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85" r:id="rId3"/>
    <p:sldId id="257" r:id="rId4"/>
    <p:sldId id="286" r:id="rId5"/>
    <p:sldId id="287" r:id="rId6"/>
    <p:sldId id="288" r:id="rId7"/>
    <p:sldId id="260" r:id="rId8"/>
    <p:sldId id="263" r:id="rId9"/>
    <p:sldId id="265" r:id="rId10"/>
    <p:sldId id="269" r:id="rId11"/>
    <p:sldId id="266" r:id="rId12"/>
    <p:sldId id="270" r:id="rId13"/>
    <p:sldId id="271" r:id="rId14"/>
    <p:sldId id="272" r:id="rId15"/>
    <p:sldId id="282" r:id="rId16"/>
    <p:sldId id="283" r:id="rId17"/>
    <p:sldId id="284" r:id="rId18"/>
    <p:sldId id="273" r:id="rId19"/>
    <p:sldId id="295" r:id="rId20"/>
    <p:sldId id="294" r:id="rId21"/>
    <p:sldId id="291" r:id="rId22"/>
    <p:sldId id="292" r:id="rId23"/>
    <p:sldId id="293" r:id="rId24"/>
    <p:sldId id="289" r:id="rId25"/>
    <p:sldId id="281" r:id="rId26"/>
    <p:sldId id="29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16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1CB0B2-A22B-4E0A-BB71-59E10A72C767}"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E52DD9-9291-4C16-AC77-D3174FFF3B32}" type="slidenum">
              <a:rPr lang="en-IN" smtClean="0"/>
              <a:t>‹#›</a:t>
            </a:fld>
            <a:endParaRPr lang="en-IN"/>
          </a:p>
        </p:txBody>
      </p:sp>
    </p:spTree>
    <p:extLst>
      <p:ext uri="{BB962C8B-B14F-4D97-AF65-F5344CB8AC3E}">
        <p14:creationId xmlns:p14="http://schemas.microsoft.com/office/powerpoint/2010/main" val="254766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CB0B2-A22B-4E0A-BB71-59E10A72C767}"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E52DD9-9291-4C16-AC77-D3174FFF3B32}" type="slidenum">
              <a:rPr lang="en-IN" smtClean="0"/>
              <a:t>‹#›</a:t>
            </a:fld>
            <a:endParaRPr lang="en-IN"/>
          </a:p>
        </p:txBody>
      </p:sp>
    </p:spTree>
    <p:extLst>
      <p:ext uri="{BB962C8B-B14F-4D97-AF65-F5344CB8AC3E}">
        <p14:creationId xmlns:p14="http://schemas.microsoft.com/office/powerpoint/2010/main" val="3375022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CB0B2-A22B-4E0A-BB71-59E10A72C767}"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E52DD9-9291-4C16-AC77-D3174FFF3B32}" type="slidenum">
              <a:rPr lang="en-IN" smtClean="0"/>
              <a:t>‹#›</a:t>
            </a:fld>
            <a:endParaRPr lang="en-IN"/>
          </a:p>
        </p:txBody>
      </p:sp>
    </p:spTree>
    <p:extLst>
      <p:ext uri="{BB962C8B-B14F-4D97-AF65-F5344CB8AC3E}">
        <p14:creationId xmlns:p14="http://schemas.microsoft.com/office/powerpoint/2010/main" val="397687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CB0B2-A22B-4E0A-BB71-59E10A72C767}"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E52DD9-9291-4C16-AC77-D3174FFF3B32}" type="slidenum">
              <a:rPr lang="en-IN" smtClean="0"/>
              <a:t>‹#›</a:t>
            </a:fld>
            <a:endParaRPr lang="en-IN"/>
          </a:p>
        </p:txBody>
      </p:sp>
    </p:spTree>
    <p:extLst>
      <p:ext uri="{BB962C8B-B14F-4D97-AF65-F5344CB8AC3E}">
        <p14:creationId xmlns:p14="http://schemas.microsoft.com/office/powerpoint/2010/main" val="181240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CB0B2-A22B-4E0A-BB71-59E10A72C767}"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E52DD9-9291-4C16-AC77-D3174FFF3B32}" type="slidenum">
              <a:rPr lang="en-IN" smtClean="0"/>
              <a:t>‹#›</a:t>
            </a:fld>
            <a:endParaRPr lang="en-IN"/>
          </a:p>
        </p:txBody>
      </p:sp>
    </p:spTree>
    <p:extLst>
      <p:ext uri="{BB962C8B-B14F-4D97-AF65-F5344CB8AC3E}">
        <p14:creationId xmlns:p14="http://schemas.microsoft.com/office/powerpoint/2010/main" val="1767510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1CB0B2-A22B-4E0A-BB71-59E10A72C767}"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E52DD9-9291-4C16-AC77-D3174FFF3B32}" type="slidenum">
              <a:rPr lang="en-IN" smtClean="0"/>
              <a:t>‹#›</a:t>
            </a:fld>
            <a:endParaRPr lang="en-IN"/>
          </a:p>
        </p:txBody>
      </p:sp>
    </p:spTree>
    <p:extLst>
      <p:ext uri="{BB962C8B-B14F-4D97-AF65-F5344CB8AC3E}">
        <p14:creationId xmlns:p14="http://schemas.microsoft.com/office/powerpoint/2010/main" val="4036547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1CB0B2-A22B-4E0A-BB71-59E10A72C767}" type="datetimeFigureOut">
              <a:rPr lang="en-IN" smtClean="0"/>
              <a:t>04-06-2023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E52DD9-9291-4C16-AC77-D3174FFF3B32}" type="slidenum">
              <a:rPr lang="en-IN" smtClean="0"/>
              <a:t>‹#›</a:t>
            </a:fld>
            <a:endParaRPr lang="en-IN"/>
          </a:p>
        </p:txBody>
      </p:sp>
    </p:spTree>
    <p:extLst>
      <p:ext uri="{BB962C8B-B14F-4D97-AF65-F5344CB8AC3E}">
        <p14:creationId xmlns:p14="http://schemas.microsoft.com/office/powerpoint/2010/main" val="337909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1CB0B2-A22B-4E0A-BB71-59E10A72C767}" type="datetimeFigureOut">
              <a:rPr lang="en-IN" smtClean="0"/>
              <a:t>04-06-2023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E52DD9-9291-4C16-AC77-D3174FFF3B32}" type="slidenum">
              <a:rPr lang="en-IN" smtClean="0"/>
              <a:t>‹#›</a:t>
            </a:fld>
            <a:endParaRPr lang="en-IN"/>
          </a:p>
        </p:txBody>
      </p:sp>
    </p:spTree>
    <p:extLst>
      <p:ext uri="{BB962C8B-B14F-4D97-AF65-F5344CB8AC3E}">
        <p14:creationId xmlns:p14="http://schemas.microsoft.com/office/powerpoint/2010/main" val="33020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CB0B2-A22B-4E0A-BB71-59E10A72C767}" type="datetimeFigureOut">
              <a:rPr lang="en-IN" smtClean="0"/>
              <a:t>04-06-2023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E52DD9-9291-4C16-AC77-D3174FFF3B32}" type="slidenum">
              <a:rPr lang="en-IN" smtClean="0"/>
              <a:t>‹#›</a:t>
            </a:fld>
            <a:endParaRPr lang="en-IN"/>
          </a:p>
        </p:txBody>
      </p:sp>
    </p:spTree>
    <p:extLst>
      <p:ext uri="{BB962C8B-B14F-4D97-AF65-F5344CB8AC3E}">
        <p14:creationId xmlns:p14="http://schemas.microsoft.com/office/powerpoint/2010/main" val="302236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1CB0B2-A22B-4E0A-BB71-59E10A72C767}"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E52DD9-9291-4C16-AC77-D3174FFF3B32}" type="slidenum">
              <a:rPr lang="en-IN" smtClean="0"/>
              <a:t>‹#›</a:t>
            </a:fld>
            <a:endParaRPr lang="en-IN"/>
          </a:p>
        </p:txBody>
      </p:sp>
    </p:spTree>
    <p:extLst>
      <p:ext uri="{BB962C8B-B14F-4D97-AF65-F5344CB8AC3E}">
        <p14:creationId xmlns:p14="http://schemas.microsoft.com/office/powerpoint/2010/main" val="253109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1CB0B2-A22B-4E0A-BB71-59E10A72C767}"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E52DD9-9291-4C16-AC77-D3174FFF3B32}" type="slidenum">
              <a:rPr lang="en-IN" smtClean="0"/>
              <a:t>‹#›</a:t>
            </a:fld>
            <a:endParaRPr lang="en-IN"/>
          </a:p>
        </p:txBody>
      </p:sp>
    </p:spTree>
    <p:extLst>
      <p:ext uri="{BB962C8B-B14F-4D97-AF65-F5344CB8AC3E}">
        <p14:creationId xmlns:p14="http://schemas.microsoft.com/office/powerpoint/2010/main" val="396642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CB0B2-A22B-4E0A-BB71-59E10A72C767}" type="datetimeFigureOut">
              <a:rPr lang="en-IN" smtClean="0"/>
              <a:t>04-06-2023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52DD9-9291-4C16-AC77-D3174FFF3B32}" type="slidenum">
              <a:rPr lang="en-IN" smtClean="0"/>
              <a:t>‹#›</a:t>
            </a:fld>
            <a:endParaRPr lang="en-IN"/>
          </a:p>
        </p:txBody>
      </p:sp>
    </p:spTree>
    <p:extLst>
      <p:ext uri="{BB962C8B-B14F-4D97-AF65-F5344CB8AC3E}">
        <p14:creationId xmlns:p14="http://schemas.microsoft.com/office/powerpoint/2010/main" val="8788792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7F0C0D-D968-D4F8-FBA8-3A4B3930D542}"/>
              </a:ext>
            </a:extLst>
          </p:cNvPr>
          <p:cNvSpPr>
            <a:spLocks noGrp="1"/>
          </p:cNvSpPr>
          <p:nvPr>
            <p:ph type="title"/>
          </p:nvPr>
        </p:nvSpPr>
        <p:spPr>
          <a:xfrm>
            <a:off x="58229" y="969843"/>
            <a:ext cx="8959530" cy="4800601"/>
          </a:xfrm>
          <a:noFill/>
        </p:spPr>
        <p:txBody>
          <a:bodyPr>
            <a:normAutofit/>
          </a:bodyPr>
          <a:lstStyle/>
          <a:p>
            <a:r>
              <a:rPr lang="en-IN" sz="1800" dirty="0"/>
              <a:t>                                                                   </a:t>
            </a:r>
            <a:br>
              <a:rPr lang="en-IN" sz="1800" dirty="0"/>
            </a:br>
            <a:r>
              <a:rPr lang="en-IN" sz="1800" dirty="0"/>
              <a:t>                                                                    </a:t>
            </a:r>
            <a:br>
              <a:rPr lang="en-IN" sz="1800" dirty="0"/>
            </a:br>
            <a:r>
              <a:rPr lang="en-IN" sz="1800" dirty="0"/>
              <a:t>                                                                        </a:t>
            </a:r>
            <a:r>
              <a:rPr lang="en-IN" sz="2400" b="1" dirty="0"/>
              <a:t>SKNSITS</a:t>
            </a:r>
            <a:br>
              <a:rPr lang="en-IN" sz="1800" dirty="0"/>
            </a:br>
            <a:r>
              <a:rPr lang="en-IN" sz="1800" dirty="0"/>
              <a:t>                                               </a:t>
            </a:r>
            <a:br>
              <a:rPr lang="en-IN" sz="1800" dirty="0"/>
            </a:br>
            <a:r>
              <a:rPr lang="en-IN" sz="1800" dirty="0"/>
              <a:t>                                            </a:t>
            </a:r>
            <a:r>
              <a:rPr lang="en-IN" sz="1800" b="1" dirty="0"/>
              <a:t>Department Of Computer Engineering</a:t>
            </a:r>
            <a:br>
              <a:rPr lang="en-IN" sz="2100" b="1" dirty="0"/>
            </a:br>
            <a:br>
              <a:rPr lang="en-IN" sz="1800" dirty="0"/>
            </a:br>
            <a:r>
              <a:rPr lang="en-IN" sz="1800" b="1" dirty="0">
                <a:solidFill>
                  <a:schemeClr val="accent4"/>
                </a:solidFill>
              </a:rPr>
              <a:t>                      </a:t>
            </a:r>
            <a:r>
              <a:rPr lang="en-IN" sz="2400" b="1" dirty="0">
                <a:solidFill>
                  <a:schemeClr val="accent4"/>
                </a:solidFill>
              </a:rPr>
              <a:t>“Big Mart Sales Predication using Machine Learning”</a:t>
            </a:r>
            <a:br>
              <a:rPr lang="en-IN" sz="2400" b="1" dirty="0">
                <a:solidFill>
                  <a:schemeClr val="accent4"/>
                </a:solidFill>
              </a:rPr>
            </a:br>
            <a:br>
              <a:rPr lang="en-IN" sz="2400" b="1" dirty="0">
                <a:solidFill>
                  <a:schemeClr val="accent2">
                    <a:lumMod val="60000"/>
                    <a:lumOff val="40000"/>
                  </a:schemeClr>
                </a:solidFill>
              </a:rPr>
            </a:br>
            <a:r>
              <a:rPr lang="en-IN" sz="1800" b="1" dirty="0"/>
              <a:t>Class:-BE                                                                                   Academic Year:2022-23</a:t>
            </a:r>
            <a:br>
              <a:rPr lang="en-IN" sz="1800" dirty="0"/>
            </a:br>
            <a:r>
              <a:rPr lang="en-IN" sz="1500" b="1" dirty="0"/>
              <a:t>Sub:- Project Presentation  (2019 Course)                                               Sub Code: 410248</a:t>
            </a:r>
            <a:br>
              <a:rPr lang="en-IN" sz="1500" b="1" dirty="0"/>
            </a:br>
            <a:br>
              <a:rPr lang="en-IN" sz="1500" b="1" dirty="0"/>
            </a:br>
            <a:r>
              <a:rPr lang="en-IN" sz="1800" b="1" dirty="0"/>
              <a:t>Presented by</a:t>
            </a:r>
            <a:br>
              <a:rPr lang="en-IN" sz="1800" b="1" dirty="0"/>
            </a:br>
            <a:r>
              <a:rPr lang="en-IN" sz="1500" b="1" dirty="0"/>
              <a:t>Name of Group Members :   </a:t>
            </a:r>
            <a:br>
              <a:rPr lang="en-IN" sz="1500" b="1" dirty="0"/>
            </a:br>
            <a:r>
              <a:rPr lang="en-IN" sz="1500" b="1" dirty="0"/>
              <a:t>Manmohan Kumar                                                                                                                     </a:t>
            </a:r>
            <a:r>
              <a:rPr lang="en-IN" sz="1800" b="1" u="sng" dirty="0"/>
              <a:t>Chandani Lachke</a:t>
            </a:r>
            <a:r>
              <a:rPr lang="en-IN" sz="1500" b="1" dirty="0"/>
              <a:t>  </a:t>
            </a:r>
            <a:br>
              <a:rPr lang="en-IN" sz="1500" b="1" dirty="0"/>
            </a:br>
            <a:r>
              <a:rPr lang="en-IN" sz="1500" b="1" dirty="0"/>
              <a:t>Angatjot Singh                                                                                                                                Name of Guide</a:t>
            </a:r>
            <a:br>
              <a:rPr lang="en-IN" sz="1500" b="1" dirty="0"/>
            </a:br>
            <a:r>
              <a:rPr lang="en-IN" sz="1500" b="1" dirty="0"/>
              <a:t>Nilesh Kumawat</a:t>
            </a:r>
            <a:br>
              <a:rPr lang="en-IN" sz="1500" b="1" dirty="0"/>
            </a:br>
            <a:r>
              <a:rPr lang="en-IN" sz="1500" b="1" dirty="0"/>
              <a:t>Rutvik Nanavare</a:t>
            </a:r>
            <a:endParaRPr lang="en-IN" sz="1800" dirty="0"/>
          </a:p>
        </p:txBody>
      </p:sp>
      <p:pic>
        <p:nvPicPr>
          <p:cNvPr id="11" name="Content Placeholder 10">
            <a:extLst>
              <a:ext uri="{FF2B5EF4-FFF2-40B4-BE49-F238E27FC236}">
                <a16:creationId xmlns:a16="http://schemas.microsoft.com/office/drawing/2014/main" id="{2890E882-C11D-6E31-1966-074F2A753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6781" y="764276"/>
            <a:ext cx="1187356" cy="942548"/>
          </a:xfrm>
          <a:solidFill>
            <a:schemeClr val="tx2"/>
          </a:solidFill>
        </p:spPr>
      </p:pic>
    </p:spTree>
    <p:extLst>
      <p:ext uri="{BB962C8B-B14F-4D97-AF65-F5344CB8AC3E}">
        <p14:creationId xmlns:p14="http://schemas.microsoft.com/office/powerpoint/2010/main" val="1139125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93243E-2F1A-A05F-D6BF-2BE16C6657D8}"/>
              </a:ext>
            </a:extLst>
          </p:cNvPr>
          <p:cNvSpPr/>
          <p:nvPr/>
        </p:nvSpPr>
        <p:spPr>
          <a:xfrm>
            <a:off x="919215" y="2500698"/>
            <a:ext cx="1153768" cy="81299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100" b="1" dirty="0">
                <a:solidFill>
                  <a:schemeClr val="tx1"/>
                </a:solidFill>
              </a:rPr>
              <a:t>Data</a:t>
            </a:r>
            <a:endParaRPr lang="en-IN" sz="1050" b="1" dirty="0">
              <a:solidFill>
                <a:schemeClr val="tx1"/>
              </a:solidFill>
            </a:endParaRPr>
          </a:p>
        </p:txBody>
      </p:sp>
      <p:sp>
        <p:nvSpPr>
          <p:cNvPr id="7" name="Arrow: Right 6">
            <a:extLst>
              <a:ext uri="{FF2B5EF4-FFF2-40B4-BE49-F238E27FC236}">
                <a16:creationId xmlns:a16="http://schemas.microsoft.com/office/drawing/2014/main" id="{7C9EA599-F1D4-32DE-BA99-CF63A06EAE7A}"/>
              </a:ext>
            </a:extLst>
          </p:cNvPr>
          <p:cNvSpPr/>
          <p:nvPr/>
        </p:nvSpPr>
        <p:spPr>
          <a:xfrm>
            <a:off x="2089485" y="2836784"/>
            <a:ext cx="385234" cy="1784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Rectangle: Rounded Corners 7">
            <a:extLst>
              <a:ext uri="{FF2B5EF4-FFF2-40B4-BE49-F238E27FC236}">
                <a16:creationId xmlns:a16="http://schemas.microsoft.com/office/drawing/2014/main" id="{92917396-FFE3-02FB-8CF8-52BDED580433}"/>
              </a:ext>
            </a:extLst>
          </p:cNvPr>
          <p:cNvSpPr/>
          <p:nvPr/>
        </p:nvSpPr>
        <p:spPr>
          <a:xfrm>
            <a:off x="2474720" y="2661815"/>
            <a:ext cx="1304406" cy="418010"/>
          </a:xfrm>
          <a:prstGeom prst="roundRect">
            <a:avLst>
              <a:gd name="adj" fmla="val 0"/>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b="1" dirty="0">
                <a:solidFill>
                  <a:schemeClr val="tx1"/>
                </a:solidFill>
              </a:rPr>
              <a:t>Data</a:t>
            </a:r>
            <a:r>
              <a:rPr lang="en-IN" sz="1050" b="1" dirty="0">
                <a:solidFill>
                  <a:schemeClr val="tx1"/>
                </a:solidFill>
              </a:rPr>
              <a:t> </a:t>
            </a:r>
            <a:r>
              <a:rPr lang="en-IN" sz="1350" b="1" dirty="0">
                <a:solidFill>
                  <a:schemeClr val="tx1"/>
                </a:solidFill>
              </a:rPr>
              <a:t>Exploration</a:t>
            </a:r>
            <a:endParaRPr lang="en-IN" sz="1050" b="1" dirty="0">
              <a:solidFill>
                <a:schemeClr val="tx1"/>
              </a:solidFill>
            </a:endParaRPr>
          </a:p>
        </p:txBody>
      </p:sp>
      <p:sp>
        <p:nvSpPr>
          <p:cNvPr id="9" name="Arrow: Right 8">
            <a:extLst>
              <a:ext uri="{FF2B5EF4-FFF2-40B4-BE49-F238E27FC236}">
                <a16:creationId xmlns:a16="http://schemas.microsoft.com/office/drawing/2014/main" id="{17A351C0-56BD-2C1B-BE46-91D043838841}"/>
              </a:ext>
            </a:extLst>
          </p:cNvPr>
          <p:cNvSpPr/>
          <p:nvPr/>
        </p:nvSpPr>
        <p:spPr>
          <a:xfrm flipV="1">
            <a:off x="3779126" y="2828873"/>
            <a:ext cx="401736" cy="186393"/>
          </a:xfrm>
          <a:prstGeom prst="rightArrow">
            <a:avLst>
              <a:gd name="adj1" fmla="val 57875"/>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 name="Rectangle 12">
            <a:extLst>
              <a:ext uri="{FF2B5EF4-FFF2-40B4-BE49-F238E27FC236}">
                <a16:creationId xmlns:a16="http://schemas.microsoft.com/office/drawing/2014/main" id="{7BBC3DA4-6197-B159-F2F5-5D10C9582E6A}"/>
              </a:ext>
            </a:extLst>
          </p:cNvPr>
          <p:cNvSpPr/>
          <p:nvPr/>
        </p:nvSpPr>
        <p:spPr>
          <a:xfrm>
            <a:off x="4246641" y="2931160"/>
            <a:ext cx="1915315" cy="213224"/>
          </a:xfrm>
          <a:prstGeom prst="rect">
            <a:avLst/>
          </a:prstGeom>
          <a:solidFill>
            <a:schemeClr val="bg1">
              <a:lumMod val="85000"/>
              <a:lumOff val="15000"/>
            </a:schemeClr>
          </a:solid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500" b="1" dirty="0">
                <a:solidFill>
                  <a:schemeClr val="tx1"/>
                </a:solidFill>
              </a:rPr>
              <a:t>Feature Engineering</a:t>
            </a:r>
          </a:p>
        </p:txBody>
      </p:sp>
      <p:sp>
        <p:nvSpPr>
          <p:cNvPr id="14" name="Rectangle 13">
            <a:extLst>
              <a:ext uri="{FF2B5EF4-FFF2-40B4-BE49-F238E27FC236}">
                <a16:creationId xmlns:a16="http://schemas.microsoft.com/office/drawing/2014/main" id="{8A0C99C3-E700-E25A-9A38-287101E5D7BE}"/>
              </a:ext>
            </a:extLst>
          </p:cNvPr>
          <p:cNvSpPr/>
          <p:nvPr/>
        </p:nvSpPr>
        <p:spPr>
          <a:xfrm>
            <a:off x="4273769" y="2615649"/>
            <a:ext cx="1888187" cy="213224"/>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500" b="1" dirty="0">
                <a:solidFill>
                  <a:schemeClr val="tx1"/>
                </a:solidFill>
              </a:rPr>
              <a:t>Data Pre-processing</a:t>
            </a:r>
            <a:endParaRPr lang="en-IN" sz="1200" b="1" dirty="0">
              <a:solidFill>
                <a:schemeClr val="tx1"/>
              </a:solidFill>
            </a:endParaRPr>
          </a:p>
        </p:txBody>
      </p:sp>
      <p:sp>
        <p:nvSpPr>
          <p:cNvPr id="16" name="Arrow: Right 15">
            <a:extLst>
              <a:ext uri="{FF2B5EF4-FFF2-40B4-BE49-F238E27FC236}">
                <a16:creationId xmlns:a16="http://schemas.microsoft.com/office/drawing/2014/main" id="{2E22C46E-9D70-7E59-B987-4B0A89510D47}"/>
              </a:ext>
            </a:extLst>
          </p:cNvPr>
          <p:cNvSpPr/>
          <p:nvPr/>
        </p:nvSpPr>
        <p:spPr>
          <a:xfrm>
            <a:off x="6342825" y="2763120"/>
            <a:ext cx="431301" cy="144077"/>
          </a:xfrm>
          <a:prstGeom prst="rightArrow">
            <a:avLst/>
          </a:prstGeom>
          <a:solidFill>
            <a:schemeClr val="tx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350" dirty="0"/>
          </a:p>
        </p:txBody>
      </p:sp>
      <p:sp>
        <p:nvSpPr>
          <p:cNvPr id="17" name="Rectangle 16">
            <a:extLst>
              <a:ext uri="{FF2B5EF4-FFF2-40B4-BE49-F238E27FC236}">
                <a16:creationId xmlns:a16="http://schemas.microsoft.com/office/drawing/2014/main" id="{3265AF5F-AAB9-5FAB-0A98-B53964A5C679}"/>
              </a:ext>
            </a:extLst>
          </p:cNvPr>
          <p:cNvSpPr/>
          <p:nvPr/>
        </p:nvSpPr>
        <p:spPr>
          <a:xfrm>
            <a:off x="6774127" y="2507577"/>
            <a:ext cx="1226363" cy="598191"/>
          </a:xfrm>
          <a:prstGeom prst="rect">
            <a:avLst/>
          </a:prstGeom>
          <a:solidFill>
            <a:schemeClr val="bg1">
              <a:lumMod val="65000"/>
              <a:lumOff val="3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050" dirty="0">
                <a:solidFill>
                  <a:schemeClr val="tx1"/>
                </a:solidFill>
              </a:rPr>
              <a:t>Decomposition of training &amp;Testing Data</a:t>
            </a:r>
          </a:p>
        </p:txBody>
      </p:sp>
      <p:sp>
        <p:nvSpPr>
          <p:cNvPr id="18" name="Arrow: Down 17">
            <a:extLst>
              <a:ext uri="{FF2B5EF4-FFF2-40B4-BE49-F238E27FC236}">
                <a16:creationId xmlns:a16="http://schemas.microsoft.com/office/drawing/2014/main" id="{761E25CD-9109-06F1-4A6B-1F71A5BE2E19}"/>
              </a:ext>
            </a:extLst>
          </p:cNvPr>
          <p:cNvSpPr/>
          <p:nvPr/>
        </p:nvSpPr>
        <p:spPr>
          <a:xfrm>
            <a:off x="7291886" y="3138841"/>
            <a:ext cx="190842" cy="27757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9" name="Rectangle 18">
            <a:extLst>
              <a:ext uri="{FF2B5EF4-FFF2-40B4-BE49-F238E27FC236}">
                <a16:creationId xmlns:a16="http://schemas.microsoft.com/office/drawing/2014/main" id="{9575848B-9EAD-4A91-3A6D-986C765646FA}"/>
              </a:ext>
            </a:extLst>
          </p:cNvPr>
          <p:cNvSpPr/>
          <p:nvPr/>
        </p:nvSpPr>
        <p:spPr>
          <a:xfrm>
            <a:off x="6774126" y="3429001"/>
            <a:ext cx="1230285" cy="553691"/>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solidFill>
                  <a:schemeClr val="tx1"/>
                </a:solidFill>
              </a:rPr>
              <a:t>Model</a:t>
            </a:r>
          </a:p>
        </p:txBody>
      </p:sp>
      <p:sp>
        <p:nvSpPr>
          <p:cNvPr id="20" name="Arrow: Down 19">
            <a:extLst>
              <a:ext uri="{FF2B5EF4-FFF2-40B4-BE49-F238E27FC236}">
                <a16:creationId xmlns:a16="http://schemas.microsoft.com/office/drawing/2014/main" id="{933ECDC0-1310-0887-7B1A-080D9E9C35E3}"/>
              </a:ext>
            </a:extLst>
          </p:cNvPr>
          <p:cNvSpPr/>
          <p:nvPr/>
        </p:nvSpPr>
        <p:spPr>
          <a:xfrm>
            <a:off x="7326266" y="3982691"/>
            <a:ext cx="122082" cy="19020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Rectangle 20">
            <a:extLst>
              <a:ext uri="{FF2B5EF4-FFF2-40B4-BE49-F238E27FC236}">
                <a16:creationId xmlns:a16="http://schemas.microsoft.com/office/drawing/2014/main" id="{E46359EF-FF35-214F-7475-B5DF3EA78303}"/>
              </a:ext>
            </a:extLst>
          </p:cNvPr>
          <p:cNvSpPr/>
          <p:nvPr/>
        </p:nvSpPr>
        <p:spPr>
          <a:xfrm>
            <a:off x="6774127" y="4199531"/>
            <a:ext cx="1226363" cy="922924"/>
          </a:xfrm>
          <a:prstGeom prst="rect">
            <a:avLst/>
          </a:prstGeom>
          <a:solidFill>
            <a:schemeClr val="bg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solidFill>
              </a:rPr>
              <a:t>Model Evaluation &amp;  Trunning  Of Model</a:t>
            </a:r>
          </a:p>
        </p:txBody>
      </p:sp>
      <p:sp>
        <p:nvSpPr>
          <p:cNvPr id="22" name="Rectangle 21">
            <a:extLst>
              <a:ext uri="{FF2B5EF4-FFF2-40B4-BE49-F238E27FC236}">
                <a16:creationId xmlns:a16="http://schemas.microsoft.com/office/drawing/2014/main" id="{F9EEBDA5-B189-AED1-C6C9-668A9F7030AF}"/>
              </a:ext>
            </a:extLst>
          </p:cNvPr>
          <p:cNvSpPr/>
          <p:nvPr/>
        </p:nvSpPr>
        <p:spPr>
          <a:xfrm>
            <a:off x="3928463" y="3555337"/>
            <a:ext cx="2468748" cy="384902"/>
          </a:xfrm>
          <a:prstGeom prst="rect">
            <a:avLst/>
          </a:prstGeom>
          <a:solidFill>
            <a:schemeClr val="bg1"/>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350" dirty="0">
                <a:solidFill>
                  <a:schemeClr val="tx1"/>
                </a:solidFill>
              </a:rPr>
              <a:t>Machine Learning Algorithm</a:t>
            </a:r>
          </a:p>
        </p:txBody>
      </p:sp>
      <p:sp>
        <p:nvSpPr>
          <p:cNvPr id="23" name="Arrow: Right 22">
            <a:extLst>
              <a:ext uri="{FF2B5EF4-FFF2-40B4-BE49-F238E27FC236}">
                <a16:creationId xmlns:a16="http://schemas.microsoft.com/office/drawing/2014/main" id="{DF3CFAF2-D338-C007-B13A-762B4C362400}"/>
              </a:ext>
            </a:extLst>
          </p:cNvPr>
          <p:cNvSpPr/>
          <p:nvPr/>
        </p:nvSpPr>
        <p:spPr>
          <a:xfrm flipV="1">
            <a:off x="6397210" y="3645840"/>
            <a:ext cx="376916" cy="199429"/>
          </a:xfrm>
          <a:prstGeom prst="rightArrow">
            <a:avLst>
              <a:gd name="adj1" fmla="val 43600"/>
              <a:gd name="adj2" fmla="val 5000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4" name="Rectangle 23">
            <a:extLst>
              <a:ext uri="{FF2B5EF4-FFF2-40B4-BE49-F238E27FC236}">
                <a16:creationId xmlns:a16="http://schemas.microsoft.com/office/drawing/2014/main" id="{A6D1759F-D5FE-4609-DA96-7FB4A38E3379}"/>
              </a:ext>
            </a:extLst>
          </p:cNvPr>
          <p:cNvSpPr/>
          <p:nvPr/>
        </p:nvSpPr>
        <p:spPr>
          <a:xfrm>
            <a:off x="1814512" y="5322498"/>
            <a:ext cx="4260641" cy="555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100" b="1" dirty="0">
                <a:solidFill>
                  <a:schemeClr val="tx1"/>
                </a:solidFill>
              </a:rPr>
              <a:t>Model of big mart sales predication</a:t>
            </a:r>
          </a:p>
        </p:txBody>
      </p:sp>
      <p:sp>
        <p:nvSpPr>
          <p:cNvPr id="3" name="Rectangle 2">
            <a:extLst>
              <a:ext uri="{FF2B5EF4-FFF2-40B4-BE49-F238E27FC236}">
                <a16:creationId xmlns:a16="http://schemas.microsoft.com/office/drawing/2014/main" id="{ADED2A38-524B-AEDD-4504-C426707B9B09}"/>
              </a:ext>
            </a:extLst>
          </p:cNvPr>
          <p:cNvSpPr/>
          <p:nvPr/>
        </p:nvSpPr>
        <p:spPr>
          <a:xfrm>
            <a:off x="4180862" y="2472068"/>
            <a:ext cx="2161962" cy="812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Tree>
    <p:extLst>
      <p:ext uri="{BB962C8B-B14F-4D97-AF65-F5344CB8AC3E}">
        <p14:creationId xmlns:p14="http://schemas.microsoft.com/office/powerpoint/2010/main" val="82217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8418A5D-8EF1-4CB3-8139-7151C3EC3610}"/>
              </a:ext>
            </a:extLst>
          </p:cNvPr>
          <p:cNvGraphicFramePr>
            <a:graphicFrameLocks noGrp="1"/>
          </p:cNvGraphicFramePr>
          <p:nvPr>
            <p:ph idx="1"/>
            <p:extLst>
              <p:ext uri="{D42A27DB-BD31-4B8C-83A1-F6EECF244321}">
                <p14:modId xmlns:p14="http://schemas.microsoft.com/office/powerpoint/2010/main" val="897001805"/>
              </p:ext>
            </p:extLst>
          </p:nvPr>
        </p:nvGraphicFramePr>
        <p:xfrm>
          <a:off x="696036" y="1225739"/>
          <a:ext cx="7666630" cy="4435556"/>
        </p:xfrm>
        <a:graphic>
          <a:graphicData uri="http://schemas.openxmlformats.org/drawingml/2006/table">
            <a:tbl>
              <a:tblPr/>
              <a:tblGrid>
                <a:gridCol w="3833315">
                  <a:extLst>
                    <a:ext uri="{9D8B030D-6E8A-4147-A177-3AD203B41FA5}">
                      <a16:colId xmlns:a16="http://schemas.microsoft.com/office/drawing/2014/main" val="2135326634"/>
                    </a:ext>
                  </a:extLst>
                </a:gridCol>
                <a:gridCol w="3833315">
                  <a:extLst>
                    <a:ext uri="{9D8B030D-6E8A-4147-A177-3AD203B41FA5}">
                      <a16:colId xmlns:a16="http://schemas.microsoft.com/office/drawing/2014/main" val="2094982052"/>
                    </a:ext>
                  </a:extLst>
                </a:gridCol>
              </a:tblGrid>
              <a:tr h="281054">
                <a:tc>
                  <a:txBody>
                    <a:bodyPr/>
                    <a:lstStyle/>
                    <a:p>
                      <a:r>
                        <a:rPr lang="en-IN" sz="1200" b="1">
                          <a:effectLst/>
                        </a:rPr>
                        <a:t>Variable</a:t>
                      </a:r>
                    </a:p>
                  </a:txBody>
                  <a:tcPr marL="68783" marR="68783" marT="31746" marB="31746" anchor="ctr">
                    <a:lnL>
                      <a:noFill/>
                    </a:lnL>
                    <a:lnR>
                      <a:noFill/>
                    </a:lnR>
                    <a:lnT>
                      <a:noFill/>
                    </a:lnT>
                    <a:lnB>
                      <a:noFill/>
                    </a:lnB>
                  </a:tcPr>
                </a:tc>
                <a:tc>
                  <a:txBody>
                    <a:bodyPr/>
                    <a:lstStyle/>
                    <a:p>
                      <a:r>
                        <a:rPr lang="en-IN" sz="1200" b="1" dirty="0">
                          <a:effectLst/>
                        </a:rPr>
                        <a:t>Description</a:t>
                      </a:r>
                    </a:p>
                  </a:txBody>
                  <a:tcPr marL="68783" marR="68783" marT="31746" marB="31746" anchor="ctr">
                    <a:lnL>
                      <a:noFill/>
                    </a:lnL>
                    <a:lnR>
                      <a:noFill/>
                    </a:lnR>
                    <a:lnT>
                      <a:noFill/>
                    </a:lnT>
                    <a:lnB>
                      <a:noFill/>
                    </a:lnB>
                  </a:tcPr>
                </a:tc>
                <a:extLst>
                  <a:ext uri="{0D108BD9-81ED-4DB2-BD59-A6C34878D82A}">
                    <a16:rowId xmlns:a16="http://schemas.microsoft.com/office/drawing/2014/main" val="3382560988"/>
                  </a:ext>
                </a:extLst>
              </a:tr>
              <a:tr h="281054">
                <a:tc>
                  <a:txBody>
                    <a:bodyPr/>
                    <a:lstStyle/>
                    <a:p>
                      <a:r>
                        <a:rPr lang="en-IN" sz="1200">
                          <a:effectLst/>
                        </a:rPr>
                        <a:t>Item_Identifier</a:t>
                      </a:r>
                    </a:p>
                  </a:txBody>
                  <a:tcPr marL="68783" marR="68783" marT="31746" marB="31746" anchor="ctr">
                    <a:lnL>
                      <a:noFill/>
                    </a:lnL>
                    <a:lnR>
                      <a:noFill/>
                    </a:lnR>
                    <a:lnT>
                      <a:noFill/>
                    </a:lnT>
                    <a:lnB>
                      <a:noFill/>
                    </a:lnB>
                  </a:tcPr>
                </a:tc>
                <a:tc>
                  <a:txBody>
                    <a:bodyPr/>
                    <a:lstStyle/>
                    <a:p>
                      <a:r>
                        <a:rPr lang="en-IN" sz="1200">
                          <a:effectLst/>
                        </a:rPr>
                        <a:t>Unique product ID</a:t>
                      </a:r>
                    </a:p>
                  </a:txBody>
                  <a:tcPr marL="68783" marR="68783" marT="31746" marB="31746" anchor="ctr">
                    <a:lnL>
                      <a:noFill/>
                    </a:lnL>
                    <a:lnR>
                      <a:noFill/>
                    </a:lnR>
                    <a:lnT>
                      <a:noFill/>
                    </a:lnT>
                    <a:lnB>
                      <a:noFill/>
                    </a:lnB>
                  </a:tcPr>
                </a:tc>
                <a:extLst>
                  <a:ext uri="{0D108BD9-81ED-4DB2-BD59-A6C34878D82A}">
                    <a16:rowId xmlns:a16="http://schemas.microsoft.com/office/drawing/2014/main" val="1380734953"/>
                  </a:ext>
                </a:extLst>
              </a:tr>
              <a:tr h="281054">
                <a:tc>
                  <a:txBody>
                    <a:bodyPr/>
                    <a:lstStyle/>
                    <a:p>
                      <a:r>
                        <a:rPr lang="en-IN" sz="1200">
                          <a:effectLst/>
                        </a:rPr>
                        <a:t>Item_Weight</a:t>
                      </a:r>
                    </a:p>
                  </a:txBody>
                  <a:tcPr marL="68783" marR="68783" marT="31746" marB="31746" anchor="ctr">
                    <a:lnL>
                      <a:noFill/>
                    </a:lnL>
                    <a:lnR>
                      <a:noFill/>
                    </a:lnR>
                    <a:lnT>
                      <a:noFill/>
                    </a:lnT>
                    <a:lnB>
                      <a:noFill/>
                    </a:lnB>
                  </a:tcPr>
                </a:tc>
                <a:tc>
                  <a:txBody>
                    <a:bodyPr/>
                    <a:lstStyle/>
                    <a:p>
                      <a:r>
                        <a:rPr lang="en-IN" sz="1200">
                          <a:effectLst/>
                        </a:rPr>
                        <a:t>Weight of product</a:t>
                      </a:r>
                    </a:p>
                  </a:txBody>
                  <a:tcPr marL="68783" marR="68783" marT="31746" marB="31746" anchor="ctr">
                    <a:lnL>
                      <a:noFill/>
                    </a:lnL>
                    <a:lnR>
                      <a:noFill/>
                    </a:lnR>
                    <a:lnT>
                      <a:noFill/>
                    </a:lnT>
                    <a:lnB>
                      <a:noFill/>
                    </a:lnB>
                  </a:tcPr>
                </a:tc>
                <a:extLst>
                  <a:ext uri="{0D108BD9-81ED-4DB2-BD59-A6C34878D82A}">
                    <a16:rowId xmlns:a16="http://schemas.microsoft.com/office/drawing/2014/main" val="2601674125"/>
                  </a:ext>
                </a:extLst>
              </a:tr>
              <a:tr h="281054">
                <a:tc>
                  <a:txBody>
                    <a:bodyPr/>
                    <a:lstStyle/>
                    <a:p>
                      <a:r>
                        <a:rPr lang="en-IN" sz="1200" dirty="0">
                          <a:effectLst/>
                        </a:rPr>
                        <a:t>Item_Fat_Content</a:t>
                      </a:r>
                    </a:p>
                  </a:txBody>
                  <a:tcPr marL="68783" marR="68783" marT="31746" marB="31746" anchor="ctr">
                    <a:lnL>
                      <a:noFill/>
                    </a:lnL>
                    <a:lnR>
                      <a:noFill/>
                    </a:lnR>
                    <a:lnT>
                      <a:noFill/>
                    </a:lnT>
                    <a:lnB>
                      <a:noFill/>
                    </a:lnB>
                  </a:tcPr>
                </a:tc>
                <a:tc>
                  <a:txBody>
                    <a:bodyPr/>
                    <a:lstStyle/>
                    <a:p>
                      <a:r>
                        <a:rPr lang="en-US" sz="1200">
                          <a:effectLst/>
                        </a:rPr>
                        <a:t>Whether the product is low fat or not</a:t>
                      </a:r>
                    </a:p>
                  </a:txBody>
                  <a:tcPr marL="68783" marR="68783" marT="31746" marB="31746" anchor="ctr">
                    <a:lnL>
                      <a:noFill/>
                    </a:lnL>
                    <a:lnR>
                      <a:noFill/>
                    </a:lnR>
                    <a:lnT>
                      <a:noFill/>
                    </a:lnT>
                    <a:lnB>
                      <a:noFill/>
                    </a:lnB>
                  </a:tcPr>
                </a:tc>
                <a:extLst>
                  <a:ext uri="{0D108BD9-81ED-4DB2-BD59-A6C34878D82A}">
                    <a16:rowId xmlns:a16="http://schemas.microsoft.com/office/drawing/2014/main" val="1422125288"/>
                  </a:ext>
                </a:extLst>
              </a:tr>
              <a:tr h="479445">
                <a:tc>
                  <a:txBody>
                    <a:bodyPr/>
                    <a:lstStyle/>
                    <a:p>
                      <a:r>
                        <a:rPr lang="en-IN" sz="1200">
                          <a:effectLst/>
                        </a:rPr>
                        <a:t>Item_Visibility</a:t>
                      </a:r>
                    </a:p>
                  </a:txBody>
                  <a:tcPr marL="68783" marR="68783" marT="31746" marB="31746" anchor="ctr">
                    <a:lnL>
                      <a:noFill/>
                    </a:lnL>
                    <a:lnR>
                      <a:noFill/>
                    </a:lnR>
                    <a:lnT>
                      <a:noFill/>
                    </a:lnT>
                    <a:lnB>
                      <a:noFill/>
                    </a:lnB>
                  </a:tcPr>
                </a:tc>
                <a:tc>
                  <a:txBody>
                    <a:bodyPr/>
                    <a:lstStyle/>
                    <a:p>
                      <a:r>
                        <a:rPr lang="en-US" sz="1200" dirty="0">
                          <a:effectLst/>
                        </a:rPr>
                        <a:t>The % of total display area of all products in a store allocated to the particular product</a:t>
                      </a:r>
                    </a:p>
                  </a:txBody>
                  <a:tcPr marL="68783" marR="68783" marT="31746" marB="31746" anchor="ctr">
                    <a:lnL>
                      <a:noFill/>
                    </a:lnL>
                    <a:lnR>
                      <a:noFill/>
                    </a:lnR>
                    <a:lnT>
                      <a:noFill/>
                    </a:lnT>
                    <a:lnB>
                      <a:noFill/>
                    </a:lnB>
                  </a:tcPr>
                </a:tc>
                <a:extLst>
                  <a:ext uri="{0D108BD9-81ED-4DB2-BD59-A6C34878D82A}">
                    <a16:rowId xmlns:a16="http://schemas.microsoft.com/office/drawing/2014/main" val="3124286555"/>
                  </a:ext>
                </a:extLst>
              </a:tr>
              <a:tr h="281054">
                <a:tc>
                  <a:txBody>
                    <a:bodyPr/>
                    <a:lstStyle/>
                    <a:p>
                      <a:r>
                        <a:rPr lang="en-IN" sz="1200">
                          <a:effectLst/>
                        </a:rPr>
                        <a:t>Item_Type</a:t>
                      </a:r>
                    </a:p>
                  </a:txBody>
                  <a:tcPr marL="68783" marR="68783" marT="31746" marB="31746" anchor="ctr">
                    <a:lnL>
                      <a:noFill/>
                    </a:lnL>
                    <a:lnR>
                      <a:noFill/>
                    </a:lnR>
                    <a:lnT>
                      <a:noFill/>
                    </a:lnT>
                    <a:lnB>
                      <a:noFill/>
                    </a:lnB>
                  </a:tcPr>
                </a:tc>
                <a:tc>
                  <a:txBody>
                    <a:bodyPr/>
                    <a:lstStyle/>
                    <a:p>
                      <a:r>
                        <a:rPr lang="en-US" sz="1200">
                          <a:effectLst/>
                        </a:rPr>
                        <a:t>The category to which the product belongs</a:t>
                      </a:r>
                    </a:p>
                  </a:txBody>
                  <a:tcPr marL="68783" marR="68783" marT="31746" marB="31746" anchor="ctr">
                    <a:lnL>
                      <a:noFill/>
                    </a:lnL>
                    <a:lnR>
                      <a:noFill/>
                    </a:lnR>
                    <a:lnT>
                      <a:noFill/>
                    </a:lnT>
                    <a:lnB>
                      <a:noFill/>
                    </a:lnB>
                  </a:tcPr>
                </a:tc>
                <a:extLst>
                  <a:ext uri="{0D108BD9-81ED-4DB2-BD59-A6C34878D82A}">
                    <a16:rowId xmlns:a16="http://schemas.microsoft.com/office/drawing/2014/main" val="1952900702"/>
                  </a:ext>
                </a:extLst>
              </a:tr>
              <a:tr h="281054">
                <a:tc>
                  <a:txBody>
                    <a:bodyPr/>
                    <a:lstStyle/>
                    <a:p>
                      <a:r>
                        <a:rPr lang="en-IN" sz="1200" dirty="0" err="1">
                          <a:effectLst/>
                        </a:rPr>
                        <a:t>Item_MRP</a:t>
                      </a:r>
                      <a:endParaRPr lang="en-IN" sz="1200" dirty="0">
                        <a:effectLst/>
                      </a:endParaRPr>
                    </a:p>
                  </a:txBody>
                  <a:tcPr marL="68783" marR="68783" marT="31746" marB="31746" anchor="ctr">
                    <a:lnL>
                      <a:noFill/>
                    </a:lnL>
                    <a:lnR>
                      <a:noFill/>
                    </a:lnR>
                    <a:lnT>
                      <a:noFill/>
                    </a:lnT>
                    <a:lnB>
                      <a:noFill/>
                    </a:lnB>
                  </a:tcPr>
                </a:tc>
                <a:tc>
                  <a:txBody>
                    <a:bodyPr/>
                    <a:lstStyle/>
                    <a:p>
                      <a:r>
                        <a:rPr lang="en-US" sz="1200">
                          <a:effectLst/>
                        </a:rPr>
                        <a:t>Maximum Retail Price (list price) of the product</a:t>
                      </a:r>
                    </a:p>
                  </a:txBody>
                  <a:tcPr marL="68783" marR="68783" marT="31746" marB="31746" anchor="ctr">
                    <a:lnL>
                      <a:noFill/>
                    </a:lnL>
                    <a:lnR>
                      <a:noFill/>
                    </a:lnR>
                    <a:lnT>
                      <a:noFill/>
                    </a:lnT>
                    <a:lnB>
                      <a:noFill/>
                    </a:lnB>
                  </a:tcPr>
                </a:tc>
                <a:extLst>
                  <a:ext uri="{0D108BD9-81ED-4DB2-BD59-A6C34878D82A}">
                    <a16:rowId xmlns:a16="http://schemas.microsoft.com/office/drawing/2014/main" val="1104317618"/>
                  </a:ext>
                </a:extLst>
              </a:tr>
              <a:tr h="281054">
                <a:tc>
                  <a:txBody>
                    <a:bodyPr/>
                    <a:lstStyle/>
                    <a:p>
                      <a:r>
                        <a:rPr lang="en-IN" sz="1200">
                          <a:effectLst/>
                        </a:rPr>
                        <a:t>Outlet_Identifier</a:t>
                      </a:r>
                    </a:p>
                  </a:txBody>
                  <a:tcPr marL="68783" marR="68783" marT="31746" marB="31746" anchor="ctr">
                    <a:lnL>
                      <a:noFill/>
                    </a:lnL>
                    <a:lnR>
                      <a:noFill/>
                    </a:lnR>
                    <a:lnT>
                      <a:noFill/>
                    </a:lnT>
                    <a:lnB>
                      <a:noFill/>
                    </a:lnB>
                  </a:tcPr>
                </a:tc>
                <a:tc>
                  <a:txBody>
                    <a:bodyPr/>
                    <a:lstStyle/>
                    <a:p>
                      <a:r>
                        <a:rPr lang="en-IN" sz="1200">
                          <a:effectLst/>
                        </a:rPr>
                        <a:t>Unique store ID</a:t>
                      </a:r>
                    </a:p>
                  </a:txBody>
                  <a:tcPr marL="68783" marR="68783" marT="31746" marB="31746" anchor="ctr">
                    <a:lnL>
                      <a:noFill/>
                    </a:lnL>
                    <a:lnR>
                      <a:noFill/>
                    </a:lnR>
                    <a:lnT>
                      <a:noFill/>
                    </a:lnT>
                    <a:lnB>
                      <a:noFill/>
                    </a:lnB>
                  </a:tcPr>
                </a:tc>
                <a:extLst>
                  <a:ext uri="{0D108BD9-81ED-4DB2-BD59-A6C34878D82A}">
                    <a16:rowId xmlns:a16="http://schemas.microsoft.com/office/drawing/2014/main" val="4267558555"/>
                  </a:ext>
                </a:extLst>
              </a:tr>
              <a:tr h="281054">
                <a:tc>
                  <a:txBody>
                    <a:bodyPr/>
                    <a:lstStyle/>
                    <a:p>
                      <a:r>
                        <a:rPr lang="en-IN" sz="1200">
                          <a:effectLst/>
                        </a:rPr>
                        <a:t>Outlet_Establishment_Year</a:t>
                      </a:r>
                    </a:p>
                  </a:txBody>
                  <a:tcPr marL="68783" marR="68783" marT="31746" marB="31746" anchor="ctr">
                    <a:lnL>
                      <a:noFill/>
                    </a:lnL>
                    <a:lnR>
                      <a:noFill/>
                    </a:lnR>
                    <a:lnT>
                      <a:noFill/>
                    </a:lnT>
                    <a:lnB>
                      <a:noFill/>
                    </a:lnB>
                  </a:tcPr>
                </a:tc>
                <a:tc>
                  <a:txBody>
                    <a:bodyPr/>
                    <a:lstStyle/>
                    <a:p>
                      <a:r>
                        <a:rPr lang="en-US" sz="1200">
                          <a:effectLst/>
                        </a:rPr>
                        <a:t>The year in which store was established</a:t>
                      </a:r>
                    </a:p>
                  </a:txBody>
                  <a:tcPr marL="68783" marR="68783" marT="31746" marB="31746" anchor="ctr">
                    <a:lnL>
                      <a:noFill/>
                    </a:lnL>
                    <a:lnR>
                      <a:noFill/>
                    </a:lnR>
                    <a:lnT>
                      <a:noFill/>
                    </a:lnT>
                    <a:lnB>
                      <a:noFill/>
                    </a:lnB>
                  </a:tcPr>
                </a:tc>
                <a:extLst>
                  <a:ext uri="{0D108BD9-81ED-4DB2-BD59-A6C34878D82A}">
                    <a16:rowId xmlns:a16="http://schemas.microsoft.com/office/drawing/2014/main" val="2983981524"/>
                  </a:ext>
                </a:extLst>
              </a:tr>
              <a:tr h="467735">
                <a:tc>
                  <a:txBody>
                    <a:bodyPr/>
                    <a:lstStyle/>
                    <a:p>
                      <a:r>
                        <a:rPr lang="en-IN" sz="1200" dirty="0" err="1">
                          <a:effectLst/>
                        </a:rPr>
                        <a:t>Outlet_Size</a:t>
                      </a:r>
                      <a:endParaRPr lang="en-IN" sz="1200" dirty="0">
                        <a:effectLst/>
                      </a:endParaRPr>
                    </a:p>
                  </a:txBody>
                  <a:tcPr marL="68783" marR="68783" marT="31746" marB="31746" anchor="ctr">
                    <a:lnL>
                      <a:noFill/>
                    </a:lnL>
                    <a:lnR>
                      <a:noFill/>
                    </a:lnR>
                    <a:lnT>
                      <a:noFill/>
                    </a:lnT>
                    <a:lnB>
                      <a:noFill/>
                    </a:lnB>
                  </a:tcPr>
                </a:tc>
                <a:tc>
                  <a:txBody>
                    <a:bodyPr/>
                    <a:lstStyle/>
                    <a:p>
                      <a:r>
                        <a:rPr lang="en-US" sz="1200">
                          <a:effectLst/>
                        </a:rPr>
                        <a:t>The size of the store in terms of ground area covered</a:t>
                      </a:r>
                    </a:p>
                  </a:txBody>
                  <a:tcPr marL="68783" marR="68783" marT="31746" marB="31746" anchor="ctr">
                    <a:lnL>
                      <a:noFill/>
                    </a:lnL>
                    <a:lnR>
                      <a:noFill/>
                    </a:lnR>
                    <a:lnT>
                      <a:noFill/>
                    </a:lnT>
                    <a:lnB>
                      <a:noFill/>
                    </a:lnB>
                  </a:tcPr>
                </a:tc>
                <a:extLst>
                  <a:ext uri="{0D108BD9-81ED-4DB2-BD59-A6C34878D82A}">
                    <a16:rowId xmlns:a16="http://schemas.microsoft.com/office/drawing/2014/main" val="2809759962"/>
                  </a:ext>
                </a:extLst>
              </a:tr>
              <a:tr h="281054">
                <a:tc>
                  <a:txBody>
                    <a:bodyPr/>
                    <a:lstStyle/>
                    <a:p>
                      <a:r>
                        <a:rPr lang="en-IN" sz="1200">
                          <a:effectLst/>
                        </a:rPr>
                        <a:t>Outlet_Location_Type</a:t>
                      </a:r>
                    </a:p>
                  </a:txBody>
                  <a:tcPr marL="68783" marR="68783" marT="31746" marB="31746" anchor="ctr">
                    <a:lnL>
                      <a:noFill/>
                    </a:lnL>
                    <a:lnR>
                      <a:noFill/>
                    </a:lnR>
                    <a:lnT>
                      <a:noFill/>
                    </a:lnT>
                    <a:lnB>
                      <a:noFill/>
                    </a:lnB>
                  </a:tcPr>
                </a:tc>
                <a:tc>
                  <a:txBody>
                    <a:bodyPr/>
                    <a:lstStyle/>
                    <a:p>
                      <a:r>
                        <a:rPr lang="en-US" sz="1200">
                          <a:effectLst/>
                        </a:rPr>
                        <a:t>The type of city in which the store is located</a:t>
                      </a:r>
                    </a:p>
                  </a:txBody>
                  <a:tcPr marL="68783" marR="68783" marT="31746" marB="31746" anchor="ctr">
                    <a:lnL>
                      <a:noFill/>
                    </a:lnL>
                    <a:lnR>
                      <a:noFill/>
                    </a:lnR>
                    <a:lnT>
                      <a:noFill/>
                    </a:lnT>
                    <a:lnB>
                      <a:noFill/>
                    </a:lnB>
                  </a:tcPr>
                </a:tc>
                <a:extLst>
                  <a:ext uri="{0D108BD9-81ED-4DB2-BD59-A6C34878D82A}">
                    <a16:rowId xmlns:a16="http://schemas.microsoft.com/office/drawing/2014/main" val="3882244316"/>
                  </a:ext>
                </a:extLst>
              </a:tr>
              <a:tr h="479445">
                <a:tc>
                  <a:txBody>
                    <a:bodyPr/>
                    <a:lstStyle/>
                    <a:p>
                      <a:r>
                        <a:rPr lang="en-IN" sz="1200">
                          <a:effectLst/>
                        </a:rPr>
                        <a:t>Outlet_Type</a:t>
                      </a:r>
                    </a:p>
                  </a:txBody>
                  <a:tcPr marL="68783" marR="68783" marT="31746" marB="31746" anchor="ctr">
                    <a:lnL>
                      <a:noFill/>
                    </a:lnL>
                    <a:lnR>
                      <a:noFill/>
                    </a:lnR>
                    <a:lnT>
                      <a:noFill/>
                    </a:lnT>
                    <a:lnB>
                      <a:noFill/>
                    </a:lnB>
                  </a:tcPr>
                </a:tc>
                <a:tc>
                  <a:txBody>
                    <a:bodyPr/>
                    <a:lstStyle/>
                    <a:p>
                      <a:r>
                        <a:rPr lang="en-US" sz="1200">
                          <a:effectLst/>
                        </a:rPr>
                        <a:t>Whether the outlet is just a grocery store or some sort of supermarket</a:t>
                      </a:r>
                    </a:p>
                  </a:txBody>
                  <a:tcPr marL="68783" marR="68783" marT="31746" marB="31746" anchor="ctr">
                    <a:lnL>
                      <a:noFill/>
                    </a:lnL>
                    <a:lnR>
                      <a:noFill/>
                    </a:lnR>
                    <a:lnT>
                      <a:noFill/>
                    </a:lnT>
                    <a:lnB>
                      <a:noFill/>
                    </a:lnB>
                  </a:tcPr>
                </a:tc>
                <a:extLst>
                  <a:ext uri="{0D108BD9-81ED-4DB2-BD59-A6C34878D82A}">
                    <a16:rowId xmlns:a16="http://schemas.microsoft.com/office/drawing/2014/main" val="3098683931"/>
                  </a:ext>
                </a:extLst>
              </a:tr>
              <a:tr h="479445">
                <a:tc>
                  <a:txBody>
                    <a:bodyPr/>
                    <a:lstStyle/>
                    <a:p>
                      <a:r>
                        <a:rPr lang="en-IN" sz="1200">
                          <a:effectLst/>
                        </a:rPr>
                        <a:t>Item_Outlet_Sales</a:t>
                      </a:r>
                    </a:p>
                  </a:txBody>
                  <a:tcPr marL="68783" marR="68783" marT="31746" marB="31746" anchor="ctr">
                    <a:lnL>
                      <a:noFill/>
                    </a:lnL>
                    <a:lnR>
                      <a:noFill/>
                    </a:lnR>
                    <a:lnT>
                      <a:noFill/>
                    </a:lnT>
                    <a:lnB>
                      <a:noFill/>
                    </a:lnB>
                  </a:tcPr>
                </a:tc>
                <a:tc>
                  <a:txBody>
                    <a:bodyPr/>
                    <a:lstStyle/>
                    <a:p>
                      <a:r>
                        <a:rPr lang="en-US" sz="1200" dirty="0">
                          <a:effectLst/>
                        </a:rPr>
                        <a:t>Sales of the product in the particulat store. This is the outcome variable to be predicted.</a:t>
                      </a:r>
                    </a:p>
                  </a:txBody>
                  <a:tcPr marL="68783" marR="68783" marT="31746" marB="31746" anchor="ctr">
                    <a:lnL>
                      <a:noFill/>
                    </a:lnL>
                    <a:lnR>
                      <a:noFill/>
                    </a:lnR>
                    <a:lnT>
                      <a:noFill/>
                    </a:lnT>
                    <a:lnB>
                      <a:noFill/>
                    </a:lnB>
                  </a:tcPr>
                </a:tc>
                <a:extLst>
                  <a:ext uri="{0D108BD9-81ED-4DB2-BD59-A6C34878D82A}">
                    <a16:rowId xmlns:a16="http://schemas.microsoft.com/office/drawing/2014/main" val="2050137732"/>
                  </a:ext>
                </a:extLst>
              </a:tr>
            </a:tbl>
          </a:graphicData>
        </a:graphic>
      </p:graphicFrame>
    </p:spTree>
    <p:extLst>
      <p:ext uri="{BB962C8B-B14F-4D97-AF65-F5344CB8AC3E}">
        <p14:creationId xmlns:p14="http://schemas.microsoft.com/office/powerpoint/2010/main" val="353638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5D119-346F-A9AB-39BC-9B45D889D7C4}"/>
              </a:ext>
            </a:extLst>
          </p:cNvPr>
          <p:cNvSpPr>
            <a:spLocks noGrp="1"/>
          </p:cNvSpPr>
          <p:nvPr>
            <p:ph idx="1"/>
          </p:nvPr>
        </p:nvSpPr>
        <p:spPr>
          <a:xfrm>
            <a:off x="242887" y="1399748"/>
            <a:ext cx="8272463" cy="4090224"/>
          </a:xfrm>
          <a:noFill/>
        </p:spPr>
        <p:txBody>
          <a:bodyPr/>
          <a:lstStyle/>
          <a:p>
            <a:pPr marL="0" indent="0" algn="ctr">
              <a:buNone/>
            </a:pPr>
            <a:r>
              <a:rPr lang="en-IN" sz="3300" b="1" dirty="0">
                <a:latin typeface="+mj-lt"/>
              </a:rPr>
              <a:t>Data processing and methodology</a:t>
            </a:r>
          </a:p>
          <a:p>
            <a:pPr marL="0" indent="0">
              <a:buNone/>
            </a:pPr>
            <a:endParaRPr lang="en-US" sz="1800" b="1" u="sng" dirty="0"/>
          </a:p>
          <a:p>
            <a:pPr marL="0" indent="0">
              <a:buNone/>
            </a:pPr>
            <a:endParaRPr lang="en-US" sz="1800" b="1" u="sng" dirty="0"/>
          </a:p>
          <a:p>
            <a:pPr marL="0" indent="0">
              <a:buNone/>
            </a:pPr>
            <a:r>
              <a:rPr lang="en-US" b="1" dirty="0">
                <a:latin typeface="+mj-lt"/>
              </a:rPr>
              <a:t>Data Collection</a:t>
            </a:r>
            <a:r>
              <a:rPr lang="en-US" sz="1800" b="1" dirty="0"/>
              <a:t>: </a:t>
            </a:r>
          </a:p>
          <a:p>
            <a:pPr marL="0" indent="0">
              <a:buNone/>
            </a:pPr>
            <a:r>
              <a:rPr lang="en-US" sz="1500" dirty="0"/>
              <a:t>We have collected the data securely in accordance with an agreed methodology. The procedure for the collected data may differ from client to client and is dependent on the type, quantity, availability and need of data. </a:t>
            </a:r>
            <a:endParaRPr lang="en-IN" sz="2400" b="1" u="sng" dirty="0"/>
          </a:p>
        </p:txBody>
      </p:sp>
    </p:spTree>
    <p:extLst>
      <p:ext uri="{BB962C8B-B14F-4D97-AF65-F5344CB8AC3E}">
        <p14:creationId xmlns:p14="http://schemas.microsoft.com/office/powerpoint/2010/main" val="152273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E2BA01-EA78-6728-B3A9-06123975F411}"/>
              </a:ext>
            </a:extLst>
          </p:cNvPr>
          <p:cNvSpPr>
            <a:spLocks noGrp="1"/>
          </p:cNvSpPr>
          <p:nvPr>
            <p:ph idx="1"/>
          </p:nvPr>
        </p:nvSpPr>
        <p:spPr>
          <a:xfrm>
            <a:off x="257175" y="1035844"/>
            <a:ext cx="8258175" cy="4454129"/>
          </a:xfrm>
          <a:noFill/>
        </p:spPr>
        <p:txBody>
          <a:bodyPr>
            <a:normAutofit lnSpcReduction="10000"/>
          </a:bodyPr>
          <a:lstStyle/>
          <a:p>
            <a:pPr marL="0" indent="0">
              <a:buNone/>
            </a:pPr>
            <a:endParaRPr lang="en-US" sz="3000" dirty="0"/>
          </a:p>
          <a:p>
            <a:pPr marL="0" indent="0">
              <a:buNone/>
            </a:pPr>
            <a:endParaRPr lang="en-US" sz="3000" dirty="0"/>
          </a:p>
          <a:p>
            <a:pPr marL="0" indent="0">
              <a:buNone/>
            </a:pPr>
            <a:r>
              <a:rPr lang="en-US" sz="3300" b="1" dirty="0">
                <a:latin typeface="+mj-lt"/>
              </a:rPr>
              <a:t> Data Cleaning and Preprocessing: </a:t>
            </a:r>
            <a:endParaRPr lang="en-US" sz="4050" b="1" dirty="0">
              <a:latin typeface="+mj-lt"/>
            </a:endParaRPr>
          </a:p>
          <a:p>
            <a:pPr marL="0" indent="0">
              <a:buNone/>
            </a:pPr>
            <a:endParaRPr lang="en-US" dirty="0">
              <a:latin typeface="+mj-lt"/>
            </a:endParaRPr>
          </a:p>
          <a:p>
            <a:pPr marL="0" indent="0">
              <a:buNone/>
            </a:pPr>
            <a:r>
              <a:rPr lang="en-US" dirty="0">
                <a:latin typeface="+mj-lt"/>
              </a:rPr>
              <a:t>The collected data is passed through a ‘cleaning’ process, so as to make sure that the data is segregated properly and identified gaps in the data are filled with the appropriate information, making data compatible and also fixing errors in storage systems which can cause data redundancy.</a:t>
            </a:r>
            <a:endParaRPr lang="en-IN" sz="3000" dirty="0">
              <a:latin typeface="+mj-lt"/>
            </a:endParaRPr>
          </a:p>
        </p:txBody>
      </p:sp>
    </p:spTree>
    <p:extLst>
      <p:ext uri="{BB962C8B-B14F-4D97-AF65-F5344CB8AC3E}">
        <p14:creationId xmlns:p14="http://schemas.microsoft.com/office/powerpoint/2010/main" val="48381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EDA09A-0E9B-1C1E-269C-111B31E2827B}"/>
              </a:ext>
            </a:extLst>
          </p:cNvPr>
          <p:cNvSpPr>
            <a:spLocks noGrp="1"/>
          </p:cNvSpPr>
          <p:nvPr>
            <p:ph idx="1"/>
          </p:nvPr>
        </p:nvSpPr>
        <p:spPr>
          <a:xfrm>
            <a:off x="105674" y="1043931"/>
            <a:ext cx="8286750" cy="4368404"/>
          </a:xfrm>
          <a:noFill/>
        </p:spPr>
        <p:txBody>
          <a:bodyPr/>
          <a:lstStyle/>
          <a:p>
            <a:pPr marL="0" indent="0">
              <a:buNone/>
            </a:pPr>
            <a:r>
              <a:rPr lang="en-US" dirty="0"/>
              <a:t> </a:t>
            </a:r>
          </a:p>
          <a:p>
            <a:pPr marL="0" indent="0">
              <a:buNone/>
            </a:pPr>
            <a:r>
              <a:rPr lang="en-US" sz="2700" b="1" dirty="0">
                <a:latin typeface="+mj-lt"/>
              </a:rPr>
              <a:t>Feature Engineering: </a:t>
            </a:r>
            <a:endParaRPr lang="en-US" b="1" dirty="0">
              <a:latin typeface="+mj-lt"/>
            </a:endParaRPr>
          </a:p>
          <a:p>
            <a:endParaRPr lang="en-US" dirty="0"/>
          </a:p>
          <a:p>
            <a:pPr marL="0" indent="0">
              <a:buNone/>
            </a:pPr>
            <a:r>
              <a:rPr lang="en-US" dirty="0">
                <a:latin typeface="+mj-lt"/>
              </a:rPr>
              <a:t>Feature Engineering is like pre-processing in Machine Learning. The main aim of this feature engineering is to boost the performance of Machine Learning Modals</a:t>
            </a:r>
            <a:r>
              <a:rPr lang="en-US" dirty="0"/>
              <a:t>.</a:t>
            </a:r>
          </a:p>
        </p:txBody>
      </p:sp>
    </p:spTree>
    <p:extLst>
      <p:ext uri="{BB962C8B-B14F-4D97-AF65-F5344CB8AC3E}">
        <p14:creationId xmlns:p14="http://schemas.microsoft.com/office/powerpoint/2010/main" val="1339712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38E04-987D-F915-B042-F594993001C0}"/>
              </a:ext>
            </a:extLst>
          </p:cNvPr>
          <p:cNvSpPr>
            <a:spLocks noGrp="1"/>
          </p:cNvSpPr>
          <p:nvPr>
            <p:ph idx="1"/>
          </p:nvPr>
        </p:nvSpPr>
        <p:spPr>
          <a:xfrm>
            <a:off x="327546" y="1195032"/>
            <a:ext cx="8495732" cy="4606120"/>
          </a:xfrm>
          <a:noFill/>
        </p:spPr>
        <p:txBody>
          <a:bodyPr/>
          <a:lstStyle/>
          <a:p>
            <a:pPr marL="0" indent="0">
              <a:buNone/>
            </a:pPr>
            <a:r>
              <a:rPr lang="en-US" sz="2700" b="1" dirty="0">
                <a:latin typeface="+mj-lt"/>
              </a:rPr>
              <a:t> Data Modeling :</a:t>
            </a:r>
          </a:p>
          <a:p>
            <a:pPr marL="0" indent="0">
              <a:buNone/>
            </a:pPr>
            <a:r>
              <a:rPr lang="en-US" dirty="0">
                <a:latin typeface="+mj-lt"/>
              </a:rPr>
              <a:t>This is primarily a process in which the given dataset and the objects in it are analyzed to get a clear view of the requirements that may help us support our business model. Based on the analysis on patterns present in the data, models are then created on the established flow of the project. This flow offers a better assistance in the utilization of the previously agreed upon semi-formal model that showcases the features of the project. It also provides guidance to follow the relation between the data objects and other objects.</a:t>
            </a:r>
            <a:endParaRPr lang="en-IN" dirty="0">
              <a:latin typeface="+mj-lt"/>
            </a:endParaRPr>
          </a:p>
        </p:txBody>
      </p:sp>
    </p:spTree>
    <p:extLst>
      <p:ext uri="{BB962C8B-B14F-4D97-AF65-F5344CB8AC3E}">
        <p14:creationId xmlns:p14="http://schemas.microsoft.com/office/powerpoint/2010/main" val="68889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30664E-8C3C-81FB-C12A-325CF5669A25}"/>
              </a:ext>
            </a:extLst>
          </p:cNvPr>
          <p:cNvSpPr>
            <a:spLocks noGrp="1"/>
          </p:cNvSpPr>
          <p:nvPr>
            <p:ph type="subTitle" idx="1"/>
          </p:nvPr>
        </p:nvSpPr>
        <p:spPr>
          <a:xfrm>
            <a:off x="532263" y="1205268"/>
            <a:ext cx="7891817" cy="4268338"/>
          </a:xfrm>
          <a:noFill/>
        </p:spPr>
        <p:txBody>
          <a:bodyPr>
            <a:normAutofit/>
          </a:bodyPr>
          <a:lstStyle/>
          <a:p>
            <a:pPr algn="l"/>
            <a:r>
              <a:rPr lang="en-US" sz="2700" b="1" dirty="0">
                <a:latin typeface="+mj-lt"/>
              </a:rPr>
              <a:t> Data Prediction:</a:t>
            </a:r>
          </a:p>
          <a:p>
            <a:pPr algn="l"/>
            <a:r>
              <a:rPr lang="en-US" dirty="0"/>
              <a:t> </a:t>
            </a:r>
            <a:r>
              <a:rPr lang="en-US" sz="2100" dirty="0">
                <a:latin typeface="+mj-lt"/>
              </a:rPr>
              <a:t>Machine Learning prediction models are trained in this process and then later on evaluated using the data. This will then be applied to the preprocessed dataset. Some of the Models to be used for the prediction are: </a:t>
            </a:r>
            <a:endParaRPr lang="en-US" dirty="0">
              <a:latin typeface="+mj-lt"/>
            </a:endParaRPr>
          </a:p>
          <a:p>
            <a:pPr algn="l"/>
            <a:r>
              <a:rPr lang="en-US" dirty="0"/>
              <a:t>      ▪ Linear Regression</a:t>
            </a:r>
          </a:p>
          <a:p>
            <a:pPr algn="l"/>
            <a:r>
              <a:rPr lang="en-US" dirty="0"/>
              <a:t>      ▪ Random Forest </a:t>
            </a:r>
          </a:p>
          <a:p>
            <a:pPr algn="l"/>
            <a:r>
              <a:rPr lang="en-US" dirty="0"/>
              <a:t>      ▪ Decision tree</a:t>
            </a:r>
          </a:p>
          <a:p>
            <a:pPr algn="l"/>
            <a:r>
              <a:rPr lang="en-US" dirty="0"/>
              <a:t>      ▪ XG Boost Regressor</a:t>
            </a:r>
            <a:endParaRPr lang="en-IN" dirty="0"/>
          </a:p>
        </p:txBody>
      </p:sp>
    </p:spTree>
    <p:extLst>
      <p:ext uri="{BB962C8B-B14F-4D97-AF65-F5344CB8AC3E}">
        <p14:creationId xmlns:p14="http://schemas.microsoft.com/office/powerpoint/2010/main" val="1607825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EB95F-8099-575C-0D34-A990409E6CD9}"/>
              </a:ext>
            </a:extLst>
          </p:cNvPr>
          <p:cNvSpPr>
            <a:spLocks noGrp="1"/>
          </p:cNvSpPr>
          <p:nvPr>
            <p:ph idx="1"/>
          </p:nvPr>
        </p:nvSpPr>
        <p:spPr>
          <a:xfrm>
            <a:off x="317311" y="1246211"/>
            <a:ext cx="8475260" cy="4513997"/>
          </a:xfrm>
          <a:noFill/>
        </p:spPr>
        <p:txBody>
          <a:bodyPr/>
          <a:lstStyle/>
          <a:p>
            <a:pPr marL="0" indent="0">
              <a:buNone/>
            </a:pPr>
            <a:r>
              <a:rPr lang="en-US" sz="2700" b="1" dirty="0">
                <a:latin typeface="+mj-lt"/>
              </a:rPr>
              <a:t>  Data Visualization:</a:t>
            </a:r>
          </a:p>
          <a:p>
            <a:pPr marL="0" indent="0">
              <a:buNone/>
            </a:pPr>
            <a:endParaRPr lang="en-US" sz="2700" b="1" dirty="0">
              <a:latin typeface="+mj-lt"/>
            </a:endParaRPr>
          </a:p>
          <a:p>
            <a:pPr marL="0" indent="0">
              <a:buNone/>
            </a:pPr>
            <a:r>
              <a:rPr lang="en-US" dirty="0"/>
              <a:t> </a:t>
            </a:r>
            <a:r>
              <a:rPr lang="en-US" dirty="0">
                <a:latin typeface="+mj-lt"/>
              </a:rPr>
              <a:t>Data Analyzed is then further picturized for customers and the admin to       reach out conclusions and take effective decisions.</a:t>
            </a:r>
            <a:endParaRPr lang="en-IN" dirty="0">
              <a:latin typeface="+mj-lt"/>
            </a:endParaRPr>
          </a:p>
        </p:txBody>
      </p:sp>
    </p:spTree>
    <p:extLst>
      <p:ext uri="{BB962C8B-B14F-4D97-AF65-F5344CB8AC3E}">
        <p14:creationId xmlns:p14="http://schemas.microsoft.com/office/powerpoint/2010/main" val="263893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8C793-82AD-B7DB-DBD0-691D00AC5D65}"/>
              </a:ext>
            </a:extLst>
          </p:cNvPr>
          <p:cNvSpPr>
            <a:spLocks noGrp="1"/>
          </p:cNvSpPr>
          <p:nvPr>
            <p:ph idx="1"/>
          </p:nvPr>
        </p:nvSpPr>
        <p:spPr>
          <a:xfrm>
            <a:off x="300037" y="1246211"/>
            <a:ext cx="8215313" cy="4421875"/>
          </a:xfrm>
          <a:noFill/>
        </p:spPr>
        <p:txBody>
          <a:bodyPr>
            <a:normAutofit/>
          </a:bodyPr>
          <a:lstStyle/>
          <a:p>
            <a:pPr marL="0" indent="0">
              <a:buNone/>
            </a:pPr>
            <a:r>
              <a:rPr lang="en-US" sz="2700" b="1" dirty="0">
                <a:latin typeface="+mj-lt"/>
              </a:rPr>
              <a:t>Model Building:</a:t>
            </a:r>
          </a:p>
          <a:p>
            <a:pPr marL="0" indent="0">
              <a:buNone/>
            </a:pPr>
            <a:endParaRPr lang="en-US" sz="2700" b="1" dirty="0">
              <a:latin typeface="+mj-lt"/>
            </a:endParaRPr>
          </a:p>
          <a:p>
            <a:pPr marL="0" indent="0">
              <a:buNone/>
            </a:pPr>
            <a:r>
              <a:rPr lang="en-US" sz="1800" dirty="0">
                <a:latin typeface="+mj-lt"/>
              </a:rPr>
              <a:t>Once our data set is ready to use then a predictive machine learning model is built by learning from training data.</a:t>
            </a:r>
            <a:r>
              <a:rPr lang="en-US" sz="3300" dirty="0">
                <a:latin typeface="+mj-lt"/>
              </a:rPr>
              <a:t> </a:t>
            </a:r>
          </a:p>
          <a:p>
            <a:pPr marL="0" indent="0">
              <a:buNone/>
            </a:pPr>
            <a:r>
              <a:rPr lang="en-US" sz="1800" dirty="0">
                <a:latin typeface="+mj-lt"/>
              </a:rPr>
              <a:t>XG Booster XG Boost stands for eXtreme Gradient Boosting. This is an efficient ensemble method of learning which makes use of a gradient boosting framework. In this model, decision trees are created in the form of a sequence. It is a combination of weak learners to improve prediction accuracy. </a:t>
            </a:r>
            <a:endParaRPr lang="en-IN" sz="1800" dirty="0">
              <a:latin typeface="+mj-lt"/>
            </a:endParaRPr>
          </a:p>
        </p:txBody>
      </p:sp>
    </p:spTree>
    <p:extLst>
      <p:ext uri="{BB962C8B-B14F-4D97-AF65-F5344CB8AC3E}">
        <p14:creationId xmlns:p14="http://schemas.microsoft.com/office/powerpoint/2010/main" val="100519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3">
            <a:extLst>
              <a:ext uri="{FF2B5EF4-FFF2-40B4-BE49-F238E27FC236}">
                <a16:creationId xmlns:a16="http://schemas.microsoft.com/office/drawing/2014/main" id="{905306AC-F436-3EDC-0F60-11E7282E4525}"/>
              </a:ext>
            </a:extLst>
          </p:cNvPr>
          <p:cNvGrpSpPr/>
          <p:nvPr/>
        </p:nvGrpSpPr>
        <p:grpSpPr>
          <a:xfrm>
            <a:off x="1192330" y="1822437"/>
            <a:ext cx="6535715" cy="3702347"/>
            <a:chOff x="1589773" y="1286916"/>
            <a:chExt cx="5020945" cy="3693160"/>
          </a:xfrm>
          <a:noFill/>
        </p:grpSpPr>
        <p:pic>
          <p:nvPicPr>
            <p:cNvPr id="3" name="object 4">
              <a:extLst>
                <a:ext uri="{FF2B5EF4-FFF2-40B4-BE49-F238E27FC236}">
                  <a16:creationId xmlns:a16="http://schemas.microsoft.com/office/drawing/2014/main" id="{09E09F98-DF1B-080B-6830-72B6D1D9D311}"/>
                </a:ext>
              </a:extLst>
            </p:cNvPr>
            <p:cNvPicPr/>
            <p:nvPr/>
          </p:nvPicPr>
          <p:blipFill>
            <a:blip r:embed="rId2" cstate="print"/>
            <a:stretch>
              <a:fillRect/>
            </a:stretch>
          </p:blipFill>
          <p:spPr>
            <a:xfrm>
              <a:off x="1632788" y="1329949"/>
              <a:ext cx="4658477" cy="3606870"/>
            </a:xfrm>
            <a:prstGeom prst="rect">
              <a:avLst/>
            </a:prstGeom>
            <a:grpFill/>
          </p:spPr>
        </p:pic>
        <p:sp>
          <p:nvSpPr>
            <p:cNvPr id="4" name="object 5">
              <a:extLst>
                <a:ext uri="{FF2B5EF4-FFF2-40B4-BE49-F238E27FC236}">
                  <a16:creationId xmlns:a16="http://schemas.microsoft.com/office/drawing/2014/main" id="{C9A50E6A-0839-FA2B-0BCA-0ECD034B3E02}"/>
                </a:ext>
              </a:extLst>
            </p:cNvPr>
            <p:cNvSpPr/>
            <p:nvPr/>
          </p:nvSpPr>
          <p:spPr>
            <a:xfrm>
              <a:off x="1589773" y="1289443"/>
              <a:ext cx="5020945" cy="0"/>
            </a:xfrm>
            <a:custGeom>
              <a:avLst/>
              <a:gdLst/>
              <a:ahLst/>
              <a:cxnLst/>
              <a:rect l="l" t="t" r="r" b="b"/>
              <a:pathLst>
                <a:path w="5020945">
                  <a:moveTo>
                    <a:pt x="0" y="0"/>
                  </a:moveTo>
                  <a:lnTo>
                    <a:pt x="5020538" y="0"/>
                  </a:lnTo>
                </a:path>
              </a:pathLst>
            </a:custGeom>
            <a:grpFill/>
            <a:ln w="5054">
              <a:solidFill>
                <a:srgbClr val="000000"/>
              </a:solidFill>
            </a:ln>
          </p:spPr>
          <p:txBody>
            <a:bodyPr wrap="square" lIns="0" tIns="0" rIns="0" bIns="0" rtlCol="0"/>
            <a:lstStyle/>
            <a:p>
              <a:endParaRPr sz="1350"/>
            </a:p>
          </p:txBody>
        </p:sp>
        <p:sp>
          <p:nvSpPr>
            <p:cNvPr id="5" name="object 6">
              <a:extLst>
                <a:ext uri="{FF2B5EF4-FFF2-40B4-BE49-F238E27FC236}">
                  <a16:creationId xmlns:a16="http://schemas.microsoft.com/office/drawing/2014/main" id="{C02313CC-AD10-15BC-BE54-B56F8BC2DC96}"/>
                </a:ext>
              </a:extLst>
            </p:cNvPr>
            <p:cNvSpPr/>
            <p:nvPr/>
          </p:nvSpPr>
          <p:spPr>
            <a:xfrm>
              <a:off x="1592300" y="1289443"/>
              <a:ext cx="0" cy="3688079"/>
            </a:xfrm>
            <a:custGeom>
              <a:avLst/>
              <a:gdLst/>
              <a:ahLst/>
              <a:cxnLst/>
              <a:rect l="l" t="t" r="r" b="b"/>
              <a:pathLst>
                <a:path h="3688079">
                  <a:moveTo>
                    <a:pt x="0" y="3687864"/>
                  </a:moveTo>
                  <a:lnTo>
                    <a:pt x="0" y="0"/>
                  </a:lnTo>
                </a:path>
              </a:pathLst>
            </a:custGeom>
            <a:grpFill/>
            <a:ln w="5054">
              <a:solidFill>
                <a:srgbClr val="000000"/>
              </a:solidFill>
            </a:ln>
          </p:spPr>
          <p:txBody>
            <a:bodyPr wrap="square" lIns="0" tIns="0" rIns="0" bIns="0" rtlCol="0"/>
            <a:lstStyle/>
            <a:p>
              <a:endParaRPr sz="1350"/>
            </a:p>
          </p:txBody>
        </p:sp>
        <p:sp>
          <p:nvSpPr>
            <p:cNvPr id="6" name="object 7">
              <a:extLst>
                <a:ext uri="{FF2B5EF4-FFF2-40B4-BE49-F238E27FC236}">
                  <a16:creationId xmlns:a16="http://schemas.microsoft.com/office/drawing/2014/main" id="{DB2945D2-CD81-2F28-514A-21E99917D02D}"/>
                </a:ext>
              </a:extLst>
            </p:cNvPr>
            <p:cNvSpPr/>
            <p:nvPr/>
          </p:nvSpPr>
          <p:spPr>
            <a:xfrm>
              <a:off x="6607772" y="1289443"/>
              <a:ext cx="0" cy="3688079"/>
            </a:xfrm>
            <a:custGeom>
              <a:avLst/>
              <a:gdLst/>
              <a:ahLst/>
              <a:cxnLst/>
              <a:rect l="l" t="t" r="r" b="b"/>
              <a:pathLst>
                <a:path h="3688079">
                  <a:moveTo>
                    <a:pt x="0" y="3687864"/>
                  </a:moveTo>
                  <a:lnTo>
                    <a:pt x="0" y="0"/>
                  </a:lnTo>
                </a:path>
              </a:pathLst>
            </a:custGeom>
            <a:grpFill/>
            <a:ln w="5054">
              <a:solidFill>
                <a:srgbClr val="000000"/>
              </a:solidFill>
            </a:ln>
          </p:spPr>
          <p:txBody>
            <a:bodyPr wrap="square" lIns="0" tIns="0" rIns="0" bIns="0" rtlCol="0"/>
            <a:lstStyle/>
            <a:p>
              <a:endParaRPr sz="1350"/>
            </a:p>
          </p:txBody>
        </p:sp>
        <p:sp>
          <p:nvSpPr>
            <p:cNvPr id="7" name="object 8">
              <a:extLst>
                <a:ext uri="{FF2B5EF4-FFF2-40B4-BE49-F238E27FC236}">
                  <a16:creationId xmlns:a16="http://schemas.microsoft.com/office/drawing/2014/main" id="{DFB6A207-272F-A6DD-75C3-FFC9B4983590}"/>
                </a:ext>
              </a:extLst>
            </p:cNvPr>
            <p:cNvSpPr/>
            <p:nvPr/>
          </p:nvSpPr>
          <p:spPr>
            <a:xfrm>
              <a:off x="1589773" y="4977308"/>
              <a:ext cx="5020945" cy="0"/>
            </a:xfrm>
            <a:custGeom>
              <a:avLst/>
              <a:gdLst/>
              <a:ahLst/>
              <a:cxnLst/>
              <a:rect l="l" t="t" r="r" b="b"/>
              <a:pathLst>
                <a:path w="5020945">
                  <a:moveTo>
                    <a:pt x="0" y="0"/>
                  </a:moveTo>
                  <a:lnTo>
                    <a:pt x="5020538" y="0"/>
                  </a:lnTo>
                </a:path>
              </a:pathLst>
            </a:custGeom>
            <a:grpFill/>
            <a:ln w="5054">
              <a:solidFill>
                <a:srgbClr val="000000"/>
              </a:solidFill>
            </a:ln>
          </p:spPr>
          <p:txBody>
            <a:bodyPr wrap="square" lIns="0" tIns="0" rIns="0" bIns="0" rtlCol="0"/>
            <a:lstStyle/>
            <a:p>
              <a:endParaRPr sz="1350"/>
            </a:p>
          </p:txBody>
        </p:sp>
      </p:grpSp>
      <p:sp>
        <p:nvSpPr>
          <p:cNvPr id="8" name="Rectangle 7">
            <a:extLst>
              <a:ext uri="{FF2B5EF4-FFF2-40B4-BE49-F238E27FC236}">
                <a16:creationId xmlns:a16="http://schemas.microsoft.com/office/drawing/2014/main" id="{33EC8801-37DD-E10A-C6FC-6C6D1236A08D}"/>
              </a:ext>
            </a:extLst>
          </p:cNvPr>
          <p:cNvSpPr/>
          <p:nvPr/>
        </p:nvSpPr>
        <p:spPr>
          <a:xfrm>
            <a:off x="2784143" y="1154089"/>
            <a:ext cx="3940791" cy="46061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000" b="1" dirty="0">
                <a:solidFill>
                  <a:schemeClr val="tx1"/>
                </a:solidFill>
              </a:rPr>
              <a:t>Proposed Work</a:t>
            </a:r>
          </a:p>
        </p:txBody>
      </p:sp>
    </p:spTree>
    <p:extLst>
      <p:ext uri="{BB962C8B-B14F-4D97-AF65-F5344CB8AC3E}">
        <p14:creationId xmlns:p14="http://schemas.microsoft.com/office/powerpoint/2010/main" val="23388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G MART SALES PRIDICTION PROJECT.pptx">
            <a:extLst>
              <a:ext uri="{FF2B5EF4-FFF2-40B4-BE49-F238E27FC236}">
                <a16:creationId xmlns:a16="http://schemas.microsoft.com/office/drawing/2014/main" id="{0DE7BF69-836A-161C-3DFF-A496D79A6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52" y="956627"/>
            <a:ext cx="8649269" cy="495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565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3">
            <a:extLst>
              <a:ext uri="{FF2B5EF4-FFF2-40B4-BE49-F238E27FC236}">
                <a16:creationId xmlns:a16="http://schemas.microsoft.com/office/drawing/2014/main" id="{D852E421-5CA7-1329-8014-74836A03987B}"/>
              </a:ext>
            </a:extLst>
          </p:cNvPr>
          <p:cNvGraphicFramePr>
            <a:graphicFrameLocks noGrp="1"/>
          </p:cNvGraphicFramePr>
          <p:nvPr>
            <p:extLst>
              <p:ext uri="{D42A27DB-BD31-4B8C-83A1-F6EECF244321}">
                <p14:modId xmlns:p14="http://schemas.microsoft.com/office/powerpoint/2010/main" val="83863660"/>
              </p:ext>
            </p:extLst>
          </p:nvPr>
        </p:nvGraphicFramePr>
        <p:xfrm>
          <a:off x="1165860" y="1996173"/>
          <a:ext cx="6449591" cy="3009205"/>
        </p:xfrm>
        <a:graphic>
          <a:graphicData uri="http://schemas.openxmlformats.org/drawingml/2006/table">
            <a:tbl>
              <a:tblPr firstRow="1" bandRow="1">
                <a:tableStyleId>{2D5ABB26-0587-4C30-8999-92F81FD0307C}</a:tableStyleId>
              </a:tblPr>
              <a:tblGrid>
                <a:gridCol w="1094508">
                  <a:extLst>
                    <a:ext uri="{9D8B030D-6E8A-4147-A177-3AD203B41FA5}">
                      <a16:colId xmlns:a16="http://schemas.microsoft.com/office/drawing/2014/main" val="20000"/>
                    </a:ext>
                  </a:extLst>
                </a:gridCol>
                <a:gridCol w="1338770">
                  <a:extLst>
                    <a:ext uri="{9D8B030D-6E8A-4147-A177-3AD203B41FA5}">
                      <a16:colId xmlns:a16="http://schemas.microsoft.com/office/drawing/2014/main" val="20001"/>
                    </a:ext>
                  </a:extLst>
                </a:gridCol>
                <a:gridCol w="1338771">
                  <a:extLst>
                    <a:ext uri="{9D8B030D-6E8A-4147-A177-3AD203B41FA5}">
                      <a16:colId xmlns:a16="http://schemas.microsoft.com/office/drawing/2014/main" val="20002"/>
                    </a:ext>
                  </a:extLst>
                </a:gridCol>
                <a:gridCol w="1338771">
                  <a:extLst>
                    <a:ext uri="{9D8B030D-6E8A-4147-A177-3AD203B41FA5}">
                      <a16:colId xmlns:a16="http://schemas.microsoft.com/office/drawing/2014/main" val="20003"/>
                    </a:ext>
                  </a:extLst>
                </a:gridCol>
                <a:gridCol w="1338771">
                  <a:extLst>
                    <a:ext uri="{9D8B030D-6E8A-4147-A177-3AD203B41FA5}">
                      <a16:colId xmlns:a16="http://schemas.microsoft.com/office/drawing/2014/main" val="20004"/>
                    </a:ext>
                  </a:extLst>
                </a:gridCol>
              </a:tblGrid>
              <a:tr h="584939">
                <a:tc>
                  <a:txBody>
                    <a:bodyPr/>
                    <a:lstStyle/>
                    <a:p>
                      <a:pPr algn="ctr">
                        <a:lnSpc>
                          <a:spcPct val="100000"/>
                        </a:lnSpc>
                        <a:spcBef>
                          <a:spcPts val="335"/>
                        </a:spcBef>
                      </a:pPr>
                      <a:r>
                        <a:rPr sz="1200" b="1" spc="-30" dirty="0">
                          <a:latin typeface="Times New Roman"/>
                          <a:cs typeface="Times New Roman"/>
                        </a:rPr>
                        <a:t>Test </a:t>
                      </a:r>
                      <a:r>
                        <a:rPr sz="1200" b="1" spc="-5" dirty="0">
                          <a:latin typeface="Times New Roman"/>
                          <a:cs typeface="Times New Roman"/>
                        </a:rPr>
                        <a:t>case</a:t>
                      </a:r>
                      <a:r>
                        <a:rPr sz="1200" b="1" spc="-30" dirty="0">
                          <a:latin typeface="Times New Roman"/>
                          <a:cs typeface="Times New Roman"/>
                        </a:rPr>
                        <a:t> </a:t>
                      </a:r>
                      <a:r>
                        <a:rPr sz="1200" b="1" spc="-5" dirty="0">
                          <a:latin typeface="Times New Roman"/>
                          <a:cs typeface="Times New Roman"/>
                        </a:rPr>
                        <a:t>id</a:t>
                      </a:r>
                      <a:endParaRPr sz="1200" b="1" dirty="0">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tabLst>
                          <a:tab pos="499745" algn="l"/>
                        </a:tabLst>
                      </a:pPr>
                      <a:r>
                        <a:rPr sz="1200" b="1" spc="-30" dirty="0">
                          <a:latin typeface="Times New Roman"/>
                          <a:cs typeface="Times New Roman"/>
                        </a:rPr>
                        <a:t>Test	</a:t>
                      </a:r>
                      <a:r>
                        <a:rPr sz="1200" b="1" spc="-5" dirty="0">
                          <a:latin typeface="Times New Roman"/>
                          <a:cs typeface="Times New Roman"/>
                        </a:rPr>
                        <a:t>Carried</a:t>
                      </a:r>
                      <a:endParaRPr sz="1200" b="1">
                        <a:latin typeface="Times New Roman"/>
                        <a:cs typeface="Times New Roman"/>
                      </a:endParaRPr>
                    </a:p>
                    <a:p>
                      <a:pPr marL="78105">
                        <a:lnSpc>
                          <a:spcPct val="100000"/>
                        </a:lnSpc>
                        <a:spcBef>
                          <a:spcPts val="725"/>
                        </a:spcBef>
                      </a:pPr>
                      <a:r>
                        <a:rPr sz="1200" b="1" spc="-5" dirty="0">
                          <a:latin typeface="Times New Roman"/>
                          <a:cs typeface="Times New Roman"/>
                        </a:rPr>
                        <a:t>out</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Expected</a:t>
                      </a:r>
                      <a:r>
                        <a:rPr sz="1200" b="1" spc="-35" dirty="0">
                          <a:latin typeface="Times New Roman"/>
                          <a:cs typeface="Times New Roman"/>
                        </a:rPr>
                        <a:t> </a:t>
                      </a:r>
                      <a:r>
                        <a:rPr sz="1200" b="1" spc="-5" dirty="0">
                          <a:latin typeface="Times New Roman"/>
                          <a:cs typeface="Times New Roman"/>
                        </a:rPr>
                        <a:t>case</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Expected</a:t>
                      </a:r>
                      <a:endParaRPr sz="1200" b="1">
                        <a:latin typeface="Times New Roman"/>
                        <a:cs typeface="Times New Roman"/>
                      </a:endParaRPr>
                    </a:p>
                    <a:p>
                      <a:pPr marL="78105">
                        <a:lnSpc>
                          <a:spcPct val="100000"/>
                        </a:lnSpc>
                        <a:spcBef>
                          <a:spcPts val="725"/>
                        </a:spcBef>
                      </a:pPr>
                      <a:r>
                        <a:rPr sz="1200" b="1" spc="-10" dirty="0">
                          <a:latin typeface="Times New Roman"/>
                          <a:cs typeface="Times New Roman"/>
                        </a:rPr>
                        <a:t>result</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Actual</a:t>
                      </a:r>
                      <a:r>
                        <a:rPr sz="1200" b="1" spc="-30" dirty="0">
                          <a:latin typeface="Times New Roman"/>
                          <a:cs typeface="Times New Roman"/>
                        </a:rPr>
                        <a:t> </a:t>
                      </a:r>
                      <a:r>
                        <a:rPr sz="1200" b="1" spc="-10" dirty="0">
                          <a:latin typeface="Times New Roman"/>
                          <a:cs typeface="Times New Roman"/>
                        </a:rPr>
                        <a:t>result</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584939">
                <a:tc>
                  <a:txBody>
                    <a:bodyPr/>
                    <a:lstStyle/>
                    <a:p>
                      <a:pPr algn="ctr">
                        <a:lnSpc>
                          <a:spcPct val="100000"/>
                        </a:lnSpc>
                        <a:spcBef>
                          <a:spcPts val="335"/>
                        </a:spcBef>
                      </a:pPr>
                      <a:r>
                        <a:rPr sz="1200" b="1" dirty="0">
                          <a:latin typeface="Times New Roman"/>
                          <a:cs typeface="Times New Roman"/>
                        </a:rPr>
                        <a:t>1</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click</a:t>
                      </a:r>
                      <a:r>
                        <a:rPr sz="1200" b="1" spc="-25" dirty="0">
                          <a:latin typeface="Times New Roman"/>
                          <a:cs typeface="Times New Roman"/>
                        </a:rPr>
                        <a:t> </a:t>
                      </a:r>
                      <a:r>
                        <a:rPr sz="1200" b="1" spc="-5" dirty="0">
                          <a:latin typeface="Times New Roman"/>
                          <a:cs typeface="Times New Roman"/>
                        </a:rPr>
                        <a:t>the</a:t>
                      </a:r>
                      <a:r>
                        <a:rPr sz="1200" b="1" spc="-25" dirty="0">
                          <a:latin typeface="Times New Roman"/>
                          <a:cs typeface="Times New Roman"/>
                        </a:rPr>
                        <a:t> </a:t>
                      </a:r>
                      <a:r>
                        <a:rPr sz="1200" b="1" spc="-5" dirty="0">
                          <a:latin typeface="Times New Roman"/>
                          <a:cs typeface="Times New Roman"/>
                        </a:rPr>
                        <a:t>link</a:t>
                      </a:r>
                      <a:endParaRPr sz="1200" b="1" dirty="0">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noFill/>
                  </a:tcPr>
                </a:tc>
                <a:tc>
                  <a:txBody>
                    <a:bodyPr/>
                    <a:lstStyle/>
                    <a:p>
                      <a:pPr marL="78105">
                        <a:lnSpc>
                          <a:spcPct val="100000"/>
                        </a:lnSpc>
                        <a:spcBef>
                          <a:spcPts val="335"/>
                        </a:spcBef>
                      </a:pPr>
                      <a:r>
                        <a:rPr sz="1200" b="1" spc="-5" dirty="0">
                          <a:latin typeface="Times New Roman"/>
                          <a:cs typeface="Times New Roman"/>
                        </a:rPr>
                        <a:t>open</a:t>
                      </a:r>
                      <a:r>
                        <a:rPr sz="1200" b="1" spc="-30" dirty="0">
                          <a:latin typeface="Times New Roman"/>
                          <a:cs typeface="Times New Roman"/>
                        </a:rPr>
                        <a:t> </a:t>
                      </a:r>
                      <a:r>
                        <a:rPr sz="1200" b="1" spc="-5" dirty="0">
                          <a:latin typeface="Times New Roman"/>
                          <a:cs typeface="Times New Roman"/>
                        </a:rPr>
                        <a:t>web</a:t>
                      </a:r>
                      <a:r>
                        <a:rPr sz="1200" b="1" spc="-25" dirty="0">
                          <a:latin typeface="Times New Roman"/>
                          <a:cs typeface="Times New Roman"/>
                        </a:rPr>
                        <a:t> </a:t>
                      </a:r>
                      <a:r>
                        <a:rPr sz="1200" b="1" spc="-5" dirty="0">
                          <a:latin typeface="Times New Roman"/>
                          <a:cs typeface="Times New Roman"/>
                        </a:rPr>
                        <a:t>page</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tabLst>
                          <a:tab pos="727710" algn="l"/>
                        </a:tabLst>
                      </a:pPr>
                      <a:r>
                        <a:rPr sz="1200" b="1" spc="-40" dirty="0">
                          <a:latin typeface="Times New Roman"/>
                          <a:cs typeface="Times New Roman"/>
                        </a:rPr>
                        <a:t>Web	</a:t>
                      </a:r>
                      <a:r>
                        <a:rPr sz="1200" b="1" spc="-5" dirty="0">
                          <a:latin typeface="Times New Roman"/>
                          <a:cs typeface="Times New Roman"/>
                        </a:rPr>
                        <a:t>page</a:t>
                      </a:r>
                      <a:endParaRPr sz="1200" b="1" dirty="0">
                        <a:latin typeface="Times New Roman"/>
                        <a:cs typeface="Times New Roman"/>
                      </a:endParaRPr>
                    </a:p>
                    <a:p>
                      <a:pPr marL="78105">
                        <a:lnSpc>
                          <a:spcPct val="100000"/>
                        </a:lnSpc>
                        <a:spcBef>
                          <a:spcPts val="725"/>
                        </a:spcBef>
                      </a:pPr>
                      <a:r>
                        <a:rPr sz="1200" b="1" spc="-5" dirty="0">
                          <a:latin typeface="Times New Roman"/>
                          <a:cs typeface="Times New Roman"/>
                        </a:rPr>
                        <a:t>opens</a:t>
                      </a:r>
                      <a:endParaRPr sz="1200" b="1" dirty="0">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pass</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647224">
                <a:tc>
                  <a:txBody>
                    <a:bodyPr/>
                    <a:lstStyle/>
                    <a:p>
                      <a:pPr algn="ctr">
                        <a:lnSpc>
                          <a:spcPct val="100000"/>
                        </a:lnSpc>
                        <a:spcBef>
                          <a:spcPts val="335"/>
                        </a:spcBef>
                      </a:pPr>
                      <a:r>
                        <a:rPr sz="1200" b="1" dirty="0">
                          <a:latin typeface="Times New Roman"/>
                          <a:cs typeface="Times New Roman"/>
                        </a:rPr>
                        <a:t>2</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enter</a:t>
                      </a:r>
                      <a:r>
                        <a:rPr sz="1200" b="1" spc="-25" dirty="0">
                          <a:latin typeface="Times New Roman"/>
                          <a:cs typeface="Times New Roman"/>
                        </a:rPr>
                        <a:t> </a:t>
                      </a:r>
                      <a:r>
                        <a:rPr sz="1200" b="1" spc="-5" dirty="0">
                          <a:latin typeface="Times New Roman"/>
                          <a:cs typeface="Times New Roman"/>
                        </a:rPr>
                        <a:t>the</a:t>
                      </a:r>
                      <a:r>
                        <a:rPr sz="1200" b="1" spc="-25" dirty="0">
                          <a:latin typeface="Times New Roman"/>
                          <a:cs typeface="Times New Roman"/>
                        </a:rPr>
                        <a:t> </a:t>
                      </a:r>
                      <a:r>
                        <a:rPr sz="1200" b="1" spc="-5" dirty="0">
                          <a:latin typeface="Times New Roman"/>
                          <a:cs typeface="Times New Roman"/>
                        </a:rPr>
                        <a:t>data</a:t>
                      </a:r>
                      <a:endParaRPr sz="1200" b="1" dirty="0">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data</a:t>
                      </a:r>
                      <a:r>
                        <a:rPr sz="1200" b="1" spc="380" dirty="0">
                          <a:latin typeface="Times New Roman"/>
                          <a:cs typeface="Times New Roman"/>
                        </a:rPr>
                        <a:t> </a:t>
                      </a:r>
                      <a:r>
                        <a:rPr sz="1200" b="1" spc="-5" dirty="0">
                          <a:latin typeface="Times New Roman"/>
                          <a:cs typeface="Times New Roman"/>
                        </a:rPr>
                        <a:t>gets</a:t>
                      </a:r>
                      <a:r>
                        <a:rPr lang="en-IN" sz="1200" b="1" spc="665" dirty="0">
                          <a:latin typeface="Times New Roman"/>
                          <a:cs typeface="Times New Roman"/>
                        </a:rPr>
                        <a:t> </a:t>
                      </a:r>
                      <a:r>
                        <a:rPr sz="1200" b="1" spc="-5" dirty="0">
                          <a:latin typeface="Times New Roman"/>
                          <a:cs typeface="Times New Roman"/>
                        </a:rPr>
                        <a:t>ac</a:t>
                      </a:r>
                      <a:r>
                        <a:rPr lang="en-IN" sz="1200" b="1" spc="-5" dirty="0">
                          <a:latin typeface="Times New Roman"/>
                          <a:cs typeface="Times New Roman"/>
                        </a:rPr>
                        <a:t>accepted</a:t>
                      </a:r>
                      <a:endParaRPr sz="1200" b="1" dirty="0">
                        <a:latin typeface="Times New Roman"/>
                        <a:cs typeface="Times New Roman"/>
                      </a:endParaRPr>
                    </a:p>
                    <a:p>
                      <a:pPr marL="78105">
                        <a:lnSpc>
                          <a:spcPct val="100000"/>
                        </a:lnSpc>
                        <a:spcBef>
                          <a:spcPts val="725"/>
                        </a:spcBef>
                      </a:pPr>
                      <a:r>
                        <a:rPr sz="1200" b="1" spc="-5" dirty="0">
                          <a:latin typeface="Times New Roman"/>
                          <a:cs typeface="Times New Roman"/>
                        </a:rPr>
                        <a:t>cepted</a:t>
                      </a:r>
                      <a:endParaRPr sz="1200" b="1" dirty="0">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data</a:t>
                      </a:r>
                      <a:r>
                        <a:rPr sz="1200" b="1" spc="-30" dirty="0">
                          <a:latin typeface="Times New Roman"/>
                          <a:cs typeface="Times New Roman"/>
                        </a:rPr>
                        <a:t> </a:t>
                      </a:r>
                      <a:r>
                        <a:rPr sz="1200" b="1" spc="-10" dirty="0">
                          <a:latin typeface="Times New Roman"/>
                          <a:cs typeface="Times New Roman"/>
                        </a:rPr>
                        <a:t>shows</a:t>
                      </a:r>
                      <a:r>
                        <a:rPr sz="1200" b="1" spc="-25" dirty="0">
                          <a:latin typeface="Times New Roman"/>
                          <a:cs typeface="Times New Roman"/>
                        </a:rPr>
                        <a:t> </a:t>
                      </a:r>
                      <a:r>
                        <a:rPr sz="1200" b="1" spc="-5" dirty="0">
                          <a:latin typeface="Times New Roman"/>
                          <a:cs typeface="Times New Roman"/>
                        </a:rPr>
                        <a:t>up</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pass</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584939">
                <a:tc>
                  <a:txBody>
                    <a:bodyPr/>
                    <a:lstStyle/>
                    <a:p>
                      <a:pPr algn="ctr">
                        <a:lnSpc>
                          <a:spcPct val="100000"/>
                        </a:lnSpc>
                        <a:spcBef>
                          <a:spcPts val="335"/>
                        </a:spcBef>
                      </a:pPr>
                      <a:r>
                        <a:rPr sz="1200" b="1" dirty="0">
                          <a:latin typeface="Times New Roman"/>
                          <a:cs typeface="Times New Roman"/>
                        </a:rPr>
                        <a:t>3</a:t>
                      </a: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clear</a:t>
                      </a:r>
                      <a:r>
                        <a:rPr sz="1200" b="1" spc="-30" dirty="0">
                          <a:latin typeface="Times New Roman"/>
                          <a:cs typeface="Times New Roman"/>
                        </a:rPr>
                        <a:t> </a:t>
                      </a:r>
                      <a:r>
                        <a:rPr sz="1200" b="1" spc="-5" dirty="0">
                          <a:latin typeface="Times New Roman"/>
                          <a:cs typeface="Times New Roman"/>
                        </a:rPr>
                        <a:t>responses</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click</a:t>
                      </a:r>
                      <a:r>
                        <a:rPr sz="1200" b="1" spc="-35" dirty="0">
                          <a:latin typeface="Times New Roman"/>
                          <a:cs typeface="Times New Roman"/>
                        </a:rPr>
                        <a:t> </a:t>
                      </a:r>
                      <a:r>
                        <a:rPr sz="1200" b="1" spc="-5" dirty="0">
                          <a:latin typeface="Times New Roman"/>
                          <a:cs typeface="Times New Roman"/>
                        </a:rPr>
                        <a:t>reset</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tabLst>
                          <a:tab pos="828675" algn="l"/>
                        </a:tabLst>
                      </a:pPr>
                      <a:r>
                        <a:rPr sz="1200" b="1" spc="-5" dirty="0">
                          <a:latin typeface="Times New Roman"/>
                          <a:cs typeface="Times New Roman"/>
                        </a:rPr>
                        <a:t>responses	get</a:t>
                      </a:r>
                      <a:endParaRPr sz="1200" b="1">
                        <a:latin typeface="Times New Roman"/>
                        <a:cs typeface="Times New Roman"/>
                      </a:endParaRPr>
                    </a:p>
                    <a:p>
                      <a:pPr marL="78105">
                        <a:lnSpc>
                          <a:spcPct val="100000"/>
                        </a:lnSpc>
                        <a:spcBef>
                          <a:spcPts val="725"/>
                        </a:spcBef>
                      </a:pPr>
                      <a:r>
                        <a:rPr sz="1200" b="1" spc="-5" dirty="0">
                          <a:latin typeface="Times New Roman"/>
                          <a:cs typeface="Times New Roman"/>
                        </a:rPr>
                        <a:t>clear</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pass</a:t>
                      </a:r>
                      <a:endParaRPr sz="1200" b="1" dirty="0">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584939">
                <a:tc>
                  <a:txBody>
                    <a:bodyPr/>
                    <a:lstStyle/>
                    <a:p>
                      <a:pPr algn="ctr">
                        <a:lnSpc>
                          <a:spcPct val="100000"/>
                        </a:lnSpc>
                        <a:spcBef>
                          <a:spcPts val="335"/>
                        </a:spcBef>
                      </a:pPr>
                      <a:r>
                        <a:rPr sz="1200" b="1" dirty="0">
                          <a:latin typeface="Times New Roman"/>
                          <a:cs typeface="Times New Roman"/>
                        </a:rPr>
                        <a:t>4</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Click</a:t>
                      </a:r>
                      <a:r>
                        <a:rPr sz="1200" b="1" spc="-35" dirty="0">
                          <a:latin typeface="Times New Roman"/>
                          <a:cs typeface="Times New Roman"/>
                        </a:rPr>
                        <a:t> </a:t>
                      </a:r>
                      <a:r>
                        <a:rPr sz="1200" b="1" spc="-5" dirty="0">
                          <a:latin typeface="Times New Roman"/>
                          <a:cs typeface="Times New Roman"/>
                        </a:rPr>
                        <a:t>Submit</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prediction</a:t>
                      </a:r>
                      <a:r>
                        <a:rPr sz="1200" b="1" spc="-60" dirty="0">
                          <a:latin typeface="Times New Roman"/>
                          <a:cs typeface="Times New Roman"/>
                        </a:rPr>
                        <a:t> </a:t>
                      </a:r>
                      <a:r>
                        <a:rPr sz="1200" b="1" spc="-5" dirty="0">
                          <a:latin typeface="Times New Roman"/>
                          <a:cs typeface="Times New Roman"/>
                        </a:rPr>
                        <a:t>page</a:t>
                      </a:r>
                      <a:endParaRPr sz="1200" b="1" dirty="0">
                        <a:latin typeface="Times New Roman"/>
                        <a:cs typeface="Times New Roman"/>
                      </a:endParaRPr>
                    </a:p>
                    <a:p>
                      <a:pPr marL="78105">
                        <a:lnSpc>
                          <a:spcPct val="100000"/>
                        </a:lnSpc>
                        <a:spcBef>
                          <a:spcPts val="725"/>
                        </a:spcBef>
                      </a:pPr>
                      <a:r>
                        <a:rPr sz="1200" b="1" spc="-5" dirty="0">
                          <a:latin typeface="Times New Roman"/>
                          <a:cs typeface="Times New Roman"/>
                        </a:rPr>
                        <a:t>opens</a:t>
                      </a:r>
                      <a:endParaRPr sz="1200" b="1" dirty="0">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prediction</a:t>
                      </a:r>
                      <a:r>
                        <a:rPr sz="1200" b="1" spc="-60" dirty="0">
                          <a:latin typeface="Times New Roman"/>
                          <a:cs typeface="Times New Roman"/>
                        </a:rPr>
                        <a:t> </a:t>
                      </a:r>
                      <a:r>
                        <a:rPr sz="1200" b="1" spc="-5" dirty="0">
                          <a:latin typeface="Times New Roman"/>
                          <a:cs typeface="Times New Roman"/>
                        </a:rPr>
                        <a:t>page</a:t>
                      </a:r>
                      <a:endParaRPr sz="1200" b="1">
                        <a:latin typeface="Times New Roman"/>
                        <a:cs typeface="Times New Roman"/>
                      </a:endParaRPr>
                    </a:p>
                    <a:p>
                      <a:pPr marL="78105">
                        <a:lnSpc>
                          <a:spcPct val="100000"/>
                        </a:lnSpc>
                        <a:spcBef>
                          <a:spcPts val="725"/>
                        </a:spcBef>
                      </a:pPr>
                      <a:r>
                        <a:rPr sz="1200" b="1" spc="-5" dirty="0">
                          <a:latin typeface="Times New Roman"/>
                          <a:cs typeface="Times New Roman"/>
                        </a:rPr>
                        <a:t>opens</a:t>
                      </a:r>
                      <a:r>
                        <a:rPr sz="1200" b="1" spc="-40" dirty="0">
                          <a:latin typeface="Times New Roman"/>
                          <a:cs typeface="Times New Roman"/>
                        </a:rPr>
                        <a:t> </a:t>
                      </a:r>
                      <a:r>
                        <a:rPr sz="1200" b="1" spc="-5" dirty="0">
                          <a:latin typeface="Times New Roman"/>
                          <a:cs typeface="Times New Roman"/>
                        </a:rPr>
                        <a:t>up</a:t>
                      </a:r>
                      <a:endParaRPr sz="1200" b="1">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8105">
                        <a:lnSpc>
                          <a:spcPct val="100000"/>
                        </a:lnSpc>
                        <a:spcBef>
                          <a:spcPts val="335"/>
                        </a:spcBef>
                      </a:pPr>
                      <a:r>
                        <a:rPr sz="1200" b="1" spc="-5" dirty="0">
                          <a:latin typeface="Times New Roman"/>
                          <a:cs typeface="Times New Roman"/>
                        </a:rPr>
                        <a:t>pass</a:t>
                      </a:r>
                      <a:endParaRPr sz="1200" b="1" dirty="0">
                        <a:latin typeface="Times New Roman"/>
                        <a:cs typeface="Times New Roman"/>
                      </a:endParaRPr>
                    </a:p>
                  </a:txBody>
                  <a:tcPr marL="0" marR="0" marT="31909"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bl>
          </a:graphicData>
        </a:graphic>
      </p:graphicFrame>
      <p:sp>
        <p:nvSpPr>
          <p:cNvPr id="9" name="Rectangle 8">
            <a:extLst>
              <a:ext uri="{FF2B5EF4-FFF2-40B4-BE49-F238E27FC236}">
                <a16:creationId xmlns:a16="http://schemas.microsoft.com/office/drawing/2014/main" id="{44EAAA23-461C-3203-B6E5-432EDB26F3D2}"/>
              </a:ext>
            </a:extLst>
          </p:cNvPr>
          <p:cNvSpPr/>
          <p:nvPr/>
        </p:nvSpPr>
        <p:spPr>
          <a:xfrm rot="10800000" flipV="1">
            <a:off x="2149523" y="1185632"/>
            <a:ext cx="2899810" cy="37789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a:solidFill>
                  <a:schemeClr val="tx1"/>
                </a:solidFill>
              </a:rPr>
              <a:t>  Testcase </a:t>
            </a:r>
          </a:p>
        </p:txBody>
      </p:sp>
    </p:spTree>
    <p:extLst>
      <p:ext uri="{BB962C8B-B14F-4D97-AF65-F5344CB8AC3E}">
        <p14:creationId xmlns:p14="http://schemas.microsoft.com/office/powerpoint/2010/main" val="2797318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3">
            <a:extLst>
              <a:ext uri="{FF2B5EF4-FFF2-40B4-BE49-F238E27FC236}">
                <a16:creationId xmlns:a16="http://schemas.microsoft.com/office/drawing/2014/main" id="{A0B4E38E-8325-997F-F432-A9657EADE2FD}"/>
              </a:ext>
            </a:extLst>
          </p:cNvPr>
          <p:cNvGrpSpPr/>
          <p:nvPr/>
        </p:nvGrpSpPr>
        <p:grpSpPr>
          <a:xfrm>
            <a:off x="1402308" y="1665880"/>
            <a:ext cx="6274559" cy="4094329"/>
            <a:chOff x="1842820" y="2194953"/>
            <a:chExt cx="4514850" cy="3749675"/>
          </a:xfrm>
          <a:noFill/>
        </p:grpSpPr>
        <p:pic>
          <p:nvPicPr>
            <p:cNvPr id="3" name="object 4">
              <a:extLst>
                <a:ext uri="{FF2B5EF4-FFF2-40B4-BE49-F238E27FC236}">
                  <a16:creationId xmlns:a16="http://schemas.microsoft.com/office/drawing/2014/main" id="{2779AC9F-E6E6-8D17-125B-FD462F67FA0C}"/>
                </a:ext>
              </a:extLst>
            </p:cNvPr>
            <p:cNvPicPr/>
            <p:nvPr/>
          </p:nvPicPr>
          <p:blipFill>
            <a:blip r:embed="rId2" cstate="print"/>
            <a:stretch>
              <a:fillRect/>
            </a:stretch>
          </p:blipFill>
          <p:spPr>
            <a:xfrm>
              <a:off x="1885835" y="2237927"/>
              <a:ext cx="4428469" cy="3663114"/>
            </a:xfrm>
            <a:prstGeom prst="rect">
              <a:avLst/>
            </a:prstGeom>
            <a:grpFill/>
          </p:spPr>
        </p:pic>
        <p:sp>
          <p:nvSpPr>
            <p:cNvPr id="4" name="object 5">
              <a:extLst>
                <a:ext uri="{FF2B5EF4-FFF2-40B4-BE49-F238E27FC236}">
                  <a16:creationId xmlns:a16="http://schemas.microsoft.com/office/drawing/2014/main" id="{2E31FB96-DA46-B0DA-F0C7-4DE272AB25B7}"/>
                </a:ext>
              </a:extLst>
            </p:cNvPr>
            <p:cNvSpPr/>
            <p:nvPr/>
          </p:nvSpPr>
          <p:spPr>
            <a:xfrm>
              <a:off x="1842820" y="2197481"/>
              <a:ext cx="4514850" cy="0"/>
            </a:xfrm>
            <a:custGeom>
              <a:avLst/>
              <a:gdLst/>
              <a:ahLst/>
              <a:cxnLst/>
              <a:rect l="l" t="t" r="r" b="b"/>
              <a:pathLst>
                <a:path w="4514850">
                  <a:moveTo>
                    <a:pt x="0" y="0"/>
                  </a:moveTo>
                  <a:lnTo>
                    <a:pt x="4514430" y="0"/>
                  </a:lnTo>
                </a:path>
              </a:pathLst>
            </a:custGeom>
            <a:grpFill/>
            <a:ln w="5054">
              <a:solidFill>
                <a:srgbClr val="000000"/>
              </a:solidFill>
            </a:ln>
          </p:spPr>
          <p:txBody>
            <a:bodyPr wrap="square" lIns="0" tIns="0" rIns="0" bIns="0" rtlCol="0"/>
            <a:lstStyle/>
            <a:p>
              <a:endParaRPr sz="1350"/>
            </a:p>
          </p:txBody>
        </p:sp>
        <p:sp>
          <p:nvSpPr>
            <p:cNvPr id="5" name="object 6">
              <a:extLst>
                <a:ext uri="{FF2B5EF4-FFF2-40B4-BE49-F238E27FC236}">
                  <a16:creationId xmlns:a16="http://schemas.microsoft.com/office/drawing/2014/main" id="{E0DC6C06-DD87-E940-6615-9767563163CE}"/>
                </a:ext>
              </a:extLst>
            </p:cNvPr>
            <p:cNvSpPr/>
            <p:nvPr/>
          </p:nvSpPr>
          <p:spPr>
            <a:xfrm>
              <a:off x="1845348" y="2197481"/>
              <a:ext cx="0" cy="3744595"/>
            </a:xfrm>
            <a:custGeom>
              <a:avLst/>
              <a:gdLst/>
              <a:ahLst/>
              <a:cxnLst/>
              <a:rect l="l" t="t" r="r" b="b"/>
              <a:pathLst>
                <a:path h="3744595">
                  <a:moveTo>
                    <a:pt x="0" y="3744048"/>
                  </a:moveTo>
                  <a:lnTo>
                    <a:pt x="0" y="0"/>
                  </a:lnTo>
                </a:path>
              </a:pathLst>
            </a:custGeom>
            <a:grpFill/>
            <a:ln w="5054">
              <a:solidFill>
                <a:srgbClr val="000000"/>
              </a:solidFill>
            </a:ln>
          </p:spPr>
          <p:txBody>
            <a:bodyPr wrap="square" lIns="0" tIns="0" rIns="0" bIns="0" rtlCol="0"/>
            <a:lstStyle/>
            <a:p>
              <a:endParaRPr sz="1350"/>
            </a:p>
          </p:txBody>
        </p:sp>
        <p:sp>
          <p:nvSpPr>
            <p:cNvPr id="6" name="object 7">
              <a:extLst>
                <a:ext uri="{FF2B5EF4-FFF2-40B4-BE49-F238E27FC236}">
                  <a16:creationId xmlns:a16="http://schemas.microsoft.com/office/drawing/2014/main" id="{D3924B24-E07C-FF76-1C75-BF6AE8AB7A62}"/>
                </a:ext>
              </a:extLst>
            </p:cNvPr>
            <p:cNvSpPr/>
            <p:nvPr/>
          </p:nvSpPr>
          <p:spPr>
            <a:xfrm>
              <a:off x="6354724" y="2197481"/>
              <a:ext cx="0" cy="3744595"/>
            </a:xfrm>
            <a:custGeom>
              <a:avLst/>
              <a:gdLst/>
              <a:ahLst/>
              <a:cxnLst/>
              <a:rect l="l" t="t" r="r" b="b"/>
              <a:pathLst>
                <a:path h="3744595">
                  <a:moveTo>
                    <a:pt x="0" y="3744048"/>
                  </a:moveTo>
                  <a:lnTo>
                    <a:pt x="0" y="0"/>
                  </a:lnTo>
                </a:path>
              </a:pathLst>
            </a:custGeom>
            <a:grpFill/>
            <a:ln w="5054">
              <a:solidFill>
                <a:srgbClr val="000000"/>
              </a:solidFill>
            </a:ln>
          </p:spPr>
          <p:txBody>
            <a:bodyPr wrap="square" lIns="0" tIns="0" rIns="0" bIns="0" rtlCol="0"/>
            <a:lstStyle/>
            <a:p>
              <a:endParaRPr sz="1350"/>
            </a:p>
          </p:txBody>
        </p:sp>
        <p:sp>
          <p:nvSpPr>
            <p:cNvPr id="7" name="object 8">
              <a:extLst>
                <a:ext uri="{FF2B5EF4-FFF2-40B4-BE49-F238E27FC236}">
                  <a16:creationId xmlns:a16="http://schemas.microsoft.com/office/drawing/2014/main" id="{DB886569-095E-D3D5-9CFB-AA2356EA5481}"/>
                </a:ext>
              </a:extLst>
            </p:cNvPr>
            <p:cNvSpPr/>
            <p:nvPr/>
          </p:nvSpPr>
          <p:spPr>
            <a:xfrm>
              <a:off x="1842820" y="5941530"/>
              <a:ext cx="4514850" cy="0"/>
            </a:xfrm>
            <a:custGeom>
              <a:avLst/>
              <a:gdLst/>
              <a:ahLst/>
              <a:cxnLst/>
              <a:rect l="l" t="t" r="r" b="b"/>
              <a:pathLst>
                <a:path w="4514850">
                  <a:moveTo>
                    <a:pt x="0" y="0"/>
                  </a:moveTo>
                  <a:lnTo>
                    <a:pt x="4514430" y="0"/>
                  </a:lnTo>
                </a:path>
              </a:pathLst>
            </a:custGeom>
            <a:grpFill/>
            <a:ln w="5054">
              <a:solidFill>
                <a:srgbClr val="000000"/>
              </a:solidFill>
            </a:ln>
          </p:spPr>
          <p:txBody>
            <a:bodyPr wrap="square" lIns="0" tIns="0" rIns="0" bIns="0" rtlCol="0"/>
            <a:lstStyle/>
            <a:p>
              <a:endParaRPr sz="1350"/>
            </a:p>
          </p:txBody>
        </p:sp>
      </p:grpSp>
      <p:sp>
        <p:nvSpPr>
          <p:cNvPr id="8" name="Rectangle 7">
            <a:extLst>
              <a:ext uri="{FF2B5EF4-FFF2-40B4-BE49-F238E27FC236}">
                <a16:creationId xmlns:a16="http://schemas.microsoft.com/office/drawing/2014/main" id="{92205E61-6413-00D5-7C60-E2A7519FAE60}"/>
              </a:ext>
            </a:extLst>
          </p:cNvPr>
          <p:cNvSpPr/>
          <p:nvPr/>
        </p:nvSpPr>
        <p:spPr>
          <a:xfrm>
            <a:off x="2702257" y="1124914"/>
            <a:ext cx="4442346" cy="36694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chemeClr val="tx1"/>
                </a:solidFill>
              </a:rPr>
              <a:t>Outcomes</a:t>
            </a:r>
          </a:p>
        </p:txBody>
      </p:sp>
    </p:spTree>
    <p:extLst>
      <p:ext uri="{BB962C8B-B14F-4D97-AF65-F5344CB8AC3E}">
        <p14:creationId xmlns:p14="http://schemas.microsoft.com/office/powerpoint/2010/main" val="1686779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3">
            <a:extLst>
              <a:ext uri="{FF2B5EF4-FFF2-40B4-BE49-F238E27FC236}">
                <a16:creationId xmlns:a16="http://schemas.microsoft.com/office/drawing/2014/main" id="{CB5CC30D-BD34-97D2-BF5B-EB26ECAAD8CF}"/>
              </a:ext>
            </a:extLst>
          </p:cNvPr>
          <p:cNvGrpSpPr/>
          <p:nvPr/>
        </p:nvGrpSpPr>
        <p:grpSpPr>
          <a:xfrm>
            <a:off x="1627496" y="1822437"/>
            <a:ext cx="5885597" cy="3883343"/>
            <a:chOff x="1554480" y="1286916"/>
            <a:chExt cx="5177155" cy="5177790"/>
          </a:xfrm>
        </p:grpSpPr>
        <p:pic>
          <p:nvPicPr>
            <p:cNvPr id="3" name="object 4">
              <a:extLst>
                <a:ext uri="{FF2B5EF4-FFF2-40B4-BE49-F238E27FC236}">
                  <a16:creationId xmlns:a16="http://schemas.microsoft.com/office/drawing/2014/main" id="{E72EB45D-0627-2970-5D20-C7A6491252F7}"/>
                </a:ext>
              </a:extLst>
            </p:cNvPr>
            <p:cNvPicPr/>
            <p:nvPr/>
          </p:nvPicPr>
          <p:blipFill>
            <a:blip r:embed="rId2" cstate="print"/>
            <a:stretch>
              <a:fillRect/>
            </a:stretch>
          </p:blipFill>
          <p:spPr>
            <a:xfrm>
              <a:off x="1597494" y="1329865"/>
              <a:ext cx="5091135" cy="5091242"/>
            </a:xfrm>
            <a:prstGeom prst="rect">
              <a:avLst/>
            </a:prstGeom>
          </p:spPr>
        </p:pic>
        <p:sp>
          <p:nvSpPr>
            <p:cNvPr id="4" name="object 5">
              <a:extLst>
                <a:ext uri="{FF2B5EF4-FFF2-40B4-BE49-F238E27FC236}">
                  <a16:creationId xmlns:a16="http://schemas.microsoft.com/office/drawing/2014/main" id="{629E3717-DC2F-86A3-72A1-7270C5E17B4D}"/>
                </a:ext>
              </a:extLst>
            </p:cNvPr>
            <p:cNvSpPr/>
            <p:nvPr/>
          </p:nvSpPr>
          <p:spPr>
            <a:xfrm>
              <a:off x="1554480" y="1289443"/>
              <a:ext cx="5177155" cy="0"/>
            </a:xfrm>
            <a:custGeom>
              <a:avLst/>
              <a:gdLst/>
              <a:ahLst/>
              <a:cxnLst/>
              <a:rect l="l" t="t" r="r" b="b"/>
              <a:pathLst>
                <a:path w="5177155">
                  <a:moveTo>
                    <a:pt x="0" y="0"/>
                  </a:moveTo>
                  <a:lnTo>
                    <a:pt x="5177066" y="0"/>
                  </a:lnTo>
                </a:path>
              </a:pathLst>
            </a:custGeom>
            <a:ln w="5054">
              <a:solidFill>
                <a:srgbClr val="000000"/>
              </a:solidFill>
            </a:ln>
          </p:spPr>
          <p:txBody>
            <a:bodyPr wrap="square" lIns="0" tIns="0" rIns="0" bIns="0" rtlCol="0"/>
            <a:lstStyle/>
            <a:p>
              <a:endParaRPr sz="1350"/>
            </a:p>
          </p:txBody>
        </p:sp>
        <p:sp>
          <p:nvSpPr>
            <p:cNvPr id="5" name="object 6">
              <a:extLst>
                <a:ext uri="{FF2B5EF4-FFF2-40B4-BE49-F238E27FC236}">
                  <a16:creationId xmlns:a16="http://schemas.microsoft.com/office/drawing/2014/main" id="{377FE67E-DFC4-8AEC-8C34-66DA638CBEF3}"/>
                </a:ext>
              </a:extLst>
            </p:cNvPr>
            <p:cNvSpPr/>
            <p:nvPr/>
          </p:nvSpPr>
          <p:spPr>
            <a:xfrm>
              <a:off x="1557007" y="1289456"/>
              <a:ext cx="0" cy="5172710"/>
            </a:xfrm>
            <a:custGeom>
              <a:avLst/>
              <a:gdLst/>
              <a:ahLst/>
              <a:cxnLst/>
              <a:rect l="l" t="t" r="r" b="b"/>
              <a:pathLst>
                <a:path h="5172710">
                  <a:moveTo>
                    <a:pt x="0" y="5172138"/>
                  </a:moveTo>
                  <a:lnTo>
                    <a:pt x="0" y="0"/>
                  </a:lnTo>
                </a:path>
              </a:pathLst>
            </a:custGeom>
            <a:ln w="5054">
              <a:solidFill>
                <a:srgbClr val="000000"/>
              </a:solidFill>
            </a:ln>
          </p:spPr>
          <p:txBody>
            <a:bodyPr wrap="square" lIns="0" tIns="0" rIns="0" bIns="0" rtlCol="0"/>
            <a:lstStyle/>
            <a:p>
              <a:endParaRPr sz="1350"/>
            </a:p>
          </p:txBody>
        </p:sp>
        <p:sp>
          <p:nvSpPr>
            <p:cNvPr id="6" name="object 7">
              <a:extLst>
                <a:ext uri="{FF2B5EF4-FFF2-40B4-BE49-F238E27FC236}">
                  <a16:creationId xmlns:a16="http://schemas.microsoft.com/office/drawing/2014/main" id="{1673F56D-5715-B9D7-E743-235568102461}"/>
                </a:ext>
              </a:extLst>
            </p:cNvPr>
            <p:cNvSpPr/>
            <p:nvPr/>
          </p:nvSpPr>
          <p:spPr>
            <a:xfrm>
              <a:off x="6729006" y="1289456"/>
              <a:ext cx="0" cy="5172710"/>
            </a:xfrm>
            <a:custGeom>
              <a:avLst/>
              <a:gdLst/>
              <a:ahLst/>
              <a:cxnLst/>
              <a:rect l="l" t="t" r="r" b="b"/>
              <a:pathLst>
                <a:path h="5172710">
                  <a:moveTo>
                    <a:pt x="0" y="5172138"/>
                  </a:moveTo>
                  <a:lnTo>
                    <a:pt x="0" y="0"/>
                  </a:lnTo>
                </a:path>
              </a:pathLst>
            </a:custGeom>
            <a:ln w="5054">
              <a:solidFill>
                <a:srgbClr val="000000"/>
              </a:solidFill>
            </a:ln>
          </p:spPr>
          <p:txBody>
            <a:bodyPr wrap="square" lIns="0" tIns="0" rIns="0" bIns="0" rtlCol="0"/>
            <a:lstStyle/>
            <a:p>
              <a:endParaRPr sz="1350"/>
            </a:p>
          </p:txBody>
        </p:sp>
        <p:sp>
          <p:nvSpPr>
            <p:cNvPr id="7" name="object 8">
              <a:extLst>
                <a:ext uri="{FF2B5EF4-FFF2-40B4-BE49-F238E27FC236}">
                  <a16:creationId xmlns:a16="http://schemas.microsoft.com/office/drawing/2014/main" id="{C2778B31-474E-0C7A-B289-032519519AF8}"/>
                </a:ext>
              </a:extLst>
            </p:cNvPr>
            <p:cNvSpPr/>
            <p:nvPr/>
          </p:nvSpPr>
          <p:spPr>
            <a:xfrm>
              <a:off x="1554480" y="6461594"/>
              <a:ext cx="5177155" cy="0"/>
            </a:xfrm>
            <a:custGeom>
              <a:avLst/>
              <a:gdLst/>
              <a:ahLst/>
              <a:cxnLst/>
              <a:rect l="l" t="t" r="r" b="b"/>
              <a:pathLst>
                <a:path w="5177155">
                  <a:moveTo>
                    <a:pt x="0" y="0"/>
                  </a:moveTo>
                  <a:lnTo>
                    <a:pt x="5177066" y="0"/>
                  </a:lnTo>
                </a:path>
              </a:pathLst>
            </a:custGeom>
            <a:ln w="5054">
              <a:solidFill>
                <a:srgbClr val="000000"/>
              </a:solidFill>
            </a:ln>
          </p:spPr>
          <p:txBody>
            <a:bodyPr wrap="square" lIns="0" tIns="0" rIns="0" bIns="0" rtlCol="0"/>
            <a:lstStyle/>
            <a:p>
              <a:endParaRPr sz="1350"/>
            </a:p>
          </p:txBody>
        </p:sp>
      </p:grpSp>
      <p:sp>
        <p:nvSpPr>
          <p:cNvPr id="8" name="Rectangle 7">
            <a:extLst>
              <a:ext uri="{FF2B5EF4-FFF2-40B4-BE49-F238E27FC236}">
                <a16:creationId xmlns:a16="http://schemas.microsoft.com/office/drawing/2014/main" id="{400AF2E3-1D39-84EE-D5B7-282D6DE25197}"/>
              </a:ext>
            </a:extLst>
          </p:cNvPr>
          <p:cNvSpPr/>
          <p:nvPr/>
        </p:nvSpPr>
        <p:spPr>
          <a:xfrm>
            <a:off x="1924335" y="1113610"/>
            <a:ext cx="4513997" cy="40896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chemeClr val="tx1"/>
                </a:solidFill>
              </a:rPr>
              <a:t>Main Page</a:t>
            </a:r>
          </a:p>
        </p:txBody>
      </p:sp>
    </p:spTree>
    <p:extLst>
      <p:ext uri="{BB962C8B-B14F-4D97-AF65-F5344CB8AC3E}">
        <p14:creationId xmlns:p14="http://schemas.microsoft.com/office/powerpoint/2010/main" val="320684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3">
            <a:extLst>
              <a:ext uri="{FF2B5EF4-FFF2-40B4-BE49-F238E27FC236}">
                <a16:creationId xmlns:a16="http://schemas.microsoft.com/office/drawing/2014/main" id="{2BFB2B56-98E5-B83B-61D0-16DACECC9C10}"/>
              </a:ext>
            </a:extLst>
          </p:cNvPr>
          <p:cNvGrpSpPr/>
          <p:nvPr/>
        </p:nvGrpSpPr>
        <p:grpSpPr>
          <a:xfrm>
            <a:off x="1555845" y="1842909"/>
            <a:ext cx="5373806" cy="4078129"/>
            <a:chOff x="1842820" y="1286916"/>
            <a:chExt cx="4514850" cy="5437505"/>
          </a:xfrm>
        </p:grpSpPr>
        <p:pic>
          <p:nvPicPr>
            <p:cNvPr id="3" name="object 4">
              <a:extLst>
                <a:ext uri="{FF2B5EF4-FFF2-40B4-BE49-F238E27FC236}">
                  <a16:creationId xmlns:a16="http://schemas.microsoft.com/office/drawing/2014/main" id="{CBE202CA-2A8E-D270-7972-3652127577C5}"/>
                </a:ext>
              </a:extLst>
            </p:cNvPr>
            <p:cNvPicPr/>
            <p:nvPr/>
          </p:nvPicPr>
          <p:blipFill>
            <a:blip r:embed="rId2" cstate="print"/>
            <a:stretch>
              <a:fillRect/>
            </a:stretch>
          </p:blipFill>
          <p:spPr>
            <a:xfrm>
              <a:off x="1885835" y="1329921"/>
              <a:ext cx="4428803" cy="1698718"/>
            </a:xfrm>
            <a:prstGeom prst="rect">
              <a:avLst/>
            </a:prstGeom>
          </p:spPr>
        </p:pic>
        <p:sp>
          <p:nvSpPr>
            <p:cNvPr id="4" name="object 5">
              <a:extLst>
                <a:ext uri="{FF2B5EF4-FFF2-40B4-BE49-F238E27FC236}">
                  <a16:creationId xmlns:a16="http://schemas.microsoft.com/office/drawing/2014/main" id="{F374016A-9964-7923-FCF9-11BD4D0CB42F}"/>
                </a:ext>
              </a:extLst>
            </p:cNvPr>
            <p:cNvSpPr/>
            <p:nvPr/>
          </p:nvSpPr>
          <p:spPr>
            <a:xfrm>
              <a:off x="1842820" y="1289443"/>
              <a:ext cx="4514850" cy="0"/>
            </a:xfrm>
            <a:custGeom>
              <a:avLst/>
              <a:gdLst/>
              <a:ahLst/>
              <a:cxnLst/>
              <a:rect l="l" t="t" r="r" b="b"/>
              <a:pathLst>
                <a:path w="4514850">
                  <a:moveTo>
                    <a:pt x="0" y="0"/>
                  </a:moveTo>
                  <a:lnTo>
                    <a:pt x="4514430" y="0"/>
                  </a:lnTo>
                </a:path>
              </a:pathLst>
            </a:custGeom>
            <a:ln w="5054">
              <a:solidFill>
                <a:srgbClr val="000000"/>
              </a:solidFill>
            </a:ln>
          </p:spPr>
          <p:txBody>
            <a:bodyPr wrap="square" lIns="0" tIns="0" rIns="0" bIns="0" rtlCol="0"/>
            <a:lstStyle/>
            <a:p>
              <a:endParaRPr sz="1350"/>
            </a:p>
          </p:txBody>
        </p:sp>
        <p:sp>
          <p:nvSpPr>
            <p:cNvPr id="5" name="object 6">
              <a:extLst>
                <a:ext uri="{FF2B5EF4-FFF2-40B4-BE49-F238E27FC236}">
                  <a16:creationId xmlns:a16="http://schemas.microsoft.com/office/drawing/2014/main" id="{873C32B8-3F31-EA71-35C9-611FC717ED49}"/>
                </a:ext>
              </a:extLst>
            </p:cNvPr>
            <p:cNvSpPr/>
            <p:nvPr/>
          </p:nvSpPr>
          <p:spPr>
            <a:xfrm>
              <a:off x="1845348" y="1289443"/>
              <a:ext cx="0" cy="5432425"/>
            </a:xfrm>
            <a:custGeom>
              <a:avLst/>
              <a:gdLst/>
              <a:ahLst/>
              <a:cxnLst/>
              <a:rect l="l" t="t" r="r" b="b"/>
              <a:pathLst>
                <a:path h="5432425">
                  <a:moveTo>
                    <a:pt x="0" y="5431929"/>
                  </a:moveTo>
                  <a:lnTo>
                    <a:pt x="0" y="0"/>
                  </a:lnTo>
                </a:path>
              </a:pathLst>
            </a:custGeom>
            <a:ln w="5054">
              <a:solidFill>
                <a:srgbClr val="000000"/>
              </a:solidFill>
            </a:ln>
          </p:spPr>
          <p:txBody>
            <a:bodyPr wrap="square" lIns="0" tIns="0" rIns="0" bIns="0" rtlCol="0"/>
            <a:lstStyle/>
            <a:p>
              <a:endParaRPr sz="1350"/>
            </a:p>
          </p:txBody>
        </p:sp>
        <p:sp>
          <p:nvSpPr>
            <p:cNvPr id="6" name="object 7">
              <a:extLst>
                <a:ext uri="{FF2B5EF4-FFF2-40B4-BE49-F238E27FC236}">
                  <a16:creationId xmlns:a16="http://schemas.microsoft.com/office/drawing/2014/main" id="{0026C95C-1D4C-6FA0-9E1D-2DAA7CA5D8B9}"/>
                </a:ext>
              </a:extLst>
            </p:cNvPr>
            <p:cNvSpPr/>
            <p:nvPr/>
          </p:nvSpPr>
          <p:spPr>
            <a:xfrm>
              <a:off x="6354724" y="1289443"/>
              <a:ext cx="0" cy="5432425"/>
            </a:xfrm>
            <a:custGeom>
              <a:avLst/>
              <a:gdLst/>
              <a:ahLst/>
              <a:cxnLst/>
              <a:rect l="l" t="t" r="r" b="b"/>
              <a:pathLst>
                <a:path h="5432425">
                  <a:moveTo>
                    <a:pt x="0" y="5431929"/>
                  </a:moveTo>
                  <a:lnTo>
                    <a:pt x="0" y="0"/>
                  </a:lnTo>
                </a:path>
              </a:pathLst>
            </a:custGeom>
            <a:ln w="5054">
              <a:solidFill>
                <a:srgbClr val="000000"/>
              </a:solidFill>
            </a:ln>
          </p:spPr>
          <p:txBody>
            <a:bodyPr wrap="square" lIns="0" tIns="0" rIns="0" bIns="0" rtlCol="0"/>
            <a:lstStyle/>
            <a:p>
              <a:endParaRPr sz="1350"/>
            </a:p>
          </p:txBody>
        </p:sp>
        <p:sp>
          <p:nvSpPr>
            <p:cNvPr id="7" name="object 8">
              <a:extLst>
                <a:ext uri="{FF2B5EF4-FFF2-40B4-BE49-F238E27FC236}">
                  <a16:creationId xmlns:a16="http://schemas.microsoft.com/office/drawing/2014/main" id="{70DDB1E2-EB30-5DBD-AA92-3FE24AC947D9}"/>
                </a:ext>
              </a:extLst>
            </p:cNvPr>
            <p:cNvSpPr/>
            <p:nvPr/>
          </p:nvSpPr>
          <p:spPr>
            <a:xfrm>
              <a:off x="1842820" y="6721373"/>
              <a:ext cx="4514850" cy="0"/>
            </a:xfrm>
            <a:custGeom>
              <a:avLst/>
              <a:gdLst/>
              <a:ahLst/>
              <a:cxnLst/>
              <a:rect l="l" t="t" r="r" b="b"/>
              <a:pathLst>
                <a:path w="4514850">
                  <a:moveTo>
                    <a:pt x="0" y="0"/>
                  </a:moveTo>
                  <a:lnTo>
                    <a:pt x="4514430" y="0"/>
                  </a:lnTo>
                </a:path>
              </a:pathLst>
            </a:custGeom>
            <a:ln w="5054">
              <a:solidFill>
                <a:srgbClr val="000000"/>
              </a:solidFill>
            </a:ln>
          </p:spPr>
          <p:txBody>
            <a:bodyPr wrap="square" lIns="0" tIns="0" rIns="0" bIns="0" rtlCol="0"/>
            <a:lstStyle/>
            <a:p>
              <a:endParaRPr sz="1350"/>
            </a:p>
          </p:txBody>
        </p:sp>
      </p:grpSp>
      <p:sp>
        <p:nvSpPr>
          <p:cNvPr id="8" name="Rectangle 7">
            <a:extLst>
              <a:ext uri="{FF2B5EF4-FFF2-40B4-BE49-F238E27FC236}">
                <a16:creationId xmlns:a16="http://schemas.microsoft.com/office/drawing/2014/main" id="{518B6F1B-6DBA-BCAB-CF37-FCFEF4EE2986}"/>
              </a:ext>
            </a:extLst>
          </p:cNvPr>
          <p:cNvSpPr/>
          <p:nvPr/>
        </p:nvSpPr>
        <p:spPr>
          <a:xfrm>
            <a:off x="2528248" y="1235976"/>
            <a:ext cx="2886502" cy="4094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chemeClr val="tx1"/>
                </a:solidFill>
              </a:rPr>
              <a:t>Outcomes</a:t>
            </a:r>
          </a:p>
        </p:txBody>
      </p:sp>
    </p:spTree>
    <p:extLst>
      <p:ext uri="{BB962C8B-B14F-4D97-AF65-F5344CB8AC3E}">
        <p14:creationId xmlns:p14="http://schemas.microsoft.com/office/powerpoint/2010/main" val="325132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0882-49CD-6B3F-43D3-A76F3EE84378}"/>
              </a:ext>
            </a:extLst>
          </p:cNvPr>
          <p:cNvSpPr>
            <a:spLocks noGrp="1"/>
          </p:cNvSpPr>
          <p:nvPr>
            <p:ph type="title"/>
          </p:nvPr>
        </p:nvSpPr>
        <p:spPr/>
        <p:txBody>
          <a:bodyPr/>
          <a:lstStyle/>
          <a:p>
            <a:pPr algn="ctr"/>
            <a:r>
              <a:rPr lang="en-IN" b="1" dirty="0"/>
              <a:t>Conclusion</a:t>
            </a:r>
            <a:endParaRPr lang="en-US" b="1" dirty="0"/>
          </a:p>
        </p:txBody>
      </p:sp>
      <p:sp>
        <p:nvSpPr>
          <p:cNvPr id="3" name="Content Placeholder 2">
            <a:extLst>
              <a:ext uri="{FF2B5EF4-FFF2-40B4-BE49-F238E27FC236}">
                <a16:creationId xmlns:a16="http://schemas.microsoft.com/office/drawing/2014/main" id="{50333950-B6C0-74BC-17A6-088187A252CC}"/>
              </a:ext>
            </a:extLst>
          </p:cNvPr>
          <p:cNvSpPr>
            <a:spLocks noGrp="1"/>
          </p:cNvSpPr>
          <p:nvPr>
            <p:ph idx="1"/>
          </p:nvPr>
        </p:nvSpPr>
        <p:spPr/>
        <p:txBody>
          <a:bodyPr>
            <a:normAutofit fontScale="85000" lnSpcReduction="20000"/>
          </a:bodyPr>
          <a:lstStyle/>
          <a:p>
            <a:pPr marL="0" indent="0">
              <a:buNone/>
            </a:pPr>
            <a:r>
              <a:rPr lang="en-US" dirty="0">
                <a:latin typeface="+mj-lt"/>
              </a:rPr>
              <a:t>We have applied four algorithms XGBoost, Random Forest, Linear Regression and Decision Tree. From the results, we can conclude that among all the four algorithms XGBoost has the highest accuracy of 61.14% when distinguished together. Hence, we can say that XGBoost is the better algorithm for efficient sales analysis. This methodology is primarily used by shopping marts, groceries, Brand outlets etc. The data analysis applied to the predictive machine learning models provides a very effective way to manage sales, it also generously contributes to better decisions and plan strategies based on future demands . This approach is very much encouraged in today’s world since it aids many companies, enterprises, researchers and brands for outcomes that lead to management of their profits, sales, inventory management, data research and customer demand.</a:t>
            </a:r>
          </a:p>
        </p:txBody>
      </p:sp>
    </p:spTree>
    <p:extLst>
      <p:ext uri="{BB962C8B-B14F-4D97-AF65-F5344CB8AC3E}">
        <p14:creationId xmlns:p14="http://schemas.microsoft.com/office/powerpoint/2010/main" val="3166753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A2E2-55F8-1017-C13E-AC54AC6D8E54}"/>
              </a:ext>
            </a:extLst>
          </p:cNvPr>
          <p:cNvSpPr>
            <a:spLocks noGrp="1"/>
          </p:cNvSpPr>
          <p:nvPr>
            <p:ph type="title"/>
          </p:nvPr>
        </p:nvSpPr>
        <p:spPr>
          <a:xfrm>
            <a:off x="628650" y="1131094"/>
            <a:ext cx="7886700" cy="464710"/>
          </a:xfrm>
        </p:spPr>
        <p:txBody>
          <a:bodyPr>
            <a:normAutofit fontScale="90000"/>
          </a:bodyPr>
          <a:lstStyle/>
          <a:p>
            <a:pPr algn="ctr"/>
            <a:r>
              <a:rPr lang="en-IN" b="1" dirty="0"/>
              <a:t>Reference</a:t>
            </a:r>
          </a:p>
        </p:txBody>
      </p:sp>
      <p:sp>
        <p:nvSpPr>
          <p:cNvPr id="3" name="Content Placeholder 2">
            <a:extLst>
              <a:ext uri="{FF2B5EF4-FFF2-40B4-BE49-F238E27FC236}">
                <a16:creationId xmlns:a16="http://schemas.microsoft.com/office/drawing/2014/main" id="{473B231D-8F4C-2B22-5ECF-DF6FD2BDE0C8}"/>
              </a:ext>
            </a:extLst>
          </p:cNvPr>
          <p:cNvSpPr>
            <a:spLocks noGrp="1"/>
          </p:cNvSpPr>
          <p:nvPr>
            <p:ph idx="1"/>
          </p:nvPr>
        </p:nvSpPr>
        <p:spPr>
          <a:xfrm>
            <a:off x="150726" y="1595804"/>
            <a:ext cx="8364625" cy="3894169"/>
          </a:xfrm>
        </p:spPr>
        <p:txBody>
          <a:bodyPr>
            <a:normAutofit/>
          </a:bodyPr>
          <a:lstStyle/>
          <a:p>
            <a:pPr marL="0" indent="0">
              <a:buNone/>
            </a:pPr>
            <a:r>
              <a:rPr lang="en-IN" sz="1350" dirty="0">
                <a:latin typeface="+mj-lt"/>
              </a:rPr>
              <a:t>  Rohit Sav, Pratiksha Shinde, Saurabh Gaikwad (2021, June). Big Mart Sales Prediction using Machine Learning.2021 International Journal of Research Thoughts (IJCRT).</a:t>
            </a:r>
          </a:p>
          <a:p>
            <a:pPr marL="0" indent="0">
              <a:buNone/>
            </a:pPr>
            <a:r>
              <a:rPr lang="en-IN" sz="1350" dirty="0">
                <a:latin typeface="+mj-lt"/>
              </a:rPr>
              <a:t>  Inedi. Theresa, Dr. Venkata Reddy Medikonda,K.V.Narasimha Reddy. (2020, March). Prediction of Big Mart Sales using Exploratory Machine Learning Techniques 020 International Journal of Advanced Science and Technology (IJAST).</a:t>
            </a:r>
          </a:p>
          <a:p>
            <a:pPr marL="0" indent="0">
              <a:buNone/>
            </a:pPr>
            <a:r>
              <a:rPr lang="en-IN" sz="1350" dirty="0">
                <a:latin typeface="+mj-lt"/>
              </a:rPr>
              <a:t>Bohdan M. Pavlyshenko (2018, August 25). Rainfall Predictive Approach for La Trinidad, Benguet using Machine Learning Classification. 2018 IEEE Second International Conference on Data Stream Mining &amp; Processing (DSMP).</a:t>
            </a:r>
          </a:p>
          <a:p>
            <a:pPr marL="0" indent="0">
              <a:buNone/>
            </a:pPr>
            <a:r>
              <a:rPr lang="en-IN" sz="1350" dirty="0">
                <a:latin typeface="+mj-lt"/>
              </a:rPr>
              <a:t>Pavan Chatradi, Meghana, Avinash Chakravarthy V, Sai Mythri Kalavala , Mrs.Neetha KS (2020), Improvizing Big Market Sales Prediction, Volume 12 Issue 4 </a:t>
            </a:r>
            <a:r>
              <a:rPr lang="en-US" sz="1350" dirty="0">
                <a:latin typeface="+mj-lt"/>
              </a:rPr>
              <a:t>Gopal Behere, Neeta Nain (2019). Grid Search Optimization (GSO) Based Future Sales Prediction for Big Mart. 2019 International Conference on Signal-Image Technology &amp; Internet-Based Systems (SITIS).</a:t>
            </a:r>
          </a:p>
          <a:p>
            <a:pPr marL="0" indent="0">
              <a:buNone/>
            </a:pPr>
            <a:r>
              <a:rPr lang="en-US" sz="1350" dirty="0">
                <a:latin typeface="+mj-lt"/>
              </a:rPr>
              <a:t>  Kumari Punam , Rajendra Pamula , Praphula Kumar Jain (2018, September 28-29). A Two-Level Statistical Model for Big Mart Sales Prediction. 2018 International conference on on Computing, Power and Communication Technologies</a:t>
            </a:r>
          </a:p>
          <a:p>
            <a:pPr marL="0" indent="0">
              <a:buNone/>
            </a:pPr>
            <a:r>
              <a:rPr lang="en-US" sz="1350" dirty="0">
                <a:latin typeface="+mj-lt"/>
              </a:rPr>
              <a:t> Ranjitha P, Spandana M. (2021). Predictive Analysis for Big Mart Sales Using Machine Learning Algorithms.Fifth International Conference on Intelligent Computing and Control Systems (ICICCS 2021). </a:t>
            </a:r>
          </a:p>
          <a:p>
            <a:pPr marL="0" indent="0">
              <a:buNone/>
            </a:pPr>
            <a:r>
              <a:rPr lang="en-US" sz="1350" dirty="0">
                <a:latin typeface="+mj-lt"/>
              </a:rPr>
              <a:t> Bohdan M. Pavlyshenko (2018, August 25). Rainfall Predictive Approach for La Trinidad, Benguet using Machine Learning Classification. 2018 IEEE Second International Conference on Data Stream Mining &amp; Processing (DSMP)</a:t>
            </a:r>
            <a:endParaRPr lang="en-IN" dirty="0">
              <a:latin typeface="+mj-lt"/>
            </a:endParaRPr>
          </a:p>
        </p:txBody>
      </p:sp>
    </p:spTree>
    <p:extLst>
      <p:ext uri="{BB962C8B-B14F-4D97-AF65-F5344CB8AC3E}">
        <p14:creationId xmlns:p14="http://schemas.microsoft.com/office/powerpoint/2010/main" val="1196421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EB12-6E2E-E0FD-ED09-3F41AB115AF1}"/>
              </a:ext>
            </a:extLst>
          </p:cNvPr>
          <p:cNvSpPr>
            <a:spLocks noGrp="1"/>
          </p:cNvSpPr>
          <p:nvPr>
            <p:ph type="title"/>
          </p:nvPr>
        </p:nvSpPr>
        <p:spPr>
          <a:xfrm>
            <a:off x="455535" y="2769024"/>
            <a:ext cx="7886700" cy="994172"/>
          </a:xfrm>
        </p:spPr>
        <p:txBody>
          <a:bodyPr>
            <a:normAutofit/>
          </a:bodyPr>
          <a:lstStyle/>
          <a:p>
            <a:pPr algn="ctr"/>
            <a:r>
              <a:rPr lang="en-IN" sz="4500" b="1" dirty="0">
                <a:solidFill>
                  <a:schemeClr val="accent5"/>
                </a:solidFill>
                <a:latin typeface="Algerian" panose="04020705040A02060702" pitchFamily="82" charset="0"/>
              </a:rPr>
              <a:t>THANK YOU</a:t>
            </a:r>
            <a:endParaRPr lang="en-US" sz="4500" b="1" dirty="0">
              <a:solidFill>
                <a:schemeClr val="accent5"/>
              </a:solidFill>
              <a:latin typeface="Algerian" panose="04020705040A02060702" pitchFamily="82" charset="0"/>
            </a:endParaRPr>
          </a:p>
        </p:txBody>
      </p:sp>
    </p:spTree>
    <p:extLst>
      <p:ext uri="{BB962C8B-B14F-4D97-AF65-F5344CB8AC3E}">
        <p14:creationId xmlns:p14="http://schemas.microsoft.com/office/powerpoint/2010/main" val="146105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2C7E-6DD6-C3B0-D173-C1E1B02C4C6B}"/>
              </a:ext>
            </a:extLst>
          </p:cNvPr>
          <p:cNvSpPr>
            <a:spLocks noGrp="1"/>
          </p:cNvSpPr>
          <p:nvPr>
            <p:ph type="title"/>
          </p:nvPr>
        </p:nvSpPr>
        <p:spPr>
          <a:xfrm>
            <a:off x="628650" y="1049209"/>
            <a:ext cx="7886700" cy="893039"/>
          </a:xfrm>
          <a:noFill/>
        </p:spPr>
        <p:txBody>
          <a:bodyPr/>
          <a:lstStyle/>
          <a:p>
            <a:pPr algn="ctr"/>
            <a:r>
              <a:rPr lang="en-IN" b="1" dirty="0"/>
              <a:t>Contents</a:t>
            </a:r>
          </a:p>
        </p:txBody>
      </p:sp>
      <p:sp>
        <p:nvSpPr>
          <p:cNvPr id="3" name="Content Placeholder 2">
            <a:extLst>
              <a:ext uri="{FF2B5EF4-FFF2-40B4-BE49-F238E27FC236}">
                <a16:creationId xmlns:a16="http://schemas.microsoft.com/office/drawing/2014/main" id="{6BA3A2A5-6AC0-F940-584E-A98475F05CC2}"/>
              </a:ext>
            </a:extLst>
          </p:cNvPr>
          <p:cNvSpPr>
            <a:spLocks noGrp="1"/>
          </p:cNvSpPr>
          <p:nvPr>
            <p:ph idx="1"/>
          </p:nvPr>
        </p:nvSpPr>
        <p:spPr>
          <a:xfrm>
            <a:off x="628650" y="2003662"/>
            <a:ext cx="7886700" cy="3633716"/>
          </a:xfrm>
          <a:noFill/>
          <a:ln>
            <a:noFill/>
          </a:ln>
        </p:spPr>
        <p:txBody>
          <a:bodyPr>
            <a:normAutofit fontScale="62500" lnSpcReduction="20000"/>
          </a:bodyPr>
          <a:lstStyle/>
          <a:p>
            <a:r>
              <a:rPr lang="en-IN" dirty="0">
                <a:latin typeface="Bahnschrift Light Condensed" panose="020B0502040204020203" pitchFamily="34" charset="0"/>
              </a:rPr>
              <a:t>Objectives</a:t>
            </a:r>
          </a:p>
          <a:p>
            <a:r>
              <a:rPr lang="en-IN" dirty="0">
                <a:latin typeface="Bahnschrift Light Condensed" panose="020B0502040204020203" pitchFamily="34" charset="0"/>
              </a:rPr>
              <a:t>Introduction </a:t>
            </a:r>
          </a:p>
          <a:p>
            <a:r>
              <a:rPr lang="en-IN" dirty="0">
                <a:latin typeface="Bahnschrift Light Condensed" panose="020B0502040204020203" pitchFamily="34" charset="0"/>
              </a:rPr>
              <a:t>Problem Defination &amp; Scope  </a:t>
            </a:r>
          </a:p>
          <a:p>
            <a:r>
              <a:rPr lang="en-IN" dirty="0">
                <a:latin typeface="Bahnschrift Light Condensed" panose="020B0502040204020203" pitchFamily="34" charset="0"/>
              </a:rPr>
              <a:t>Advancement in Technology Pertaining to the selected project topic</a:t>
            </a:r>
          </a:p>
          <a:p>
            <a:r>
              <a:rPr lang="en-IN" dirty="0">
                <a:latin typeface="Bahnschrift Light Condensed" panose="020B0502040204020203" pitchFamily="34" charset="0"/>
              </a:rPr>
              <a:t>Literature review</a:t>
            </a:r>
          </a:p>
          <a:p>
            <a:r>
              <a:rPr lang="en-IN" dirty="0">
                <a:latin typeface="Bahnschrift Light Condensed" panose="020B0502040204020203" pitchFamily="34" charset="0"/>
              </a:rPr>
              <a:t>Software Requirement Specification </a:t>
            </a:r>
          </a:p>
          <a:p>
            <a:r>
              <a:rPr lang="en-IN" dirty="0">
                <a:latin typeface="Bahnschrift Light Condensed" panose="020B0502040204020203" pitchFamily="34" charset="0"/>
              </a:rPr>
              <a:t>Model</a:t>
            </a:r>
          </a:p>
          <a:p>
            <a:r>
              <a:rPr lang="en-IN" dirty="0">
                <a:latin typeface="Bahnschrift Light Condensed" panose="020B0502040204020203" pitchFamily="34" charset="0"/>
              </a:rPr>
              <a:t>Test Case</a:t>
            </a:r>
          </a:p>
          <a:p>
            <a:r>
              <a:rPr lang="en-IN" dirty="0">
                <a:latin typeface="Bahnschrift Light Condensed" panose="020B0502040204020203" pitchFamily="34" charset="0"/>
              </a:rPr>
              <a:t>Output </a:t>
            </a:r>
          </a:p>
          <a:p>
            <a:r>
              <a:rPr lang="en-IN" dirty="0">
                <a:latin typeface="Bahnschrift Light Condensed" panose="020B0502040204020203" pitchFamily="34" charset="0"/>
              </a:rPr>
              <a:t>Conclusion </a:t>
            </a:r>
          </a:p>
          <a:p>
            <a:r>
              <a:rPr lang="en-IN" dirty="0">
                <a:latin typeface="Bahnschrift Light Condensed" panose="020B0502040204020203" pitchFamily="34" charset="0"/>
              </a:rPr>
              <a:t>Reference</a:t>
            </a:r>
          </a:p>
        </p:txBody>
      </p:sp>
    </p:spTree>
    <p:extLst>
      <p:ext uri="{BB962C8B-B14F-4D97-AF65-F5344CB8AC3E}">
        <p14:creationId xmlns:p14="http://schemas.microsoft.com/office/powerpoint/2010/main" val="3858367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8645-0896-ABC7-F850-37425E8D108C}"/>
              </a:ext>
            </a:extLst>
          </p:cNvPr>
          <p:cNvSpPr>
            <a:spLocks noGrp="1"/>
          </p:cNvSpPr>
          <p:nvPr>
            <p:ph type="title"/>
          </p:nvPr>
        </p:nvSpPr>
        <p:spPr>
          <a:xfrm>
            <a:off x="628650" y="1090151"/>
            <a:ext cx="7886700" cy="1095375"/>
          </a:xfrm>
          <a:noFill/>
          <a:ln>
            <a:noFill/>
          </a:ln>
        </p:spPr>
        <p:txBody>
          <a:bodyPr>
            <a:normAutofit/>
          </a:bodyPr>
          <a:lstStyle/>
          <a:p>
            <a:pPr algn="ctr"/>
            <a:r>
              <a:rPr lang="en-IN" b="1" dirty="0"/>
              <a:t>Objectives</a:t>
            </a:r>
            <a:endParaRPr lang="en-US" b="1" dirty="0"/>
          </a:p>
        </p:txBody>
      </p:sp>
      <p:sp>
        <p:nvSpPr>
          <p:cNvPr id="3" name="Content Placeholder 2">
            <a:extLst>
              <a:ext uri="{FF2B5EF4-FFF2-40B4-BE49-F238E27FC236}">
                <a16:creationId xmlns:a16="http://schemas.microsoft.com/office/drawing/2014/main" id="{795BAA01-42FE-FD04-F7F0-4925DA80FF6C}"/>
              </a:ext>
            </a:extLst>
          </p:cNvPr>
          <p:cNvSpPr>
            <a:spLocks noGrp="1"/>
          </p:cNvSpPr>
          <p:nvPr>
            <p:ph idx="1"/>
          </p:nvPr>
        </p:nvSpPr>
        <p:spPr>
          <a:noFill/>
        </p:spPr>
        <p:txBody>
          <a:bodyPr/>
          <a:lstStyle/>
          <a:p>
            <a:pPr marL="0" indent="0">
              <a:buNone/>
            </a:pPr>
            <a:endParaRPr lang="en-US" b="0" i="0" dirty="0">
              <a:effectLst/>
              <a:latin typeface="+mj-lt"/>
            </a:endParaRPr>
          </a:p>
          <a:p>
            <a:pPr marL="0" indent="0">
              <a:buNone/>
            </a:pPr>
            <a:endParaRPr lang="en-US" dirty="0">
              <a:latin typeface="+mj-lt"/>
            </a:endParaRPr>
          </a:p>
          <a:p>
            <a:pPr marL="0" indent="0">
              <a:buNone/>
            </a:pPr>
            <a:r>
              <a:rPr lang="en-US" b="0" i="0" dirty="0">
                <a:effectLst/>
                <a:latin typeface="+mj-lt"/>
              </a:rPr>
              <a:t>The objective is to create a model that can predict the sales per product for each store. Using this model, BigMart will try to understand the properties of products and stores which play a key role in increasing sales.</a:t>
            </a:r>
          </a:p>
          <a:p>
            <a:pPr marL="0" indent="0">
              <a:buNone/>
            </a:pPr>
            <a:br>
              <a:rPr lang="en-US" dirty="0">
                <a:latin typeface="+mj-lt"/>
              </a:rPr>
            </a:br>
            <a:endParaRPr lang="en-US" dirty="0">
              <a:latin typeface="+mj-lt"/>
            </a:endParaRPr>
          </a:p>
        </p:txBody>
      </p:sp>
    </p:spTree>
    <p:extLst>
      <p:ext uri="{BB962C8B-B14F-4D97-AF65-F5344CB8AC3E}">
        <p14:creationId xmlns:p14="http://schemas.microsoft.com/office/powerpoint/2010/main" val="396695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0C38-9F55-19C7-397C-A8D845012CFF}"/>
              </a:ext>
            </a:extLst>
          </p:cNvPr>
          <p:cNvSpPr>
            <a:spLocks noGrp="1"/>
          </p:cNvSpPr>
          <p:nvPr>
            <p:ph type="title"/>
          </p:nvPr>
        </p:nvSpPr>
        <p:spPr>
          <a:xfrm>
            <a:off x="628650" y="1090152"/>
            <a:ext cx="7886700" cy="994172"/>
          </a:xfrm>
          <a:noFill/>
        </p:spPr>
        <p:txBody>
          <a:bodyPr>
            <a:normAutofit/>
          </a:bodyPr>
          <a:lstStyle/>
          <a:p>
            <a:pPr algn="ctr"/>
            <a:r>
              <a:rPr lang="en-IN" b="1" dirty="0"/>
              <a:t>Introduction</a:t>
            </a:r>
            <a:endParaRPr lang="en-US" b="1" dirty="0"/>
          </a:p>
        </p:txBody>
      </p:sp>
      <p:sp>
        <p:nvSpPr>
          <p:cNvPr id="3" name="Content Placeholder 2">
            <a:extLst>
              <a:ext uri="{FF2B5EF4-FFF2-40B4-BE49-F238E27FC236}">
                <a16:creationId xmlns:a16="http://schemas.microsoft.com/office/drawing/2014/main" id="{CA04C583-920B-DCD2-2043-9563356252F6}"/>
              </a:ext>
            </a:extLst>
          </p:cNvPr>
          <p:cNvSpPr>
            <a:spLocks noGrp="1"/>
          </p:cNvSpPr>
          <p:nvPr>
            <p:ph idx="1"/>
          </p:nvPr>
        </p:nvSpPr>
        <p:spPr>
          <a:xfrm>
            <a:off x="628650" y="2104795"/>
            <a:ext cx="7886700" cy="3405650"/>
          </a:xfrm>
          <a:noFill/>
          <a:ln>
            <a:noFill/>
          </a:ln>
        </p:spPr>
        <p:txBody>
          <a:bodyPr>
            <a:normAutofit fontScale="92500" lnSpcReduction="20000"/>
          </a:bodyPr>
          <a:lstStyle/>
          <a:p>
            <a:r>
              <a:rPr lang="en-IN" dirty="0">
                <a:latin typeface="+mj-lt"/>
              </a:rPr>
              <a:t>Global malls and stores chains and the increase in the number of electronics payments customers ,the competition among the rival organizations is becoming more serious day by day.</a:t>
            </a:r>
          </a:p>
          <a:p>
            <a:pPr marL="0" indent="0">
              <a:buNone/>
            </a:pPr>
            <a:endParaRPr lang="en-IN" dirty="0">
              <a:latin typeface="+mj-lt"/>
            </a:endParaRPr>
          </a:p>
          <a:p>
            <a:r>
              <a:rPr lang="en-IN" dirty="0">
                <a:latin typeface="+mj-lt"/>
              </a:rPr>
              <a:t>Each organization is trying to attract more customers using personalized and short-time offers which makes the predication of future volume of sales of every item an important asset in the planning and inventory of every organization ,transport service, etc.</a:t>
            </a:r>
            <a:endParaRPr lang="en-US" dirty="0">
              <a:latin typeface="+mj-lt"/>
            </a:endParaRPr>
          </a:p>
        </p:txBody>
      </p:sp>
    </p:spTree>
    <p:extLst>
      <p:ext uri="{BB962C8B-B14F-4D97-AF65-F5344CB8AC3E}">
        <p14:creationId xmlns:p14="http://schemas.microsoft.com/office/powerpoint/2010/main" val="308400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1180-8DB1-6B7A-3C3B-A22BD17ED226}"/>
              </a:ext>
            </a:extLst>
          </p:cNvPr>
          <p:cNvSpPr>
            <a:spLocks noGrp="1"/>
          </p:cNvSpPr>
          <p:nvPr>
            <p:ph type="title"/>
          </p:nvPr>
        </p:nvSpPr>
        <p:spPr>
          <a:xfrm>
            <a:off x="628650" y="1051731"/>
            <a:ext cx="7886700" cy="1205445"/>
          </a:xfrm>
          <a:noFill/>
        </p:spPr>
        <p:txBody>
          <a:bodyPr>
            <a:normAutofit/>
          </a:bodyPr>
          <a:lstStyle/>
          <a:p>
            <a:pPr algn="ctr"/>
            <a:r>
              <a:rPr lang="en-IN" b="1" dirty="0">
                <a:cs typeface="Andalus" panose="02020603050405020304" pitchFamily="18" charset="-78"/>
              </a:rPr>
              <a:t>Problem Defination &amp; Scope</a:t>
            </a:r>
            <a:endParaRPr lang="en-US" b="1" dirty="0">
              <a:cs typeface="Andalus" panose="02020603050405020304" pitchFamily="18" charset="-78"/>
            </a:endParaRPr>
          </a:p>
        </p:txBody>
      </p:sp>
      <p:sp>
        <p:nvSpPr>
          <p:cNvPr id="3" name="Content Placeholder 2">
            <a:extLst>
              <a:ext uri="{FF2B5EF4-FFF2-40B4-BE49-F238E27FC236}">
                <a16:creationId xmlns:a16="http://schemas.microsoft.com/office/drawing/2014/main" id="{A745D485-986B-0731-1287-5979BA3FC8B5}"/>
              </a:ext>
            </a:extLst>
          </p:cNvPr>
          <p:cNvSpPr>
            <a:spLocks noGrp="1"/>
          </p:cNvSpPr>
          <p:nvPr>
            <p:ph idx="1"/>
          </p:nvPr>
        </p:nvSpPr>
        <p:spPr>
          <a:xfrm>
            <a:off x="628650" y="2257176"/>
            <a:ext cx="7886700" cy="3263504"/>
          </a:xfrm>
          <a:noFill/>
        </p:spPr>
        <p:txBody>
          <a:bodyPr>
            <a:normAutofit fontScale="85000" lnSpcReduction="20000"/>
          </a:bodyPr>
          <a:lstStyle/>
          <a:p>
            <a:pPr marL="0" indent="0">
              <a:buNone/>
            </a:pPr>
            <a:r>
              <a:rPr lang="en-IN" dirty="0">
                <a:latin typeface="+mj-lt"/>
              </a:rPr>
              <a:t>Regression is an important machine learning model for these kinds of problems . predicting sales of a company needs time series data of that company and based on that data the model can predict the future sales of that company or product.</a:t>
            </a:r>
          </a:p>
          <a:p>
            <a:pPr marL="0" indent="0">
              <a:buNone/>
            </a:pPr>
            <a:r>
              <a:rPr lang="en-IN" dirty="0">
                <a:latin typeface="+mj-lt"/>
              </a:rPr>
              <a:t>                     So, in this research project we will analyze the time series sales data of a company and will predict the sales of the company for the coming quarter and for a specific product. </a:t>
            </a:r>
          </a:p>
          <a:p>
            <a:pPr marL="0" indent="0">
              <a:buNone/>
            </a:pPr>
            <a:r>
              <a:rPr lang="en-IN" dirty="0">
                <a:latin typeface="+mj-lt"/>
              </a:rPr>
              <a:t>                      For this kind of project of sales predict , we will apply the linear regression ,logistic regression and XGBoost regression and evaluate the result based on the training , testing  and validation set of the data.  </a:t>
            </a:r>
            <a:endParaRPr lang="en-US" dirty="0">
              <a:latin typeface="+mj-lt"/>
            </a:endParaRPr>
          </a:p>
        </p:txBody>
      </p:sp>
    </p:spTree>
    <p:extLst>
      <p:ext uri="{BB962C8B-B14F-4D97-AF65-F5344CB8AC3E}">
        <p14:creationId xmlns:p14="http://schemas.microsoft.com/office/powerpoint/2010/main" val="199550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3C04-93B0-9A2D-C76A-7BA7E26F040F}"/>
              </a:ext>
            </a:extLst>
          </p:cNvPr>
          <p:cNvSpPr>
            <a:spLocks noGrp="1"/>
          </p:cNvSpPr>
          <p:nvPr>
            <p:ph type="title"/>
          </p:nvPr>
        </p:nvSpPr>
        <p:spPr>
          <a:xfrm>
            <a:off x="235425" y="1072202"/>
            <a:ext cx="8649268" cy="644857"/>
          </a:xfrm>
          <a:noFill/>
        </p:spPr>
        <p:txBody>
          <a:bodyPr>
            <a:normAutofit fontScale="90000"/>
          </a:bodyPr>
          <a:lstStyle/>
          <a:p>
            <a:pPr algn="ctr"/>
            <a:r>
              <a:rPr lang="en-IN" b="1" dirty="0"/>
              <a:t>Literature Review</a:t>
            </a:r>
          </a:p>
        </p:txBody>
      </p:sp>
      <p:sp>
        <p:nvSpPr>
          <p:cNvPr id="3" name="Content Placeholder 2">
            <a:extLst>
              <a:ext uri="{FF2B5EF4-FFF2-40B4-BE49-F238E27FC236}">
                <a16:creationId xmlns:a16="http://schemas.microsoft.com/office/drawing/2014/main" id="{691E5A94-A1F1-7484-4020-847E6D8FB1E3}"/>
              </a:ext>
            </a:extLst>
          </p:cNvPr>
          <p:cNvSpPr>
            <a:spLocks noGrp="1"/>
          </p:cNvSpPr>
          <p:nvPr>
            <p:ph idx="1"/>
          </p:nvPr>
        </p:nvSpPr>
        <p:spPr>
          <a:xfrm>
            <a:off x="235425" y="1737531"/>
            <a:ext cx="8649268" cy="4027796"/>
          </a:xfrm>
          <a:noFill/>
        </p:spPr>
        <p:txBody>
          <a:bodyPr>
            <a:normAutofit fontScale="92500" lnSpcReduction="10000"/>
          </a:bodyPr>
          <a:lstStyle/>
          <a:p>
            <a:pPr marL="0" indent="0">
              <a:buNone/>
            </a:pPr>
            <a:r>
              <a:rPr lang="en-US" sz="1500" dirty="0">
                <a:latin typeface="+mj-lt"/>
              </a:rPr>
              <a:t>Kadam,et.al [1] have suggested when the prediction for the sales for bigmart was doneusingthe algorithm like random forest and LR for prediction analysis it gave lesser accuracy.Sotoovercome this problem we can use another algorithm which is XG boost algorithmwhichnot only gives better accuracy but also is more efficient.</a:t>
            </a:r>
          </a:p>
          <a:p>
            <a:pPr marL="0" indent="0">
              <a:buNone/>
            </a:pPr>
            <a:r>
              <a:rPr lang="en-US" sz="1500" dirty="0">
                <a:latin typeface="+mj-lt"/>
              </a:rPr>
              <a:t> Makridakis, et.al [2] have suggested predicting methods and applications containingDataLack and short life cycles. So some data like historical data, consumer-focused markets faceuncertain needs, which can be an accurate predictor of outcome.</a:t>
            </a:r>
          </a:p>
          <a:p>
            <a:pPr marL="0" indent="0">
              <a:buNone/>
            </a:pPr>
            <a:r>
              <a:rPr lang="en-US" sz="1500" dirty="0">
                <a:latin typeface="+mj-lt"/>
              </a:rPr>
              <a:t> C. M. Wu , et.al [3] have suggested comparison of Different ML Algorithms for MultipleRegression on Black Friday Sales Data used the concept of neural network to comparethevarious different algorithms.Using neural network as the concept which is very complexandless efficient concluded that we should use much simpler algorithm for the prediction purpose. </a:t>
            </a:r>
          </a:p>
          <a:p>
            <a:pPr marL="0" indent="0">
              <a:buNone/>
            </a:pPr>
            <a:r>
              <a:rPr lang="en-US" sz="1500" dirty="0">
                <a:latin typeface="+mj-lt"/>
              </a:rPr>
              <a:t>Das, et.al [4] have suggested in the prediction of retail sales of footwear which used recurrent Neural Networks and feed forward used the neural network to predict the sales.Usingneural network for predicting the sales which is not an efficient method so XGboost algorithmcanbeused.</a:t>
            </a:r>
            <a:endParaRPr lang="en-IN" sz="2400" dirty="0">
              <a:latin typeface="+mj-lt"/>
            </a:endParaRPr>
          </a:p>
          <a:p>
            <a:pPr marL="0" indent="0">
              <a:buNone/>
            </a:pPr>
            <a:r>
              <a:rPr lang="en-US" sz="1500" dirty="0">
                <a:latin typeface="+mj-lt"/>
              </a:rPr>
              <a:t>S. Cheriyan, et.al [5] have suggested in the study they implemented three ML algorithmsonthe given dataset and the models for evaluating the performance. Based upon the testingthealgorithm which gave maximum accuracy was chosen for the prediction which was foundtobe a gradient boosting algorithm.</a:t>
            </a:r>
          </a:p>
          <a:p>
            <a:pPr marL="0" indent="0">
              <a:buNone/>
            </a:pPr>
            <a:r>
              <a:rPr lang="en-US" sz="1500" dirty="0">
                <a:latin typeface="+mj-lt"/>
              </a:rPr>
              <a:t>A. Krishna, et.al[6] have suggested that both the normal regression and boosting algorithmswere implemented and found out that boosting algorithms have better results than the regularalgorithms.</a:t>
            </a:r>
            <a:endParaRPr lang="en-IN" sz="2400" dirty="0">
              <a:latin typeface="+mj-lt"/>
            </a:endParaRPr>
          </a:p>
        </p:txBody>
      </p:sp>
    </p:spTree>
    <p:extLst>
      <p:ext uri="{BB962C8B-B14F-4D97-AF65-F5344CB8AC3E}">
        <p14:creationId xmlns:p14="http://schemas.microsoft.com/office/powerpoint/2010/main" val="131540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8779-532A-1E7D-120B-202A0AB1FA16}"/>
              </a:ext>
            </a:extLst>
          </p:cNvPr>
          <p:cNvSpPr>
            <a:spLocks noGrp="1"/>
          </p:cNvSpPr>
          <p:nvPr>
            <p:ph type="title"/>
          </p:nvPr>
        </p:nvSpPr>
        <p:spPr>
          <a:xfrm>
            <a:off x="439826" y="1328099"/>
            <a:ext cx="8571422" cy="685800"/>
          </a:xfrm>
          <a:noFill/>
        </p:spPr>
        <p:txBody>
          <a:bodyPr>
            <a:normAutofit fontScale="90000"/>
          </a:bodyPr>
          <a:lstStyle/>
          <a:p>
            <a:pPr algn="ctr"/>
            <a:r>
              <a:rPr lang="en-IN" b="1" dirty="0"/>
              <a:t>SRS(Software Requirement Specification)</a:t>
            </a:r>
          </a:p>
        </p:txBody>
      </p:sp>
      <p:sp>
        <p:nvSpPr>
          <p:cNvPr id="3" name="Content Placeholder 2">
            <a:extLst>
              <a:ext uri="{FF2B5EF4-FFF2-40B4-BE49-F238E27FC236}">
                <a16:creationId xmlns:a16="http://schemas.microsoft.com/office/drawing/2014/main" id="{D49A3E29-CB45-E2EB-4068-763FDCD0DCF2}"/>
              </a:ext>
            </a:extLst>
          </p:cNvPr>
          <p:cNvSpPr>
            <a:spLocks noGrp="1"/>
          </p:cNvSpPr>
          <p:nvPr>
            <p:ph idx="1"/>
          </p:nvPr>
        </p:nvSpPr>
        <p:spPr>
          <a:xfrm>
            <a:off x="439826" y="2013899"/>
            <a:ext cx="8571422" cy="3684894"/>
          </a:xfrm>
          <a:noFill/>
        </p:spPr>
        <p:txBody>
          <a:bodyPr>
            <a:normAutofit/>
          </a:bodyPr>
          <a:lstStyle/>
          <a:p>
            <a:pPr marL="0" indent="0">
              <a:buNone/>
            </a:pPr>
            <a:r>
              <a:rPr lang="en-US" sz="1800" dirty="0">
                <a:latin typeface="+mj-lt"/>
              </a:rPr>
              <a:t> </a:t>
            </a:r>
            <a:r>
              <a:rPr lang="en-US" sz="1800" b="1" dirty="0">
                <a:latin typeface="+mj-lt"/>
              </a:rPr>
              <a:t>Hardware Requirements </a:t>
            </a:r>
          </a:p>
          <a:p>
            <a:pPr marL="0" indent="0">
              <a:buNone/>
            </a:pPr>
            <a:r>
              <a:rPr lang="en-US" sz="1800" dirty="0">
                <a:latin typeface="+mj-lt"/>
              </a:rPr>
              <a:t>   System: i3 processor</a:t>
            </a:r>
          </a:p>
          <a:p>
            <a:pPr marL="0" indent="0">
              <a:buNone/>
            </a:pPr>
            <a:r>
              <a:rPr lang="en-US" sz="1800" dirty="0">
                <a:latin typeface="+mj-lt"/>
              </a:rPr>
              <a:t>   Hard Disk : 500 GB.</a:t>
            </a:r>
          </a:p>
          <a:p>
            <a:pPr marL="0" indent="0">
              <a:buNone/>
            </a:pPr>
            <a:r>
              <a:rPr lang="en-US" sz="1800" dirty="0">
                <a:latin typeface="+mj-lt"/>
              </a:rPr>
              <a:t>   Input Devices: Keyword ,Mouse</a:t>
            </a:r>
          </a:p>
          <a:p>
            <a:pPr marL="0" indent="0">
              <a:buNone/>
            </a:pPr>
            <a:r>
              <a:rPr lang="en-US" sz="1800" dirty="0">
                <a:latin typeface="+mj-lt"/>
              </a:rPr>
              <a:t>   Ram : 4GB </a:t>
            </a:r>
          </a:p>
          <a:p>
            <a:pPr marL="0" indent="0">
              <a:buNone/>
            </a:pPr>
            <a:r>
              <a:rPr lang="en-US" sz="1800" dirty="0">
                <a:latin typeface="+mj-lt"/>
              </a:rPr>
              <a:t> </a:t>
            </a:r>
            <a:r>
              <a:rPr lang="en-US" sz="1800" b="1" dirty="0">
                <a:latin typeface="+mj-lt"/>
              </a:rPr>
              <a:t>Software Requirements</a:t>
            </a:r>
          </a:p>
          <a:p>
            <a:pPr marL="0" indent="0">
              <a:buNone/>
            </a:pPr>
            <a:r>
              <a:rPr lang="en-US" sz="1800" dirty="0">
                <a:latin typeface="+mj-lt"/>
              </a:rPr>
              <a:t>   Operating System: Windows 10. </a:t>
            </a:r>
          </a:p>
          <a:p>
            <a:pPr marL="0" indent="0">
              <a:buNone/>
            </a:pPr>
            <a:r>
              <a:rPr lang="en-US" sz="1800" dirty="0">
                <a:latin typeface="+mj-lt"/>
              </a:rPr>
              <a:t>   Coding Language: Python 3.8 </a:t>
            </a:r>
          </a:p>
          <a:p>
            <a:pPr marL="0" indent="0">
              <a:buNone/>
            </a:pPr>
            <a:r>
              <a:rPr lang="en-US" sz="1800" dirty="0">
                <a:latin typeface="+mj-lt"/>
              </a:rPr>
              <a:t>   Python Libraries : Numpy, Pandas, Matplotlib, Machine Learning Techniques</a:t>
            </a:r>
            <a:endParaRPr lang="en-IN" sz="1800" dirty="0">
              <a:latin typeface="+mj-lt"/>
            </a:endParaRPr>
          </a:p>
        </p:txBody>
      </p:sp>
    </p:spTree>
    <p:extLst>
      <p:ext uri="{BB962C8B-B14F-4D97-AF65-F5344CB8AC3E}">
        <p14:creationId xmlns:p14="http://schemas.microsoft.com/office/powerpoint/2010/main" val="322668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7F1ED-7EC2-9C74-FD05-FF6DDC4A65AB}"/>
              </a:ext>
            </a:extLst>
          </p:cNvPr>
          <p:cNvSpPr>
            <a:spLocks noGrp="1"/>
          </p:cNvSpPr>
          <p:nvPr>
            <p:ph idx="1"/>
          </p:nvPr>
        </p:nvSpPr>
        <p:spPr>
          <a:xfrm>
            <a:off x="194094" y="1141922"/>
            <a:ext cx="8321256" cy="4348051"/>
          </a:xfrm>
          <a:noFill/>
        </p:spPr>
        <p:txBody>
          <a:bodyPr>
            <a:normAutofit fontScale="92500" lnSpcReduction="10000"/>
          </a:bodyPr>
          <a:lstStyle/>
          <a:p>
            <a:pPr marL="0" indent="0" algn="ctr">
              <a:buNone/>
            </a:pPr>
            <a:r>
              <a:rPr lang="en-US" sz="2700" dirty="0"/>
              <a:t>XGBoost Algorithm</a:t>
            </a:r>
            <a:endParaRPr lang="en-US" b="0" i="0" dirty="0">
              <a:solidFill>
                <a:schemeClr val="tx1"/>
              </a:solidFill>
              <a:effectLst/>
              <a:latin typeface="ff2"/>
            </a:endParaRPr>
          </a:p>
          <a:p>
            <a:endParaRPr lang="en-US" sz="1050" dirty="0"/>
          </a:p>
          <a:p>
            <a:r>
              <a:rPr lang="en-US" sz="2400" dirty="0">
                <a:latin typeface="+mj-lt"/>
              </a:rPr>
              <a:t>Extreme Gradient Boosting is an  one of the most popular and widely used machine learning algorithms due to its ability to handle large datasets and its ability to achieve state-of-the-art performance in many machine learning tasks such as classification and regression.</a:t>
            </a:r>
          </a:p>
          <a:p>
            <a:r>
              <a:rPr lang="en-US" sz="2400" dirty="0">
                <a:latin typeface="+mj-lt"/>
              </a:rPr>
              <a:t>One of the key features of XGBoost is its efficient handling of missing values, which allows it to handle real-world data with missing values without requiring significant pre-processing. Additionally, XGBoost has built-in support for parallel processing, making it possible to train models on large datasets in a reasonable amount of time.</a:t>
            </a:r>
          </a:p>
          <a:p>
            <a:r>
              <a:rPr lang="en-US" sz="2400" dirty="0">
                <a:latin typeface="+mj-lt"/>
              </a:rPr>
              <a:t>XGBoost can be used in a variety of applications, including Kaggle competitions, recommendation systems, and click-through rate prediction, among others.</a:t>
            </a:r>
          </a:p>
          <a:p>
            <a:endParaRPr lang="en-US" sz="1050" dirty="0"/>
          </a:p>
        </p:txBody>
      </p:sp>
    </p:spTree>
    <p:extLst>
      <p:ext uri="{BB962C8B-B14F-4D97-AF65-F5344CB8AC3E}">
        <p14:creationId xmlns:p14="http://schemas.microsoft.com/office/powerpoint/2010/main" val="3314639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1001</TotalTime>
  <Words>1916</Words>
  <Application>Microsoft Office PowerPoint</Application>
  <PresentationFormat>On-screen Show (4:3)</PresentationFormat>
  <Paragraphs>160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Algerian</vt:lpstr>
      <vt:lpstr>Arial</vt:lpstr>
      <vt:lpstr>Bahnschrift Light Condensed</vt:lpstr>
      <vt:lpstr>Calibri</vt:lpstr>
      <vt:lpstr>Calibri Light</vt:lpstr>
      <vt:lpstr>ff2</vt:lpstr>
      <vt:lpstr>Times New Roman</vt:lpstr>
      <vt:lpstr>Office Theme</vt:lpstr>
      <vt:lpstr>                                                                                                                                                                                                                 SKNSITS                                                                                             Department Of Computer Engineering                        “Big Mart Sales Predication using Machine Learning”  Class:-BE                                                                                   Academic Year:2022-23 Sub:- Project Presentation  (2019 Course)                                               Sub Code: 410248  Presented by Name of Group Members :    Manmohan Kumar                                                                                                                     Chandani Lachke   Angatjot Singh                                                                                                                                Name of Guide Nilesh Kumawat Rutvik Nanavare</vt:lpstr>
      <vt:lpstr>PowerPoint Presentation</vt:lpstr>
      <vt:lpstr>Contents</vt:lpstr>
      <vt:lpstr>Objectives</vt:lpstr>
      <vt:lpstr>Introduction</vt:lpstr>
      <vt:lpstr>Problem Defination &amp; Scope</vt:lpstr>
      <vt:lpstr>Literature Review</vt:lpstr>
      <vt:lpstr>SRS(Software Requirement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SKNSITS                                                Department Of Computer Engineering                                                  “Big Mart Sales Predication”  Class:- BE                                                           Academic Year:-2022-23 Sub :-Project Work Stages-I Review (2019 Course) Sub Code:-410248  Presented by:-Manmohan Kumar                                                  Name of Group Members :-                                                                                     Chandani Lachke                                                                                                                                           Name of Guide                                                                Nilesh Kumar Kumawat  SuderShan Kawale</dc:title>
  <dc:creator>rathaur manmohan</dc:creator>
  <cp:lastModifiedBy>rathaur manmohan</cp:lastModifiedBy>
  <cp:revision>14</cp:revision>
  <dcterms:created xsi:type="dcterms:W3CDTF">2022-10-13T03:29:14Z</dcterms:created>
  <dcterms:modified xsi:type="dcterms:W3CDTF">2023-06-04T16:23:31Z</dcterms:modified>
</cp:coreProperties>
</file>