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slide" Target="slides/slide6.xml"/><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slide" Target="slides/slide9.xml"/><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21dc50745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521dc50745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21dc50745_0_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21dc50745_0_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521dc50745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521dc50745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521dc50745_0_7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521dc50745_0_7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521dc50745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521dc50745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21dc50745_0_7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21dc50745_0_7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521dc50745_0_7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3521dc50745_0_7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521dc50745_0_7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521dc50745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 Id="rId7" Type="http://schemas.openxmlformats.org/officeDocument/2006/relationships/image" Target="../media/image6.png"/><Relationship Id="rId8"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Nileshp1007/Final-Presentation"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26190"/>
              <a:buFont typeface="Arial"/>
              <a:buNone/>
            </a:pPr>
            <a:r>
              <a:rPr lang="en"/>
              <a:t>Analyzing the Impact of Healthcare Expenditure on Life Expectancy across Countries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Name: Kuvalesh Parsad</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200">
                <a:solidFill>
                  <a:schemeClr val="dk1"/>
                </a:solidFill>
              </a:rPr>
              <a:t>Life expectancy is a key indicator of a country’s overall well-being and quality of life. Understanding the relationship between healthcare expenditure and life expectancy can help policymakers make informed decisions to improve public healthcare. This project aims to analyze if increased healthcare spending leads to longer life expectancy.</a:t>
            </a:r>
            <a:endParaRPr sz="1200">
              <a:solidFill>
                <a:schemeClr val="dk1"/>
              </a:solidFill>
            </a:endParaRPr>
          </a:p>
          <a:p>
            <a:pPr indent="0" lvl="0" marL="0" rtl="0" algn="l">
              <a:spcBef>
                <a:spcPts val="1200"/>
              </a:spcBef>
              <a:spcAft>
                <a:spcPts val="0"/>
              </a:spcAft>
              <a:buNone/>
            </a:pPr>
            <a:r>
              <a:rPr lang="en"/>
              <a:t>Hypothesis</a:t>
            </a:r>
            <a:endParaRPr/>
          </a:p>
          <a:p>
            <a:pPr indent="0" lvl="0" marL="0" rtl="0" algn="l">
              <a:spcBef>
                <a:spcPts val="1200"/>
              </a:spcBef>
              <a:spcAft>
                <a:spcPts val="0"/>
              </a:spcAft>
              <a:buClr>
                <a:schemeClr val="dk1"/>
              </a:buClr>
              <a:buSzPts val="1100"/>
              <a:buFont typeface="Arial"/>
              <a:buNone/>
            </a:pPr>
            <a:r>
              <a:rPr lang="en" sz="1200">
                <a:solidFill>
                  <a:schemeClr val="dk1"/>
                </a:solidFill>
              </a:rPr>
              <a:t>Countries with higher healthcare expenditure per capita have higher life expectancy rates.</a:t>
            </a:r>
            <a:endParaRPr sz="12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Datasets</a:t>
            </a:r>
            <a:endParaRPr/>
          </a:p>
        </p:txBody>
      </p:sp>
      <p:sp>
        <p:nvSpPr>
          <p:cNvPr id="99" name="Google Shape;99;p15"/>
          <p:cNvSpPr txBox="1"/>
          <p:nvPr>
            <p:ph idx="1" type="body"/>
          </p:nvPr>
        </p:nvSpPr>
        <p:spPr>
          <a:xfrm>
            <a:off x="4575825" y="2015950"/>
            <a:ext cx="38424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Life Expectancy at birth (Years)</a:t>
            </a:r>
            <a:endParaRPr sz="1200"/>
          </a:p>
          <a:p>
            <a:pPr indent="0" lvl="0" marL="0" rtl="0" algn="l">
              <a:spcBef>
                <a:spcPts val="1200"/>
              </a:spcBef>
              <a:spcAft>
                <a:spcPts val="0"/>
              </a:spcAft>
              <a:buNone/>
            </a:pPr>
            <a:r>
              <a:rPr lang="en" sz="1200"/>
              <a:t>Provides life expectancy at birth for various countries over several years.</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
        <p:nvSpPr>
          <p:cNvPr id="100" name="Google Shape;100;p15"/>
          <p:cNvSpPr txBox="1"/>
          <p:nvPr>
            <p:ph idx="1" type="body"/>
          </p:nvPr>
        </p:nvSpPr>
        <p:spPr>
          <a:xfrm>
            <a:off x="729450" y="2015950"/>
            <a:ext cx="38424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Healthcare Expenditure per Capita (US$)</a:t>
            </a:r>
            <a:endParaRPr b="1" sz="1200"/>
          </a:p>
          <a:p>
            <a:pPr indent="0" lvl="0" marL="0" rtl="0" algn="l">
              <a:spcBef>
                <a:spcPts val="1200"/>
              </a:spcBef>
              <a:spcAft>
                <a:spcPts val="1200"/>
              </a:spcAft>
              <a:buNone/>
            </a:pPr>
            <a:r>
              <a:rPr lang="en" sz="1200"/>
              <a:t>Provides data on healthcare spending per capita for various countries.</a:t>
            </a:r>
            <a:endParaRPr sz="1200"/>
          </a:p>
        </p:txBody>
      </p:sp>
      <p:pic>
        <p:nvPicPr>
          <p:cNvPr descr="File:HZM nursery room icon.svg - Wikipedia" id="101" name="Google Shape;101;p15"/>
          <p:cNvPicPr preferRelativeResize="0"/>
          <p:nvPr/>
        </p:nvPicPr>
        <p:blipFill>
          <a:blip r:embed="rId3">
            <a:alphaModFix/>
          </a:blip>
          <a:stretch>
            <a:fillRect/>
          </a:stretch>
        </p:blipFill>
        <p:spPr>
          <a:xfrm>
            <a:off x="4679450" y="3193075"/>
            <a:ext cx="872974" cy="872974"/>
          </a:xfrm>
          <a:prstGeom prst="rect">
            <a:avLst/>
          </a:prstGeom>
          <a:noFill/>
          <a:ln>
            <a:noFill/>
          </a:ln>
        </p:spPr>
      </p:pic>
      <p:pic>
        <p:nvPicPr>
          <p:cNvPr descr="File:Elderly (12530) - The Noun Project.svg - Wikimedia Commons" id="102" name="Google Shape;102;p15"/>
          <p:cNvPicPr preferRelativeResize="0"/>
          <p:nvPr/>
        </p:nvPicPr>
        <p:blipFill>
          <a:blip r:embed="rId4">
            <a:alphaModFix/>
          </a:blip>
          <a:stretch>
            <a:fillRect/>
          </a:stretch>
        </p:blipFill>
        <p:spPr>
          <a:xfrm>
            <a:off x="7545175" y="3193074"/>
            <a:ext cx="872975" cy="872975"/>
          </a:xfrm>
          <a:prstGeom prst="rect">
            <a:avLst/>
          </a:prstGeom>
          <a:noFill/>
          <a:ln>
            <a:noFill/>
          </a:ln>
        </p:spPr>
      </p:pic>
      <p:pic>
        <p:nvPicPr>
          <p:cNvPr descr="File:Man walking icon 1410105361.svg - Wikimedia Commons" id="103" name="Google Shape;103;p15"/>
          <p:cNvPicPr preferRelativeResize="0"/>
          <p:nvPr/>
        </p:nvPicPr>
        <p:blipFill>
          <a:blip r:embed="rId5">
            <a:alphaModFix/>
          </a:blip>
          <a:stretch>
            <a:fillRect/>
          </a:stretch>
        </p:blipFill>
        <p:spPr>
          <a:xfrm>
            <a:off x="6256238" y="3212450"/>
            <a:ext cx="585125" cy="834224"/>
          </a:xfrm>
          <a:prstGeom prst="rect">
            <a:avLst/>
          </a:prstGeom>
          <a:noFill/>
          <a:ln>
            <a:noFill/>
          </a:ln>
        </p:spPr>
      </p:pic>
      <p:pic>
        <p:nvPicPr>
          <p:cNvPr descr="File:Black Right Arrow.png - Wikimedia Commons" id="104" name="Google Shape;104;p15"/>
          <p:cNvPicPr preferRelativeResize="0"/>
          <p:nvPr/>
        </p:nvPicPr>
        <p:blipFill>
          <a:blip r:embed="rId6">
            <a:alphaModFix/>
          </a:blip>
          <a:stretch>
            <a:fillRect/>
          </a:stretch>
        </p:blipFill>
        <p:spPr>
          <a:xfrm>
            <a:off x="5680175" y="3532188"/>
            <a:ext cx="448325" cy="194750"/>
          </a:xfrm>
          <a:prstGeom prst="rect">
            <a:avLst/>
          </a:prstGeom>
          <a:noFill/>
          <a:ln>
            <a:noFill/>
          </a:ln>
        </p:spPr>
      </p:pic>
      <p:pic>
        <p:nvPicPr>
          <p:cNvPr descr="File:Black Right Arrow.png - Wikimedia Commons" id="105" name="Google Shape;105;p15"/>
          <p:cNvPicPr preferRelativeResize="0"/>
          <p:nvPr/>
        </p:nvPicPr>
        <p:blipFill>
          <a:blip r:embed="rId6">
            <a:alphaModFix/>
          </a:blip>
          <a:stretch>
            <a:fillRect/>
          </a:stretch>
        </p:blipFill>
        <p:spPr>
          <a:xfrm>
            <a:off x="6969113" y="3532188"/>
            <a:ext cx="448325" cy="194750"/>
          </a:xfrm>
          <a:prstGeom prst="rect">
            <a:avLst/>
          </a:prstGeom>
          <a:noFill/>
          <a:ln>
            <a:noFill/>
          </a:ln>
        </p:spPr>
      </p:pic>
      <p:pic>
        <p:nvPicPr>
          <p:cNvPr descr="File:Hospital Icon.png - Wikimedia Commons" id="106" name="Google Shape;106;p15"/>
          <p:cNvPicPr preferRelativeResize="0"/>
          <p:nvPr/>
        </p:nvPicPr>
        <p:blipFill>
          <a:blip r:embed="rId7">
            <a:alphaModFix/>
          </a:blip>
          <a:stretch>
            <a:fillRect/>
          </a:stretch>
        </p:blipFill>
        <p:spPr>
          <a:xfrm>
            <a:off x="788050" y="3337325"/>
            <a:ext cx="1351149" cy="709350"/>
          </a:xfrm>
          <a:prstGeom prst="rect">
            <a:avLst/>
          </a:prstGeom>
          <a:noFill/>
          <a:ln>
            <a:noFill/>
          </a:ln>
        </p:spPr>
      </p:pic>
      <p:pic>
        <p:nvPicPr>
          <p:cNvPr descr="File:Dollar sign in circle.svg - Wikimedia Commons" id="107" name="Google Shape;107;p15"/>
          <p:cNvPicPr preferRelativeResize="0"/>
          <p:nvPr/>
        </p:nvPicPr>
        <p:blipFill>
          <a:blip r:embed="rId8">
            <a:alphaModFix/>
          </a:blip>
          <a:stretch>
            <a:fillRect/>
          </a:stretch>
        </p:blipFill>
        <p:spPr>
          <a:xfrm>
            <a:off x="2940400" y="3274888"/>
            <a:ext cx="834226" cy="8342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Descriptive Analysis</a:t>
            </a:r>
            <a:endParaRPr/>
          </a:p>
        </p:txBody>
      </p:sp>
      <p:pic>
        <p:nvPicPr>
          <p:cNvPr id="113" name="Google Shape;113;p16" title="scatter_plot.png"/>
          <p:cNvPicPr preferRelativeResize="0"/>
          <p:nvPr/>
        </p:nvPicPr>
        <p:blipFill>
          <a:blip r:embed="rId3">
            <a:alphaModFix/>
          </a:blip>
          <a:stretch>
            <a:fillRect/>
          </a:stretch>
        </p:blipFill>
        <p:spPr>
          <a:xfrm>
            <a:off x="729450" y="2078875"/>
            <a:ext cx="3014811" cy="2261100"/>
          </a:xfrm>
          <a:prstGeom prst="rect">
            <a:avLst/>
          </a:prstGeom>
          <a:noFill/>
          <a:ln>
            <a:noFill/>
          </a:ln>
        </p:spPr>
      </p:pic>
      <p:pic>
        <p:nvPicPr>
          <p:cNvPr id="114" name="Google Shape;114;p16" title="correlation_heatmap.png"/>
          <p:cNvPicPr preferRelativeResize="0"/>
          <p:nvPr/>
        </p:nvPicPr>
        <p:blipFill>
          <a:blip r:embed="rId4">
            <a:alphaModFix/>
          </a:blip>
          <a:stretch>
            <a:fillRect/>
          </a:stretch>
        </p:blipFill>
        <p:spPr>
          <a:xfrm>
            <a:off x="5403350" y="2078870"/>
            <a:ext cx="3014800" cy="22611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Predictive analysis</a:t>
            </a:r>
            <a:endParaRPr/>
          </a:p>
        </p:txBody>
      </p:sp>
      <p:sp>
        <p:nvSpPr>
          <p:cNvPr id="120" name="Google Shape;120;p1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2"/>
                </a:solidFill>
              </a:rPr>
              <a:t>U</a:t>
            </a:r>
            <a:r>
              <a:rPr lang="en" sz="1200">
                <a:solidFill>
                  <a:schemeClr val="dk2"/>
                </a:solidFill>
              </a:rPr>
              <a:t>sed a linear regression model to predict life expectancy at birth based on healthcare expenditure per capita.</a:t>
            </a:r>
            <a:endParaRPr sz="1200">
              <a:solidFill>
                <a:schemeClr val="dk2"/>
              </a:solidFill>
            </a:endParaRPr>
          </a:p>
          <a:p>
            <a:pPr indent="-304800" lvl="0" marL="457200" rtl="0" algn="l">
              <a:spcBef>
                <a:spcPts val="1200"/>
              </a:spcBef>
              <a:spcAft>
                <a:spcPts val="0"/>
              </a:spcAft>
              <a:buClr>
                <a:schemeClr val="dk2"/>
              </a:buClr>
              <a:buSzPts val="1200"/>
              <a:buChar char="-"/>
            </a:pPr>
            <a:r>
              <a:rPr b="1" lang="en" sz="1200">
                <a:solidFill>
                  <a:schemeClr val="dk2"/>
                </a:solidFill>
              </a:rPr>
              <a:t>Response variable: </a:t>
            </a:r>
            <a:r>
              <a:rPr lang="en" sz="1200">
                <a:solidFill>
                  <a:schemeClr val="dk2"/>
                </a:solidFill>
              </a:rPr>
              <a:t>Life expectancy at birth (Years)</a:t>
            </a:r>
            <a:endParaRPr sz="1200">
              <a:solidFill>
                <a:schemeClr val="dk2"/>
              </a:solidFill>
            </a:endParaRPr>
          </a:p>
          <a:p>
            <a:pPr indent="-304800" lvl="0" marL="457200" rtl="0" algn="l">
              <a:spcBef>
                <a:spcPts val="0"/>
              </a:spcBef>
              <a:spcAft>
                <a:spcPts val="0"/>
              </a:spcAft>
              <a:buClr>
                <a:schemeClr val="dk2"/>
              </a:buClr>
              <a:buSzPts val="1200"/>
              <a:buChar char="-"/>
            </a:pPr>
            <a:r>
              <a:rPr b="1" lang="en" sz="1200">
                <a:solidFill>
                  <a:schemeClr val="dk2"/>
                </a:solidFill>
              </a:rPr>
              <a:t>Predictor variable:</a:t>
            </a:r>
            <a:r>
              <a:rPr lang="en" sz="1200">
                <a:solidFill>
                  <a:schemeClr val="dk2"/>
                </a:solidFill>
              </a:rPr>
              <a:t> Healthcare Expenditure per capita (US$)</a:t>
            </a:r>
            <a:endParaRPr sz="1200">
              <a:solidFill>
                <a:schemeClr val="dk2"/>
              </a:solidFill>
            </a:endParaRPr>
          </a:p>
          <a:p>
            <a:pPr indent="-304800" lvl="0" marL="457200" rtl="0" algn="l">
              <a:spcBef>
                <a:spcPts val="0"/>
              </a:spcBef>
              <a:spcAft>
                <a:spcPts val="0"/>
              </a:spcAft>
              <a:buClr>
                <a:schemeClr val="dk2"/>
              </a:buClr>
              <a:buSzPts val="1200"/>
              <a:buChar char="-"/>
            </a:pPr>
            <a:r>
              <a:rPr lang="en" sz="1200">
                <a:solidFill>
                  <a:schemeClr val="dk2"/>
                </a:solidFill>
              </a:rPr>
              <a:t>After cleaning and merging the data, the model was trained on the combined dataset from multiple years.</a:t>
            </a:r>
            <a:endParaRPr sz="1200">
              <a:solidFill>
                <a:schemeClr val="dk2"/>
              </a:solidFill>
            </a:endParaRPr>
          </a:p>
          <a:p>
            <a:pPr indent="0" lvl="0" marL="0" rtl="0" algn="l">
              <a:spcBef>
                <a:spcPts val="1200"/>
              </a:spcBef>
              <a:spcAft>
                <a:spcPts val="0"/>
              </a:spcAft>
              <a:buNone/>
            </a:pPr>
            <a:r>
              <a:rPr b="1" lang="en" sz="1200">
                <a:solidFill>
                  <a:schemeClr val="dk2"/>
                </a:solidFill>
              </a:rPr>
              <a:t>R² Score</a:t>
            </a:r>
            <a:r>
              <a:rPr lang="en" sz="1200">
                <a:solidFill>
                  <a:schemeClr val="dk2"/>
                </a:solidFill>
              </a:rPr>
              <a:t>: 0.316</a:t>
            </a:r>
            <a:endParaRPr sz="1200">
              <a:solidFill>
                <a:schemeClr val="dk2"/>
              </a:solidFill>
            </a:endParaRPr>
          </a:p>
          <a:p>
            <a:pPr indent="0" lvl="0" marL="0" rtl="0" algn="l">
              <a:spcBef>
                <a:spcPts val="1200"/>
              </a:spcBef>
              <a:spcAft>
                <a:spcPts val="1200"/>
              </a:spcAft>
              <a:buNone/>
            </a:pPr>
            <a:r>
              <a:rPr lang="en" sz="1200">
                <a:solidFill>
                  <a:schemeClr val="dk2"/>
                </a:solidFill>
              </a:rPr>
              <a:t>This means that healthcare spending alone explains </a:t>
            </a:r>
            <a:r>
              <a:rPr b="1" lang="en" sz="1200">
                <a:solidFill>
                  <a:schemeClr val="dk2"/>
                </a:solidFill>
              </a:rPr>
              <a:t>approximately 31.6% </a:t>
            </a:r>
            <a:r>
              <a:rPr lang="en" sz="1200">
                <a:solidFill>
                  <a:schemeClr val="dk2"/>
                </a:solidFill>
              </a:rPr>
              <a:t>of the variation in life expectancy across countries. While this indicates a </a:t>
            </a:r>
            <a:r>
              <a:rPr b="1" lang="en" sz="1200">
                <a:solidFill>
                  <a:schemeClr val="dk2"/>
                </a:solidFill>
              </a:rPr>
              <a:t>positive</a:t>
            </a:r>
            <a:r>
              <a:rPr b="1" lang="en" sz="1200">
                <a:solidFill>
                  <a:schemeClr val="dk2"/>
                </a:solidFill>
              </a:rPr>
              <a:t> correlation</a:t>
            </a:r>
            <a:r>
              <a:rPr lang="en" sz="1200">
                <a:solidFill>
                  <a:schemeClr val="dk2"/>
                </a:solidFill>
              </a:rPr>
              <a:t>, it also suggests that </a:t>
            </a:r>
            <a:r>
              <a:rPr b="1" lang="en" sz="1200">
                <a:solidFill>
                  <a:schemeClr val="dk2"/>
                </a:solidFill>
              </a:rPr>
              <a:t>other factors</a:t>
            </a:r>
            <a:r>
              <a:rPr lang="en" sz="1200">
                <a:solidFill>
                  <a:schemeClr val="dk2"/>
                </a:solidFill>
              </a:rPr>
              <a:t> (such as education, infrastructure, lifestyle,etc.) significantly influence life expectancy.</a:t>
            </a:r>
            <a:endParaRPr sz="1200">
              <a:solidFill>
                <a:schemeClr val="dk2"/>
              </a:solidFill>
            </a:endParaRPr>
          </a:p>
        </p:txBody>
      </p:sp>
      <p:pic>
        <p:nvPicPr>
          <p:cNvPr id="121" name="Google Shape;121;p17" title="regression_plot.png"/>
          <p:cNvPicPr preferRelativeResize="0"/>
          <p:nvPr/>
        </p:nvPicPr>
        <p:blipFill>
          <a:blip r:embed="rId3">
            <a:alphaModFix/>
          </a:blip>
          <a:stretch>
            <a:fillRect/>
          </a:stretch>
        </p:blipFill>
        <p:spPr>
          <a:xfrm>
            <a:off x="6323500" y="507900"/>
            <a:ext cx="2094650" cy="1570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Code explanation</a:t>
            </a:r>
            <a:endParaRPr/>
          </a:p>
        </p:txBody>
      </p:sp>
      <p:sp>
        <p:nvSpPr>
          <p:cNvPr id="127" name="Google Shape;127;p18"/>
          <p:cNvSpPr txBox="1"/>
          <p:nvPr>
            <p:ph idx="1" type="body"/>
          </p:nvPr>
        </p:nvSpPr>
        <p:spPr>
          <a:xfrm>
            <a:off x="4084750" y="2060650"/>
            <a:ext cx="4333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following code ‘</a:t>
            </a:r>
            <a:r>
              <a:rPr b="1" lang="en"/>
              <a:t>load_and_clean_data()</a:t>
            </a:r>
            <a:r>
              <a:rPr lang="en"/>
              <a:t>’ merges two datasets, clean column names, filters missing data and combine multiple years into one DataFrame.</a:t>
            </a:r>
            <a:endParaRPr/>
          </a:p>
          <a:p>
            <a:pPr indent="0" lvl="0" marL="0" rtl="0" algn="l">
              <a:spcBef>
                <a:spcPts val="1200"/>
              </a:spcBef>
              <a:spcAft>
                <a:spcPts val="1200"/>
              </a:spcAft>
              <a:buNone/>
            </a:pPr>
            <a:r>
              <a:rPr lang="en"/>
              <a:t>‘</a:t>
            </a:r>
            <a:r>
              <a:rPr b="1" lang="en"/>
              <a:t>sns.scatterplot()</a:t>
            </a:r>
            <a:r>
              <a:rPr lang="en"/>
              <a:t>’ shows the overall relationship and ‘</a:t>
            </a:r>
            <a:r>
              <a:rPr b="1" lang="en"/>
              <a:t>sns.heatmap()</a:t>
            </a:r>
            <a:r>
              <a:rPr lang="en"/>
              <a:t>’ highlights </a:t>
            </a:r>
            <a:r>
              <a:rPr lang="en"/>
              <a:t>strength of relationship</a:t>
            </a:r>
            <a:endParaRPr/>
          </a:p>
        </p:txBody>
      </p:sp>
      <p:pic>
        <p:nvPicPr>
          <p:cNvPr id="128" name="Google Shape;128;p18"/>
          <p:cNvPicPr preferRelativeResize="0"/>
          <p:nvPr/>
        </p:nvPicPr>
        <p:blipFill>
          <a:blip r:embed="rId3">
            <a:alphaModFix/>
          </a:blip>
          <a:stretch>
            <a:fillRect/>
          </a:stretch>
        </p:blipFill>
        <p:spPr>
          <a:xfrm>
            <a:off x="729450" y="2060650"/>
            <a:ext cx="3355300" cy="2261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idx="1" type="body"/>
          </p:nvPr>
        </p:nvSpPr>
        <p:spPr>
          <a:xfrm>
            <a:off x="3232375" y="582825"/>
            <a:ext cx="5185800" cy="14961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2"/>
              </a:buClr>
              <a:buSzPts val="1200"/>
              <a:buChar char="-"/>
            </a:pPr>
            <a:r>
              <a:rPr lang="en" sz="1200">
                <a:solidFill>
                  <a:schemeClr val="dk2"/>
                </a:solidFill>
              </a:rPr>
              <a:t>Predicts life expectancy based on spending</a:t>
            </a:r>
            <a:endParaRPr sz="1200">
              <a:solidFill>
                <a:schemeClr val="dk2"/>
              </a:solidFill>
            </a:endParaRPr>
          </a:p>
          <a:p>
            <a:pPr indent="-304800" lvl="0" marL="457200" rtl="0" algn="l">
              <a:spcBef>
                <a:spcPts val="0"/>
              </a:spcBef>
              <a:spcAft>
                <a:spcPts val="0"/>
              </a:spcAft>
              <a:buClr>
                <a:schemeClr val="dk2"/>
              </a:buClr>
              <a:buSzPts val="1200"/>
              <a:buFont typeface="Arial"/>
              <a:buChar char="-"/>
            </a:pPr>
            <a:r>
              <a:rPr lang="en" sz="1200">
                <a:solidFill>
                  <a:schemeClr val="dk2"/>
                </a:solidFill>
              </a:rPr>
              <a:t>R² Score = </a:t>
            </a:r>
            <a:r>
              <a:rPr b="1" lang="en" sz="1200">
                <a:solidFill>
                  <a:schemeClr val="dk2"/>
                </a:solidFill>
              </a:rPr>
              <a:t>0.316</a:t>
            </a:r>
            <a:r>
              <a:rPr lang="en" sz="1200">
                <a:solidFill>
                  <a:schemeClr val="dk2"/>
                </a:solidFill>
              </a:rPr>
              <a:t> → 31.6% of variation explained</a:t>
            </a:r>
            <a:endParaRPr sz="1200">
              <a:solidFill>
                <a:schemeClr val="dk2"/>
              </a:solidFill>
            </a:endParaRPr>
          </a:p>
        </p:txBody>
      </p:sp>
      <p:pic>
        <p:nvPicPr>
          <p:cNvPr id="134" name="Google Shape;134;p19"/>
          <p:cNvPicPr preferRelativeResize="0"/>
          <p:nvPr/>
        </p:nvPicPr>
        <p:blipFill>
          <a:blip r:embed="rId3">
            <a:alphaModFix/>
          </a:blip>
          <a:stretch>
            <a:fillRect/>
          </a:stretch>
        </p:blipFill>
        <p:spPr>
          <a:xfrm>
            <a:off x="729450" y="582875"/>
            <a:ext cx="2502925" cy="1496000"/>
          </a:xfrm>
          <a:prstGeom prst="rect">
            <a:avLst/>
          </a:prstGeom>
          <a:noFill/>
          <a:ln>
            <a:noFill/>
          </a:ln>
        </p:spPr>
      </p:pic>
      <p:pic>
        <p:nvPicPr>
          <p:cNvPr id="135" name="Google Shape;135;p19"/>
          <p:cNvPicPr preferRelativeResize="0"/>
          <p:nvPr/>
        </p:nvPicPr>
        <p:blipFill>
          <a:blip r:embed="rId4">
            <a:alphaModFix/>
          </a:blip>
          <a:stretch>
            <a:fillRect/>
          </a:stretch>
        </p:blipFill>
        <p:spPr>
          <a:xfrm>
            <a:off x="729450" y="2443675"/>
            <a:ext cx="4933125" cy="835900"/>
          </a:xfrm>
          <a:prstGeom prst="rect">
            <a:avLst/>
          </a:prstGeom>
          <a:noFill/>
          <a:ln>
            <a:noFill/>
          </a:ln>
        </p:spPr>
      </p:pic>
      <p:sp>
        <p:nvSpPr>
          <p:cNvPr id="136" name="Google Shape;136;p19"/>
          <p:cNvSpPr txBox="1"/>
          <p:nvPr>
            <p:ph idx="1" type="body"/>
          </p:nvPr>
        </p:nvSpPr>
        <p:spPr>
          <a:xfrm>
            <a:off x="729450" y="3314825"/>
            <a:ext cx="4933200" cy="1496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2"/>
                </a:solidFill>
              </a:rPr>
              <a:t>Plots the graph and adds a best-fit line to visualize prediction model</a:t>
            </a:r>
            <a:endParaRPr sz="1200">
              <a:solidFill>
                <a:schemeClr val="dk2"/>
              </a:solidFill>
            </a:endParaRPr>
          </a:p>
        </p:txBody>
      </p:sp>
      <p:pic>
        <p:nvPicPr>
          <p:cNvPr id="137" name="Google Shape;137;p19" title="regression_plot.png"/>
          <p:cNvPicPr preferRelativeResize="0"/>
          <p:nvPr/>
        </p:nvPicPr>
        <p:blipFill>
          <a:blip r:embed="rId5">
            <a:alphaModFix/>
          </a:blip>
          <a:stretch>
            <a:fillRect/>
          </a:stretch>
        </p:blipFill>
        <p:spPr>
          <a:xfrm>
            <a:off x="5744250" y="2443675"/>
            <a:ext cx="3176550" cy="238241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0"/>
          <p:cNvSpPr txBox="1"/>
          <p:nvPr>
            <p:ph type="title"/>
          </p:nvPr>
        </p:nvSpPr>
        <p:spPr>
          <a:xfrm>
            <a:off x="674400" y="5479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Github Repository Overview</a:t>
            </a:r>
            <a:endParaRPr/>
          </a:p>
        </p:txBody>
      </p:sp>
      <p:sp>
        <p:nvSpPr>
          <p:cNvPr id="143" name="Google Shape;143;p20"/>
          <p:cNvSpPr txBox="1"/>
          <p:nvPr>
            <p:ph idx="1" type="body"/>
          </p:nvPr>
        </p:nvSpPr>
        <p:spPr>
          <a:xfrm>
            <a:off x="727650" y="1347450"/>
            <a:ext cx="7688700" cy="2261100"/>
          </a:xfrm>
          <a:prstGeom prst="rect">
            <a:avLst/>
          </a:prstGeom>
        </p:spPr>
        <p:txBody>
          <a:bodyPr anchorCtr="0" anchor="t" bIns="91425" lIns="91425" spcFirstLastPara="1" rIns="91425" wrap="square" tIns="91425">
            <a:noAutofit/>
          </a:bodyPr>
          <a:lstStyle/>
          <a:p>
            <a:pPr indent="0" lvl="0" marL="0" rtl="0" algn="l">
              <a:lnSpc>
                <a:spcPct val="30000"/>
              </a:lnSpc>
              <a:spcBef>
                <a:spcPts val="0"/>
              </a:spcBef>
              <a:spcAft>
                <a:spcPts val="0"/>
              </a:spcAft>
              <a:buNone/>
            </a:pPr>
            <a:r>
              <a:rPr lang="en" sz="1200"/>
              <a:t>Link: </a:t>
            </a:r>
            <a:r>
              <a:rPr lang="en" sz="1200" u="sng">
                <a:solidFill>
                  <a:schemeClr val="hlink"/>
                </a:solidFill>
                <a:hlinkClick r:id="rId3"/>
              </a:rPr>
              <a:t>https://github.com/Nileshp1007/Final-Presentation</a:t>
            </a:r>
            <a:endParaRPr sz="1200"/>
          </a:p>
          <a:p>
            <a:pPr indent="0" lvl="0" marL="0" rtl="0" algn="l">
              <a:lnSpc>
                <a:spcPct val="30000"/>
              </a:lnSpc>
              <a:spcBef>
                <a:spcPts val="1200"/>
              </a:spcBef>
              <a:spcAft>
                <a:spcPts val="0"/>
              </a:spcAft>
              <a:buNone/>
            </a:pPr>
            <a:r>
              <a:rPr lang="en" sz="1200"/>
              <a:t>├── dataset/</a:t>
            </a:r>
            <a:endParaRPr sz="1200"/>
          </a:p>
          <a:p>
            <a:pPr indent="0" lvl="0" marL="0" rtl="0" algn="l">
              <a:lnSpc>
                <a:spcPct val="30000"/>
              </a:lnSpc>
              <a:spcBef>
                <a:spcPts val="1200"/>
              </a:spcBef>
              <a:spcAft>
                <a:spcPts val="0"/>
              </a:spcAft>
              <a:buNone/>
            </a:pPr>
            <a:r>
              <a:rPr lang="en" sz="1200"/>
              <a:t>│   ├── HealthExpenditure.csv</a:t>
            </a:r>
            <a:endParaRPr sz="1200"/>
          </a:p>
          <a:p>
            <a:pPr indent="0" lvl="0" marL="0" rtl="0" algn="l">
              <a:lnSpc>
                <a:spcPct val="30000"/>
              </a:lnSpc>
              <a:spcBef>
                <a:spcPts val="1200"/>
              </a:spcBef>
              <a:spcAft>
                <a:spcPts val="0"/>
              </a:spcAft>
              <a:buNone/>
            </a:pPr>
            <a:r>
              <a:rPr lang="en" sz="1200"/>
              <a:t>│   └── LifeExpectancy.csv</a:t>
            </a:r>
            <a:endParaRPr sz="1200"/>
          </a:p>
          <a:p>
            <a:pPr indent="0" lvl="0" marL="0" rtl="0" algn="l">
              <a:lnSpc>
                <a:spcPct val="30000"/>
              </a:lnSpc>
              <a:spcBef>
                <a:spcPts val="1200"/>
              </a:spcBef>
              <a:spcAft>
                <a:spcPts val="0"/>
              </a:spcAft>
              <a:buNone/>
            </a:pPr>
            <a:r>
              <a:rPr lang="en" sz="1200"/>
              <a:t>├── data_cleaning.py</a:t>
            </a:r>
            <a:endParaRPr sz="1200"/>
          </a:p>
          <a:p>
            <a:pPr indent="0" lvl="0" marL="0" rtl="0" algn="l">
              <a:lnSpc>
                <a:spcPct val="30000"/>
              </a:lnSpc>
              <a:spcBef>
                <a:spcPts val="1200"/>
              </a:spcBef>
              <a:spcAft>
                <a:spcPts val="0"/>
              </a:spcAft>
              <a:buNone/>
            </a:pPr>
            <a:r>
              <a:rPr lang="en" sz="1200"/>
              <a:t>├── descriptive_analysis.py</a:t>
            </a:r>
            <a:endParaRPr sz="1200"/>
          </a:p>
          <a:p>
            <a:pPr indent="0" lvl="0" marL="0" rtl="0" algn="l">
              <a:lnSpc>
                <a:spcPct val="30000"/>
              </a:lnSpc>
              <a:spcBef>
                <a:spcPts val="1200"/>
              </a:spcBef>
              <a:spcAft>
                <a:spcPts val="0"/>
              </a:spcAft>
              <a:buNone/>
            </a:pPr>
            <a:r>
              <a:rPr lang="en" sz="1200"/>
              <a:t>├── predictive_model.py</a:t>
            </a:r>
            <a:endParaRPr sz="1200"/>
          </a:p>
          <a:p>
            <a:pPr indent="0" lvl="0" marL="0" rtl="0" algn="l">
              <a:lnSpc>
                <a:spcPct val="30000"/>
              </a:lnSpc>
              <a:spcBef>
                <a:spcPts val="1200"/>
              </a:spcBef>
              <a:spcAft>
                <a:spcPts val="0"/>
              </a:spcAft>
              <a:buNone/>
            </a:pPr>
            <a:r>
              <a:rPr lang="en" sz="1200"/>
              <a:t>├── report/</a:t>
            </a:r>
            <a:endParaRPr sz="1200"/>
          </a:p>
          <a:p>
            <a:pPr indent="0" lvl="0" marL="0" rtl="0" algn="l">
              <a:lnSpc>
                <a:spcPct val="30000"/>
              </a:lnSpc>
              <a:spcBef>
                <a:spcPts val="1200"/>
              </a:spcBef>
              <a:spcAft>
                <a:spcPts val="0"/>
              </a:spcAft>
              <a:buNone/>
            </a:pPr>
            <a:r>
              <a:rPr lang="en" sz="1200"/>
              <a:t>│   ├── visuals/</a:t>
            </a:r>
            <a:endParaRPr sz="1200"/>
          </a:p>
          <a:p>
            <a:pPr indent="0" lvl="0" marL="0" rtl="0" algn="l">
              <a:lnSpc>
                <a:spcPct val="30000"/>
              </a:lnSpc>
              <a:spcBef>
                <a:spcPts val="1200"/>
              </a:spcBef>
              <a:spcAft>
                <a:spcPts val="0"/>
              </a:spcAft>
              <a:buNone/>
            </a:pPr>
            <a:r>
              <a:rPr lang="en" sz="1200"/>
              <a:t>│    </a:t>
            </a:r>
            <a:r>
              <a:rPr lang="en" sz="1200"/>
              <a:t>  </a:t>
            </a:r>
            <a:r>
              <a:rPr lang="en" sz="1200"/>
              <a:t>    ├── scatter_plot.png</a:t>
            </a:r>
            <a:endParaRPr sz="1200"/>
          </a:p>
          <a:p>
            <a:pPr indent="0" lvl="0" marL="0" rtl="0" algn="l">
              <a:lnSpc>
                <a:spcPct val="30000"/>
              </a:lnSpc>
              <a:spcBef>
                <a:spcPts val="1200"/>
              </a:spcBef>
              <a:spcAft>
                <a:spcPts val="0"/>
              </a:spcAft>
              <a:buNone/>
            </a:pPr>
            <a:r>
              <a:rPr lang="en" sz="1200"/>
              <a:t>│         </a:t>
            </a:r>
            <a:r>
              <a:rPr lang="en" sz="1200"/>
              <a:t> </a:t>
            </a:r>
            <a:r>
              <a:rPr lang="en" sz="1200"/>
              <a:t>├── correlation_heatmap.png</a:t>
            </a:r>
            <a:endParaRPr sz="1200"/>
          </a:p>
          <a:p>
            <a:pPr indent="0" lvl="0" marL="0" rtl="0" algn="l">
              <a:lnSpc>
                <a:spcPct val="30000"/>
              </a:lnSpc>
              <a:spcBef>
                <a:spcPts val="1200"/>
              </a:spcBef>
              <a:spcAft>
                <a:spcPts val="0"/>
              </a:spcAft>
              <a:buNone/>
            </a:pPr>
            <a:r>
              <a:rPr lang="en" sz="1200"/>
              <a:t>│    </a:t>
            </a:r>
            <a:r>
              <a:rPr lang="en" sz="1200"/>
              <a:t> </a:t>
            </a:r>
            <a:r>
              <a:rPr lang="en" sz="1200"/>
              <a:t>     └── regression_plot.png</a:t>
            </a:r>
            <a:endParaRPr sz="1200"/>
          </a:p>
          <a:p>
            <a:pPr indent="0" lvl="0" marL="0" rtl="0" algn="l">
              <a:lnSpc>
                <a:spcPct val="30000"/>
              </a:lnSpc>
              <a:spcBef>
                <a:spcPts val="1200"/>
              </a:spcBef>
              <a:spcAft>
                <a:spcPts val="0"/>
              </a:spcAft>
              <a:buNone/>
            </a:pPr>
            <a:r>
              <a:rPr lang="en" sz="1200"/>
              <a:t>├── FinalPresentation.pptx</a:t>
            </a:r>
            <a:r>
              <a:rPr lang="en" sz="1200"/>
              <a:t> </a:t>
            </a:r>
            <a:endParaRPr sz="1200"/>
          </a:p>
          <a:p>
            <a:pPr indent="0" lvl="0" marL="0" rtl="0" algn="l">
              <a:lnSpc>
                <a:spcPct val="30000"/>
              </a:lnSpc>
              <a:spcBef>
                <a:spcPts val="1200"/>
              </a:spcBef>
              <a:spcAft>
                <a:spcPts val="0"/>
              </a:spcAft>
              <a:buNone/>
            </a:pPr>
            <a:r>
              <a:rPr lang="en" sz="1200"/>
              <a:t>├── FinalProjectProposal.pdf</a:t>
            </a:r>
            <a:endParaRPr sz="1200"/>
          </a:p>
          <a:p>
            <a:pPr indent="0" lvl="0" marL="0" rtl="0" algn="l">
              <a:lnSpc>
                <a:spcPct val="30000"/>
              </a:lnSpc>
              <a:spcBef>
                <a:spcPts val="1200"/>
              </a:spcBef>
              <a:spcAft>
                <a:spcPts val="0"/>
              </a:spcAft>
              <a:buNone/>
            </a:pPr>
            <a:r>
              <a:rPr lang="en" sz="1200"/>
              <a:t>└── README.md</a:t>
            </a:r>
            <a:endParaRPr sz="1200"/>
          </a:p>
          <a:p>
            <a:pPr indent="0" lvl="0" marL="0" rtl="0" algn="l">
              <a:lnSpc>
                <a:spcPct val="30000"/>
              </a:lnSpc>
              <a:spcBef>
                <a:spcPts val="1200"/>
              </a:spcBef>
              <a:spcAft>
                <a:spcPts val="0"/>
              </a:spcAft>
              <a:buNone/>
            </a:pPr>
            <a:r>
              <a:t/>
            </a:r>
            <a:endParaRPr sz="1200"/>
          </a:p>
          <a:p>
            <a:pPr indent="0" lvl="0" marL="0" rtl="0" algn="l">
              <a:lnSpc>
                <a:spcPct val="30000"/>
              </a:lnSpc>
              <a:spcBef>
                <a:spcPts val="1200"/>
              </a:spcBef>
              <a:spcAft>
                <a:spcPts val="1200"/>
              </a:spcAft>
              <a:buNone/>
            </a:pPr>
            <a:r>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149" name="Google Shape;149;p21"/>
          <p:cNvSpPr txBox="1"/>
          <p:nvPr>
            <p:ph idx="1" type="body"/>
          </p:nvPr>
        </p:nvSpPr>
        <p:spPr>
          <a:xfrm>
            <a:off x="729450" y="1853850"/>
            <a:ext cx="7688700" cy="3195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lang="en" sz="1200">
                <a:solidFill>
                  <a:srgbClr val="000000"/>
                </a:solidFill>
              </a:rPr>
              <a:t>In this project, we explored the relationship between </a:t>
            </a:r>
            <a:r>
              <a:rPr b="1" lang="en" sz="1200">
                <a:solidFill>
                  <a:srgbClr val="000000"/>
                </a:solidFill>
              </a:rPr>
              <a:t>healthcare expenditure per capita</a:t>
            </a:r>
            <a:r>
              <a:rPr lang="en" sz="1200">
                <a:solidFill>
                  <a:srgbClr val="000000"/>
                </a:solidFill>
              </a:rPr>
              <a:t> and </a:t>
            </a:r>
            <a:r>
              <a:rPr b="1" lang="en" sz="1200">
                <a:solidFill>
                  <a:srgbClr val="000000"/>
                </a:solidFill>
              </a:rPr>
              <a:t>life expectancy at birth</a:t>
            </a:r>
            <a:r>
              <a:rPr lang="en" sz="1200">
                <a:solidFill>
                  <a:srgbClr val="000000"/>
                </a:solidFill>
              </a:rPr>
              <a:t> across various countries using real-world data. Our descriptive analysis revealed a </a:t>
            </a:r>
            <a:r>
              <a:rPr b="1" lang="en" sz="1200">
                <a:solidFill>
                  <a:srgbClr val="000000"/>
                </a:solidFill>
              </a:rPr>
              <a:t>positive correlation</a:t>
            </a:r>
            <a:r>
              <a:rPr lang="en" sz="1200">
                <a:solidFill>
                  <a:srgbClr val="000000"/>
                </a:solidFill>
              </a:rPr>
              <a:t> between the two variables, suggesting that countries investing more in healthcare generally see better health outcomes in terms of longevity.</a:t>
            </a:r>
            <a:endParaRPr sz="1200">
              <a:solidFill>
                <a:srgbClr val="000000"/>
              </a:solidFill>
            </a:endParaRPr>
          </a:p>
          <a:p>
            <a:pPr indent="0" lvl="0" marL="0" rtl="0" algn="l">
              <a:spcBef>
                <a:spcPts val="1200"/>
              </a:spcBef>
              <a:spcAft>
                <a:spcPts val="0"/>
              </a:spcAft>
              <a:buNone/>
            </a:pPr>
            <a:r>
              <a:rPr lang="en" sz="1200">
                <a:solidFill>
                  <a:srgbClr val="000000"/>
                </a:solidFill>
              </a:rPr>
              <a:t>To further evaluate this relationship, we applied a </a:t>
            </a:r>
            <a:r>
              <a:rPr b="1" lang="en" sz="1200">
                <a:solidFill>
                  <a:srgbClr val="000000"/>
                </a:solidFill>
              </a:rPr>
              <a:t>linear regression model</a:t>
            </a:r>
            <a:r>
              <a:rPr lang="en" sz="1200">
                <a:solidFill>
                  <a:srgbClr val="000000"/>
                </a:solidFill>
              </a:rPr>
              <a:t>, with healthcare expenditure as the predictor and life expectancy as the response variable. The model produced an </a:t>
            </a:r>
            <a:r>
              <a:rPr b="1" lang="en" sz="1200">
                <a:solidFill>
                  <a:srgbClr val="000000"/>
                </a:solidFill>
              </a:rPr>
              <a:t>R² score of 0.316</a:t>
            </a:r>
            <a:r>
              <a:rPr lang="en" sz="1200">
                <a:solidFill>
                  <a:srgbClr val="000000"/>
                </a:solidFill>
              </a:rPr>
              <a:t>, indicating that while there is some predictive power, </a:t>
            </a:r>
            <a:r>
              <a:rPr b="1" lang="en" sz="1200">
                <a:solidFill>
                  <a:srgbClr val="000000"/>
                </a:solidFill>
              </a:rPr>
              <a:t>healthcare spending alone accounts for only around 31.6% of the variation</a:t>
            </a:r>
            <a:r>
              <a:rPr lang="en" sz="1200">
                <a:solidFill>
                  <a:srgbClr val="000000"/>
                </a:solidFill>
              </a:rPr>
              <a:t> in life expectancy. This finding implies that </a:t>
            </a:r>
            <a:r>
              <a:rPr b="1" lang="en" sz="1200">
                <a:solidFill>
                  <a:srgbClr val="000000"/>
                </a:solidFill>
              </a:rPr>
              <a:t>other socioeconomic, environmental, and lifestyle factors</a:t>
            </a:r>
            <a:r>
              <a:rPr lang="en" sz="1200">
                <a:solidFill>
                  <a:srgbClr val="000000"/>
                </a:solidFill>
              </a:rPr>
              <a:t> also significantly influence life expectancy and should be considered in future studies.</a:t>
            </a:r>
            <a:endParaRPr sz="1200">
              <a:solidFill>
                <a:srgbClr val="000000"/>
              </a:solidFill>
            </a:endParaRPr>
          </a:p>
          <a:p>
            <a:pPr indent="0" lvl="0" marL="0" rtl="0" algn="l">
              <a:spcBef>
                <a:spcPts val="1200"/>
              </a:spcBef>
              <a:spcAft>
                <a:spcPts val="0"/>
              </a:spcAft>
              <a:buNone/>
            </a:pPr>
            <a:r>
              <a:rPr lang="en" sz="1200">
                <a:solidFill>
                  <a:srgbClr val="000000"/>
                </a:solidFill>
              </a:rPr>
              <a:t>Through this analysis, we gained valuable experience in data cleaning, visualization, statistical evaluation, and predictive modeling. Our results demonstrate the </a:t>
            </a:r>
            <a:r>
              <a:rPr b="1" lang="en" sz="1200">
                <a:solidFill>
                  <a:srgbClr val="000000"/>
                </a:solidFill>
              </a:rPr>
              <a:t>complexity of health outcomes</a:t>
            </a:r>
            <a:r>
              <a:rPr lang="en" sz="1200">
                <a:solidFill>
                  <a:srgbClr val="000000"/>
                </a:solidFill>
              </a:rPr>
              <a:t> and the importance of multidimensional data in understanding them. Future work could improve model accuracy by incorporating additional variables and exploring more advanced machine learning techniques.</a:t>
            </a:r>
            <a:endParaRPr sz="1200">
              <a:solidFill>
                <a:srgbClr val="000000"/>
              </a:solidFill>
            </a:endParaRPr>
          </a:p>
          <a:p>
            <a:pPr indent="0" lvl="0" marL="0" rtl="0" algn="l">
              <a:spcBef>
                <a:spcPts val="1200"/>
              </a:spcBef>
              <a:spcAft>
                <a:spcPts val="1200"/>
              </a:spcAft>
              <a:buNone/>
            </a:pPr>
            <a:r>
              <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