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2" r:id="rId8"/>
    <p:sldId id="263" r:id="rId9"/>
    <p:sldId id="261"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80" r:id="rId23"/>
    <p:sldId id="277" r:id="rId24"/>
    <p:sldId id="278" r:id="rId25"/>
    <p:sldId id="279"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8F0585-C628-403E-868F-552AF5351CB5}"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392541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F0585-C628-403E-868F-552AF5351CB5}"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3756402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F0585-C628-403E-868F-552AF5351CB5}"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190490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F0585-C628-403E-868F-552AF5351CB5}"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282658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F0585-C628-403E-868F-552AF5351CB5}"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31101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8F0585-C628-403E-868F-552AF5351CB5}"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377266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8F0585-C628-403E-868F-552AF5351CB5}"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138819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8F0585-C628-403E-868F-552AF5351CB5}"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124849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F0585-C628-403E-868F-552AF5351CB5}"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419921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F0585-C628-403E-868F-552AF5351CB5}"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52907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F0585-C628-403E-868F-552AF5351CB5}"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AD6E9-11B4-4726-B3A1-87D88684BF69}" type="slidenum">
              <a:rPr lang="en-US" smtClean="0"/>
              <a:t>‹#›</a:t>
            </a:fld>
            <a:endParaRPr lang="en-US"/>
          </a:p>
        </p:txBody>
      </p:sp>
    </p:spTree>
    <p:extLst>
      <p:ext uri="{BB962C8B-B14F-4D97-AF65-F5344CB8AC3E}">
        <p14:creationId xmlns:p14="http://schemas.microsoft.com/office/powerpoint/2010/main" val="320381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F0585-C628-403E-868F-552AF5351CB5}" type="datetimeFigureOut">
              <a:rPr lang="en-US" smtClean="0"/>
              <a:t>4/13/2023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AD6E9-11B4-4726-B3A1-87D88684BF69}" type="slidenum">
              <a:rPr lang="en-US" smtClean="0"/>
              <a:t>‹#›</a:t>
            </a:fld>
            <a:endParaRPr lang="en-US"/>
          </a:p>
        </p:txBody>
      </p:sp>
    </p:spTree>
    <p:extLst>
      <p:ext uri="{BB962C8B-B14F-4D97-AF65-F5344CB8AC3E}">
        <p14:creationId xmlns:p14="http://schemas.microsoft.com/office/powerpoint/2010/main" val="227757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20" y="154545"/>
            <a:ext cx="10882648" cy="586459"/>
          </a:xfrm>
        </p:spPr>
        <p:txBody>
          <a:bodyPr>
            <a:normAutofit/>
          </a:bodyPr>
          <a:lstStyle/>
          <a:p>
            <a:r>
              <a:rPr lang="en-US" sz="3600" dirty="0" smtClean="0">
                <a:solidFill>
                  <a:schemeClr val="accent2"/>
                </a:solidFill>
                <a:latin typeface="Times New Roman" panose="02020603050405020304" pitchFamily="18" charset="0"/>
                <a:cs typeface="Times New Roman" panose="02020603050405020304" pitchFamily="18" charset="0"/>
              </a:rPr>
              <a:t>Front-End Frameworks: </a:t>
            </a:r>
            <a:r>
              <a:rPr lang="en-US" sz="3600" dirty="0" smtClean="0">
                <a:latin typeface="Times New Roman" panose="02020603050405020304" pitchFamily="18" charset="0"/>
                <a:cs typeface="Times New Roman" panose="02020603050405020304" pitchFamily="18" charset="0"/>
              </a:rPr>
              <a:t>What is web framework? </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31064" y="850006"/>
            <a:ext cx="11075831" cy="5666704"/>
          </a:xfrm>
        </p:spPr>
        <p:txBody>
          <a:bodyPr>
            <a:normAutofit/>
          </a:bodyPr>
          <a:lstStyle/>
          <a:p>
            <a:pPr marL="342900" indent="-342900" algn="l">
              <a:buFont typeface="Wingdings" panose="05000000000000000000" pitchFamily="2" charset="2"/>
              <a:buChar char="q"/>
            </a:pPr>
            <a:r>
              <a:rPr lang="en-US" dirty="0"/>
              <a:t> </a:t>
            </a:r>
            <a:r>
              <a:rPr lang="en-US" dirty="0">
                <a:latin typeface="Times New Roman" panose="02020603050405020304" pitchFamily="18" charset="0"/>
                <a:cs typeface="Times New Roman" panose="02020603050405020304" pitchFamily="18" charset="0"/>
              </a:rPr>
              <a:t>front end frameworks are the software packages that provide </a:t>
            </a:r>
            <a:r>
              <a:rPr lang="en-US" dirty="0" smtClean="0">
                <a:latin typeface="Times New Roman" panose="02020603050405020304" pitchFamily="18" charset="0"/>
                <a:cs typeface="Times New Roman" panose="02020603050405020304" pitchFamily="18" charset="0"/>
              </a:rPr>
              <a:t>pre-written/reusable code modules and standardized front </a:t>
            </a:r>
            <a:r>
              <a:rPr lang="en-US" dirty="0">
                <a:latin typeface="Times New Roman" panose="02020603050405020304" pitchFamily="18" charset="0"/>
                <a:cs typeface="Times New Roman" panose="02020603050405020304" pitchFamily="18" charset="0"/>
              </a:rPr>
              <a:t>end technologies and ready made interface </a:t>
            </a:r>
            <a:r>
              <a:rPr lang="en-US" dirty="0" smtClean="0">
                <a:latin typeface="Times New Roman" panose="02020603050405020304" pitchFamily="18" charset="0"/>
                <a:cs typeface="Times New Roman" panose="02020603050405020304" pitchFamily="18" charset="0"/>
              </a:rPr>
              <a:t>blocks</a:t>
            </a:r>
            <a:r>
              <a:rPr lang="en-US" dirty="0">
                <a:latin typeface="Times New Roman" panose="02020603050405020304" pitchFamily="18" charset="0"/>
                <a:cs typeface="Times New Roman" panose="02020603050405020304" pitchFamily="18" charset="0"/>
              </a:rPr>
              <a:t> making the process of front end development a lot more faster and simple</a:t>
            </a:r>
            <a:r>
              <a:rPr lang="en-US"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 software </a:t>
            </a:r>
            <a:r>
              <a:rPr lang="en-US" dirty="0">
                <a:latin typeface="Times New Roman" panose="02020603050405020304" pitchFamily="18" charset="0"/>
                <a:cs typeface="Times New Roman" panose="02020603050405020304" pitchFamily="18" charset="0"/>
              </a:rPr>
              <a:t>framework that is designed to support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development of web </a:t>
            </a:r>
            <a:r>
              <a:rPr lang="en-US" dirty="0" smtClean="0">
                <a:latin typeface="Times New Roman" panose="02020603050405020304" pitchFamily="18" charset="0"/>
                <a:cs typeface="Times New Roman" panose="02020603050405020304" pitchFamily="18" charset="0"/>
              </a:rPr>
              <a:t>applications </a:t>
            </a:r>
            <a:r>
              <a:rPr lang="en-US" dirty="0">
                <a:latin typeface="Times New Roman" panose="02020603050405020304" pitchFamily="18" charset="0"/>
                <a:cs typeface="Times New Roman" panose="02020603050405020304" pitchFamily="18" charset="0"/>
              </a:rPr>
              <a:t>including web services, web resources, and web APIs</a:t>
            </a:r>
            <a:r>
              <a:rPr lang="en-US"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HTML frameworks comprise standard codes that reduce the tedious job of coding for the developers</a:t>
            </a:r>
            <a:r>
              <a:rPr lang="en-US"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JavaScript frameworks are an essential part of modern front-end web development, providing developers with tried and tested tools for building scalable, interactive web </a:t>
            </a:r>
            <a:r>
              <a:rPr lang="en-US" dirty="0" smtClean="0">
                <a:latin typeface="Times New Roman" panose="02020603050405020304" pitchFamily="18" charset="0"/>
                <a:cs typeface="Times New Roman" panose="02020603050405020304" pitchFamily="18" charset="0"/>
              </a:rPr>
              <a:t>applications</a:t>
            </a: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CSS </a:t>
            </a:r>
            <a:r>
              <a:rPr lang="en-US" dirty="0">
                <a:latin typeface="Times New Roman" panose="02020603050405020304" pitchFamily="18" charset="0"/>
                <a:cs typeface="Times New Roman" panose="02020603050405020304" pitchFamily="18" charset="0"/>
              </a:rPr>
              <a:t>framework comprises several CSS stylesheets ready for use by web developers and designers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74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2" y="236337"/>
            <a:ext cx="10515600" cy="536396"/>
          </a:xfrm>
        </p:spPr>
        <p:txBody>
          <a:bodyPr>
            <a:normAutofit fontScale="90000"/>
          </a:bodyPr>
          <a:lstStyle/>
          <a:p>
            <a:r>
              <a:rPr lang="en-US" dirty="0" smtClean="0">
                <a:solidFill>
                  <a:srgbClr val="00B0F0"/>
                </a:solidFill>
              </a:rPr>
              <a:t>MVC in Practical</a:t>
            </a:r>
            <a:endParaRPr lang="en-US" dirty="0">
              <a:solidFill>
                <a:srgbClr val="00B0F0"/>
              </a:solidFill>
            </a:endParaRPr>
          </a:p>
        </p:txBody>
      </p:sp>
      <p:pic>
        <p:nvPicPr>
          <p:cNvPr id="3078" name="Picture 6" descr="MVC architecture | Learning Python Application Develop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4552" y="1377156"/>
            <a:ext cx="9530366" cy="548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96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smtClean="0">
                <a:solidFill>
                  <a:srgbClr val="00B050"/>
                </a:solidFill>
                <a:latin typeface="Times New Roman" panose="02020603050405020304" pitchFamily="18" charset="0"/>
                <a:cs typeface="Times New Roman" panose="02020603050405020304" pitchFamily="18" charset="0"/>
              </a:rPr>
              <a:t>TypeScript: Introduction to TypeScript</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856"/>
            <a:ext cx="10515600" cy="5673144"/>
          </a:xfrm>
        </p:spPr>
        <p:txBody>
          <a:bodyPr>
            <a:normAutofit/>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is developed and maintained by </a:t>
            </a:r>
            <a:r>
              <a:rPr lang="en-US" b="1" dirty="0" smtClean="0">
                <a:latin typeface="Times New Roman" panose="02020603050405020304" pitchFamily="18" charset="0"/>
                <a:cs typeface="Times New Roman" panose="02020603050405020304" pitchFamily="18" charset="0"/>
              </a:rPr>
              <a:t>Microsoft</a:t>
            </a:r>
            <a:r>
              <a:rPr lang="en-US" dirty="0" smtClean="0">
                <a:latin typeface="Times New Roman" panose="02020603050405020304" pitchFamily="18" charset="0"/>
                <a:cs typeface="Times New Roman" panose="02020603050405020304" pitchFamily="18" charset="0"/>
              </a:rPr>
              <a:t> under the </a:t>
            </a:r>
            <a:r>
              <a:rPr lang="en-US" b="1" i="1" dirty="0" smtClean="0">
                <a:latin typeface="Times New Roman" panose="02020603050405020304" pitchFamily="18" charset="0"/>
                <a:cs typeface="Times New Roman" panose="02020603050405020304" pitchFamily="18" charset="0"/>
              </a:rPr>
              <a:t>Apache 2</a:t>
            </a:r>
            <a:r>
              <a:rPr lang="en-US" dirty="0" smtClean="0">
                <a:latin typeface="Times New Roman" panose="02020603050405020304" pitchFamily="18" charset="0"/>
                <a:cs typeface="Times New Roman" panose="02020603050405020304" pitchFamily="18" charset="0"/>
              </a:rPr>
              <a:t> license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TypeScript </a:t>
            </a:r>
            <a:r>
              <a:rPr lang="en-US" dirty="0">
                <a:latin typeface="Times New Roman" panose="02020603050405020304" pitchFamily="18" charset="0"/>
                <a:cs typeface="Times New Roman" panose="02020603050405020304" pitchFamily="18" charset="0"/>
              </a:rPr>
              <a:t>is an </a:t>
            </a:r>
            <a:r>
              <a:rPr lang="en-US" b="1" dirty="0" smtClean="0">
                <a:latin typeface="Times New Roman" panose="02020603050405020304" pitchFamily="18" charset="0"/>
                <a:cs typeface="Times New Roman" panose="02020603050405020304" pitchFamily="18" charset="0"/>
              </a:rPr>
              <a:t>open-source</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object-oriented </a:t>
            </a:r>
            <a:r>
              <a:rPr lang="en-US" dirty="0">
                <a:latin typeface="Times New Roman" panose="02020603050405020304" pitchFamily="18" charset="0"/>
                <a:cs typeface="Times New Roman" panose="02020603050405020304" pitchFamily="18" charset="0"/>
              </a:rPr>
              <a:t>programing </a:t>
            </a:r>
            <a:r>
              <a:rPr lang="en-US" dirty="0" smtClean="0">
                <a:latin typeface="Times New Roman" panose="02020603050405020304" pitchFamily="18" charset="0"/>
                <a:cs typeface="Times New Roman" panose="02020603050405020304" pitchFamily="18" charset="0"/>
              </a:rPr>
              <a:t>language.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TypeScript is a strongly typed </a:t>
            </a:r>
            <a:r>
              <a:rPr lang="en-US" b="1" dirty="0">
                <a:latin typeface="Times New Roman" panose="02020603050405020304" pitchFamily="18" charset="0"/>
                <a:cs typeface="Times New Roman" panose="02020603050405020304" pitchFamily="18" charset="0"/>
              </a:rPr>
              <a:t>superset of JavaScript</a:t>
            </a:r>
            <a:r>
              <a:rPr lang="en-US" dirty="0">
                <a:latin typeface="Times New Roman" panose="02020603050405020304" pitchFamily="18" charset="0"/>
                <a:cs typeface="Times New Roman" panose="02020603050405020304" pitchFamily="18" charset="0"/>
              </a:rPr>
              <a:t> which compiles to plain </a:t>
            </a:r>
            <a:r>
              <a:rPr lang="en-US" dirty="0" smtClean="0">
                <a:latin typeface="Times New Roman" panose="02020603050405020304" pitchFamily="18" charset="0"/>
                <a:cs typeface="Times New Roman" panose="02020603050405020304" pitchFamily="18" charset="0"/>
              </a:rPr>
              <a:t>JavaScript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TypeScript is </a:t>
            </a:r>
            <a:r>
              <a:rPr lang="en-US" b="1" dirty="0">
                <a:latin typeface="Times New Roman" panose="02020603050405020304" pitchFamily="18" charset="0"/>
                <a:cs typeface="Times New Roman" panose="02020603050405020304" pitchFamily="18" charset="0"/>
              </a:rPr>
              <a:t>not </a:t>
            </a:r>
            <a:r>
              <a:rPr lang="en-US" dirty="0">
                <a:latin typeface="Times New Roman" panose="02020603050405020304" pitchFamily="18" charset="0"/>
                <a:cs typeface="Times New Roman" panose="02020603050405020304" pitchFamily="18" charset="0"/>
              </a:rPr>
              <a:t>directly run on the browser. It needs a compiler to compile and generate in JavaScript </a:t>
            </a:r>
            <a:r>
              <a:rPr lang="en-US" dirty="0" smtClean="0">
                <a:latin typeface="Times New Roman" panose="02020603050405020304" pitchFamily="18" charset="0"/>
                <a:cs typeface="Times New Roman" panose="02020603050405020304" pitchFamily="18" charset="0"/>
              </a:rPr>
              <a:t>file.</a:t>
            </a:r>
          </a:p>
          <a:p>
            <a:pPr>
              <a:buFont typeface="Wingdings" panose="05000000000000000000" pitchFamily="2" charset="2"/>
              <a:buChar char="Ø"/>
            </a:pPr>
            <a:r>
              <a:rPr lang="en-US" dirty="0"/>
              <a:t> It contains </a:t>
            </a:r>
            <a:r>
              <a:rPr lang="en-US" b="1" dirty="0"/>
              <a:t>all elements </a:t>
            </a:r>
            <a:r>
              <a:rPr lang="en-US" dirty="0"/>
              <a:t>of the JavaScript. </a:t>
            </a:r>
            <a:endParaRPr lang="en-US" dirty="0" smtClean="0"/>
          </a:p>
          <a:p>
            <a:pPr>
              <a:buFont typeface="Wingdings" panose="05000000000000000000" pitchFamily="2" charset="2"/>
              <a:buChar char="Ø"/>
            </a:pPr>
            <a:r>
              <a:rPr lang="en-US" dirty="0" smtClean="0"/>
              <a:t>It </a:t>
            </a:r>
            <a:r>
              <a:rPr lang="en-US" dirty="0"/>
              <a:t>is a language designed for large-scale JavaScript application development, which can be </a:t>
            </a:r>
            <a:r>
              <a:rPr lang="en-US" b="1" dirty="0"/>
              <a:t>executed</a:t>
            </a:r>
            <a:r>
              <a:rPr lang="en-US" dirty="0"/>
              <a:t> on any browser, any Host, and any Operating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72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4" y="146185"/>
            <a:ext cx="10515600" cy="497760"/>
          </a:xfrm>
        </p:spPr>
        <p:txBody>
          <a:bodyPr>
            <a:normAutofit fontScale="90000"/>
          </a:bodyPr>
          <a:lstStyle/>
          <a:p>
            <a:r>
              <a:rPr lang="en-US" dirty="0" smtClean="0">
                <a:solidFill>
                  <a:srgbClr val="00B050"/>
                </a:solidFill>
                <a:latin typeface="Times New Roman" panose="02020603050405020304" pitchFamily="18" charset="0"/>
                <a:cs typeface="Times New Roman" panose="02020603050405020304" pitchFamily="18" charset="0"/>
              </a:rPr>
              <a:t>Variables and Constants, Modules in TS.</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5924" y="927279"/>
            <a:ext cx="11017876" cy="5249684"/>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variable is a named location in memory to store data. In TypeScript, an extension of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there are three different keywords to define variables: </a:t>
            </a:r>
            <a:r>
              <a:rPr lang="en-US" b="1" dirty="0" err="1">
                <a:latin typeface="Times New Roman" panose="02020603050405020304" pitchFamily="18" charset="0"/>
                <a:cs typeface="Times New Roman" panose="02020603050405020304" pitchFamily="18" charset="0"/>
              </a:rPr>
              <a:t>var</a:t>
            </a:r>
            <a:r>
              <a:rPr lang="en-US" b="1" dirty="0">
                <a:latin typeface="Times New Roman" panose="02020603050405020304" pitchFamily="18" charset="0"/>
                <a:cs typeface="Times New Roman" panose="02020603050405020304" pitchFamily="18" charset="0"/>
              </a:rPr>
              <a:t> , let , and </a:t>
            </a:r>
            <a:r>
              <a:rPr lang="en-US" b="1"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p>
          <a:p>
            <a:pPr marL="0" indent="0">
              <a:buNone/>
            </a:pPr>
            <a:endParaRPr lang="en-US" dirty="0"/>
          </a:p>
        </p:txBody>
      </p:sp>
      <p:sp>
        <p:nvSpPr>
          <p:cNvPr id="4" name="Rectangle 1"/>
          <p:cNvSpPr>
            <a:spLocks noChangeArrowheads="1"/>
          </p:cNvSpPr>
          <p:nvPr/>
        </p:nvSpPr>
        <p:spPr bwMode="auto">
          <a:xfrm>
            <a:off x="355242" y="2116812"/>
            <a:ext cx="1099855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Variable declaration:</a:t>
            </a:r>
            <a:r>
              <a:rPr kumimoji="0" lang="en-US" altLang="en-US" sz="24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We can declare a variable in multiple ways like below:</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err="1" smtClean="0">
                <a:ln>
                  <a:noFill/>
                </a:ln>
                <a:solidFill>
                  <a:srgbClr val="00B050"/>
                </a:solidFill>
                <a:effectLst/>
                <a:latin typeface="Times New Roman" panose="02020603050405020304" pitchFamily="18" charset="0"/>
                <a:cs typeface="Times New Roman" panose="02020603050405020304" pitchFamily="18" charset="0"/>
              </a:rPr>
              <a:t>var</a:t>
            </a:r>
            <a:r>
              <a:rPr kumimoji="0" lang="en-US" altLang="en-US" sz="24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00B050"/>
                </a:solidFill>
                <a:effectLst/>
                <a:latin typeface="Times New Roman" panose="02020603050405020304" pitchFamily="18" charset="0"/>
                <a:cs typeface="Times New Roman" panose="02020603050405020304" pitchFamily="18" charset="0"/>
              </a:rPr>
              <a:t>Identifier:Data-type</a:t>
            </a:r>
            <a:r>
              <a:rPr kumimoji="0" lang="en-US" altLang="en-US" sz="24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 value;</a:t>
            </a:r>
          </a:p>
          <a:p>
            <a:pPr marR="0" lvl="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err="1" smtClean="0">
                <a:ln>
                  <a:noFill/>
                </a:ln>
                <a:solidFill>
                  <a:srgbClr val="00B050"/>
                </a:solidFill>
                <a:effectLst/>
                <a:latin typeface="Times New Roman" panose="02020603050405020304" pitchFamily="18" charset="0"/>
                <a:cs typeface="Times New Roman" panose="02020603050405020304" pitchFamily="18" charset="0"/>
              </a:rPr>
              <a:t>var</a:t>
            </a:r>
            <a:r>
              <a:rPr kumimoji="0" lang="en-US" altLang="en-US" sz="24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Identifier: Data-type;</a:t>
            </a:r>
          </a:p>
          <a:p>
            <a:pPr marR="0" lvl="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err="1" smtClean="0">
                <a:ln>
                  <a:noFill/>
                </a:ln>
                <a:solidFill>
                  <a:srgbClr val="00B050"/>
                </a:solidFill>
                <a:effectLst/>
                <a:latin typeface="Times New Roman" panose="02020603050405020304" pitchFamily="18" charset="0"/>
                <a:cs typeface="Times New Roman" panose="02020603050405020304" pitchFamily="18" charset="0"/>
              </a:rPr>
              <a:t>var</a:t>
            </a:r>
            <a:r>
              <a:rPr kumimoji="0" lang="en-US" altLang="en-US" sz="24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Identifier = value;</a:t>
            </a:r>
          </a:p>
          <a:p>
            <a:pPr marR="0" lvl="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err="1" smtClean="0">
                <a:ln>
                  <a:noFill/>
                </a:ln>
                <a:solidFill>
                  <a:srgbClr val="00B050"/>
                </a:solidFill>
                <a:effectLst/>
                <a:latin typeface="Times New Roman" panose="02020603050405020304" pitchFamily="18" charset="0"/>
                <a:cs typeface="Times New Roman" panose="02020603050405020304" pitchFamily="18" charset="0"/>
              </a:rPr>
              <a:t>var</a:t>
            </a:r>
            <a:r>
              <a:rPr kumimoji="0" lang="en-US" altLang="en-US" sz="24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Identifier;</a:t>
            </a:r>
          </a:p>
          <a:p>
            <a:pPr marR="0" lvl="0" defTabSz="914400" rtl="0" eaLnBrk="0" fontAlgn="base" latinLnBrk="0" hangingPunct="0">
              <a:lnSpc>
                <a:spcPct val="100000"/>
              </a:lnSpc>
              <a:spcBef>
                <a:spcPct val="0"/>
              </a:spcBef>
              <a:spcAft>
                <a:spcPct val="0"/>
              </a:spcAft>
              <a:buClrTx/>
              <a:buSzTx/>
              <a:tabLst/>
            </a:pPr>
            <a:endParaRPr lang="en-US" altLang="en-US" sz="2400" dirty="0">
              <a:solidFill>
                <a:srgbClr val="00B050"/>
              </a:solidFill>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endParaRPr lang="en-US" altLang="en-US" sz="2400" dirty="0">
              <a:solidFill>
                <a:srgbClr val="00B050"/>
              </a:solidFill>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rgbClr val="00B050"/>
                </a:solidFill>
                <a:effectLst/>
                <a:latin typeface="Times New Roman" panose="02020603050405020304" pitchFamily="18" charset="0"/>
                <a:cs typeface="Times New Roman" panose="02020603050405020304" pitchFamily="18" charset="0"/>
              </a:rPr>
              <a:t> </a:t>
            </a:r>
          </a:p>
        </p:txBody>
      </p:sp>
      <p:sp>
        <p:nvSpPr>
          <p:cNvPr id="6" name="Rectangle 3"/>
          <p:cNvSpPr>
            <a:spLocks noChangeArrowheads="1"/>
          </p:cNvSpPr>
          <p:nvPr/>
        </p:nvSpPr>
        <p:spPr bwMode="auto">
          <a:xfrm>
            <a:off x="335924" y="4421386"/>
            <a:ext cx="10907332" cy="172354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Typescript</a:t>
            </a:r>
            <a:r>
              <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constants </a:t>
            </a: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are variables, whose values cannot be modified. We declare them using the keyword </a:t>
            </a:r>
            <a:r>
              <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const.</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They are </a:t>
            </a:r>
            <a:r>
              <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block-scoped</a:t>
            </a: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just like the </a:t>
            </a:r>
            <a:r>
              <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let </a:t>
            </a: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keyword.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Their value cannot be changed neither they can </a:t>
            </a:r>
            <a:r>
              <a:rPr kumimoji="0" lang="en-US" altLang="en-US" sz="28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be </a:t>
            </a:r>
            <a:r>
              <a:rPr kumimoji="0" lang="en-US" altLang="en-US" sz="2800" b="1"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redeclared</a:t>
            </a:r>
            <a:r>
              <a:rPr kumimoji="0" lang="en-US" altLang="en-US" sz="28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47582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smtClean="0">
                <a:solidFill>
                  <a:srgbClr val="00B050"/>
                </a:solidFill>
                <a:latin typeface="Times New Roman" panose="02020603050405020304" pitchFamily="18" charset="0"/>
                <a:cs typeface="Times New Roman" panose="02020603050405020304" pitchFamily="18" charset="0"/>
              </a:rPr>
              <a:t>Modules in TS.</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7592" y="1426380"/>
            <a:ext cx="10515600" cy="4351338"/>
          </a:xfrm>
        </p:spPr>
        <p:txBody>
          <a:bodyPr/>
          <a:lstStyle/>
          <a:p>
            <a:pPr>
              <a:buFont typeface="Wingdings" panose="05000000000000000000" pitchFamily="2" charset="2"/>
              <a:buChar char="Ø"/>
            </a:pPr>
            <a:r>
              <a:rPr lang="en-US" b="1" dirty="0"/>
              <a:t>TypeScript provides modules and namespaces in order to prevent the default global scope of the code and also to organize and maintain a large code base</a:t>
            </a:r>
            <a:r>
              <a:rPr lang="en-US" dirty="0"/>
              <a:t>. </a:t>
            </a:r>
            <a:endParaRPr lang="en-US" dirty="0" smtClean="0"/>
          </a:p>
          <a:p>
            <a:pPr>
              <a:buFont typeface="Wingdings" panose="05000000000000000000" pitchFamily="2" charset="2"/>
              <a:buChar char="Ø"/>
            </a:pPr>
            <a:r>
              <a:rPr lang="en-US" dirty="0" smtClean="0"/>
              <a:t>Modules </a:t>
            </a:r>
            <a:r>
              <a:rPr lang="en-US" dirty="0"/>
              <a:t>are a way to create a local scope in the file. </a:t>
            </a:r>
            <a:endParaRPr lang="en-US" dirty="0" smtClean="0"/>
          </a:p>
          <a:p>
            <a:pPr>
              <a:buFont typeface="Wingdings" panose="05000000000000000000" pitchFamily="2" charset="2"/>
              <a:buChar char="Ø"/>
            </a:pPr>
            <a:r>
              <a:rPr lang="en-US" dirty="0" smtClean="0"/>
              <a:t> </a:t>
            </a:r>
            <a:r>
              <a:rPr lang="en-US" dirty="0"/>
              <a:t>all variables, classes, functions, etc. that are declared in a module are not accessible outside the module.</a:t>
            </a:r>
          </a:p>
        </p:txBody>
      </p:sp>
    </p:spTree>
    <p:extLst>
      <p:ext uri="{BB962C8B-B14F-4D97-AF65-F5344CB8AC3E}">
        <p14:creationId xmlns:p14="http://schemas.microsoft.com/office/powerpoint/2010/main" val="144986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631064"/>
          </a:xfrm>
        </p:spPr>
        <p:txBody>
          <a:bodyPr>
            <a:normAutofit fontScale="90000"/>
          </a:bodyPr>
          <a:lstStyle/>
          <a:p>
            <a:r>
              <a:rPr lang="en-US" dirty="0" smtClean="0">
                <a:solidFill>
                  <a:srgbClr val="00B050"/>
                </a:solidFill>
                <a:latin typeface="Times New Roman" panose="02020603050405020304" pitchFamily="18" charset="0"/>
                <a:cs typeface="Times New Roman" panose="02020603050405020304" pitchFamily="18" charset="0"/>
              </a:rPr>
              <a:t>Angular CLI, Angular Architecture</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031" y="927279"/>
            <a:ext cx="11874321" cy="5249684"/>
          </a:xfrm>
        </p:spPr>
        <p:txBody>
          <a:bodyPr/>
          <a:lstStyle/>
          <a:p>
            <a:pPr>
              <a:buFont typeface="Wingdings" panose="05000000000000000000" pitchFamily="2" charset="2"/>
              <a:buChar char="Ø"/>
            </a:pPr>
            <a:r>
              <a:rPr lang="en-US" dirty="0"/>
              <a:t>Angular CLI's architecture consists of multiple small and focused libraries in charge of one specific feature. </a:t>
            </a:r>
            <a:endParaRPr lang="en-US" dirty="0" smtClean="0"/>
          </a:p>
          <a:p>
            <a:pPr>
              <a:buFont typeface="Wingdings" panose="05000000000000000000" pitchFamily="2" charset="2"/>
              <a:buChar char="Ø"/>
            </a:pPr>
            <a:r>
              <a:rPr lang="en-US" dirty="0"/>
              <a:t>The Angular CLI is </a:t>
            </a:r>
            <a:r>
              <a:rPr lang="en-US" b="1" dirty="0"/>
              <a:t>a command-line interface tool that you use to initialize, </a:t>
            </a:r>
            <a:r>
              <a:rPr lang="en-US" b="1" dirty="0" smtClean="0"/>
              <a:t>develop maintain </a:t>
            </a:r>
            <a:r>
              <a:rPr lang="en-US" b="1" dirty="0"/>
              <a:t>Angular applications directly from a command shell</a:t>
            </a:r>
            <a:r>
              <a:rPr lang="en-US" dirty="0"/>
              <a:t>.</a:t>
            </a:r>
            <a:endParaRPr lang="en-US" dirty="0" smtClean="0"/>
          </a:p>
          <a:p>
            <a:pPr>
              <a:buFont typeface="Wingdings" panose="05000000000000000000" pitchFamily="2" charset="2"/>
              <a:buChar char="Ø"/>
            </a:pPr>
            <a:r>
              <a:rPr lang="en-US" dirty="0" smtClean="0"/>
              <a:t>The </a:t>
            </a:r>
            <a:r>
              <a:rPr lang="en-US" b="1" dirty="0"/>
              <a:t>@angular/cli </a:t>
            </a:r>
            <a:r>
              <a:rPr lang="en-US" dirty="0"/>
              <a:t>is the main package</a:t>
            </a:r>
            <a:r>
              <a:rPr lang="en-US" dirty="0" smtClean="0"/>
              <a:t>.</a:t>
            </a:r>
          </a:p>
          <a:p>
            <a:pPr>
              <a:buFont typeface="Wingdings" panose="05000000000000000000" pitchFamily="2" charset="2"/>
              <a:buChar char="Ø"/>
            </a:pPr>
            <a:r>
              <a:rPr lang="en-US" dirty="0" smtClean="0"/>
              <a:t> </a:t>
            </a:r>
            <a:r>
              <a:rPr lang="en-US" dirty="0"/>
              <a:t>It handles default </a:t>
            </a:r>
            <a:r>
              <a:rPr lang="en-US" dirty="0" smtClean="0"/>
              <a:t>behaviors </a:t>
            </a:r>
            <a:r>
              <a:rPr lang="en-US" dirty="0"/>
              <a:t>and pre-defined </a:t>
            </a:r>
            <a:r>
              <a:rPr lang="en-US" dirty="0" smtClean="0"/>
              <a:t>commands.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Angular CLI's architecture consists of multiple small and focused libraries in charge of one specific feature</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371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asic Architecture Of Angular 2 Applic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2580" y="296214"/>
            <a:ext cx="10650828" cy="622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175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076" y="267281"/>
            <a:ext cx="11358093" cy="5257755"/>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Angular </a:t>
            </a:r>
            <a:r>
              <a:rPr lang="en-US" dirty="0">
                <a:latin typeface="Times New Roman" panose="02020603050405020304" pitchFamily="18" charset="0"/>
                <a:cs typeface="Times New Roman" panose="02020603050405020304" pitchFamily="18" charset="0"/>
              </a:rPr>
              <a:t>is a framework for building client applications in HTML and either JavaScript or a language like TypeScript that compiles to JavaScript.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framework consists of several libraries, some of them core and some </a:t>
            </a:r>
            <a:r>
              <a:rPr lang="en-US" dirty="0" smtClean="0">
                <a:latin typeface="Times New Roman" panose="02020603050405020304" pitchFamily="18" charset="0"/>
                <a:cs typeface="Times New Roman" panose="02020603050405020304" pitchFamily="18" charset="0"/>
              </a:rPr>
              <a:t>optional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core of the Angular framework architecture is </a:t>
            </a:r>
            <a:r>
              <a:rPr lang="en-US" b="1" dirty="0">
                <a:latin typeface="Times New Roman" panose="02020603050405020304" pitchFamily="18" charset="0"/>
                <a:cs typeface="Times New Roman" panose="02020603050405020304" pitchFamily="18" charset="0"/>
              </a:rPr>
              <a:t>Angular Component</a:t>
            </a:r>
            <a:r>
              <a:rPr lang="en-US" dirty="0">
                <a:latin typeface="Times New Roman" panose="02020603050405020304" pitchFamily="18" charset="0"/>
                <a:cs typeface="Times New Roman" panose="02020603050405020304" pitchFamily="18" charset="0"/>
              </a:rPr>
              <a:t>. Angular Component is the building block of every Angular application.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Every </a:t>
            </a:r>
            <a:r>
              <a:rPr lang="en-US" dirty="0">
                <a:latin typeface="Times New Roman" panose="02020603050405020304" pitchFamily="18" charset="0"/>
                <a:cs typeface="Times New Roman" panose="02020603050405020304" pitchFamily="18" charset="0"/>
              </a:rPr>
              <a:t>angular application is made up of one more Angular Component</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basically a plain JavaScript / Typescript class along with a HTML template and an associated name</a:t>
            </a:r>
            <a:r>
              <a:rPr lang="en-US" dirty="0" smtClean="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18738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4" y="184821"/>
            <a:ext cx="10515600" cy="768216"/>
          </a:xfrm>
        </p:spPr>
        <p:txBody>
          <a:bodyPr/>
          <a:lstStyle/>
          <a:p>
            <a:r>
              <a:rPr lang="en-US" dirty="0" smtClean="0">
                <a:solidFill>
                  <a:srgbClr val="00B050"/>
                </a:solidFill>
                <a:latin typeface="Times New Roman" panose="02020603050405020304" pitchFamily="18" charset="0"/>
                <a:cs typeface="Times New Roman" panose="02020603050405020304" pitchFamily="18" charset="0"/>
              </a:rPr>
              <a:t>Angular Project Structure</a:t>
            </a:r>
            <a:endParaRPr lang="en-US" dirty="0">
              <a:solidFill>
                <a:srgbClr val="00B050"/>
              </a:solidFill>
              <a:latin typeface="Times New Roman" panose="02020603050405020304" pitchFamily="18" charset="0"/>
              <a:cs typeface="Times New Roman" panose="02020603050405020304" pitchFamily="18" charset="0"/>
            </a:endParaRPr>
          </a:p>
        </p:txBody>
      </p:sp>
      <p:pic>
        <p:nvPicPr>
          <p:cNvPr id="6146" name="Picture 2" descr="https://f4n3x6c5.stackpathcdn.com/UploadFile/BlogImages/06072021070634AM/ima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924" y="1339404"/>
            <a:ext cx="6895932" cy="3927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07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57578" y="1498224"/>
            <a:ext cx="10895526"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212121"/>
                </a:solidFill>
                <a:effectLst/>
                <a:latin typeface="Times New Roman" panose="02020603050405020304" pitchFamily="18" charset="0"/>
                <a:cs typeface="Times New Roman" panose="02020603050405020304" pitchFamily="18" charset="0"/>
              </a:rPr>
              <a:t>dist</a:t>
            </a:r>
            <a:r>
              <a:rPr kumimoji="0" lang="en-US" altLang="en-US" sz="2400" b="1"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 folder</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smtClean="0">
                <a:ln>
                  <a:noFill/>
                </a:ln>
                <a:solidFill>
                  <a:srgbClr val="212121"/>
                </a:solidFill>
                <a:effectLst/>
                <a:latin typeface="Times New Roman" panose="02020603050405020304" pitchFamily="18" charset="0"/>
                <a:cs typeface="Times New Roman" panose="02020603050405020304" pitchFamily="18" charset="0"/>
              </a:rPr>
              <a:t>dist</a:t>
            </a:r>
            <a:r>
              <a:rPr kumimoji="0" lang="en-US" altLang="en-US" sz="2400" b="0"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 folder is the build folder that has all the files and folders which can be hosted in the server. It has the compiled code of our angular project including .</a:t>
            </a:r>
            <a:r>
              <a:rPr kumimoji="0" lang="en-US" altLang="en-US" sz="2400" b="0" i="0" u="none" strike="noStrike" cap="none" normalizeH="0" baseline="0" dirty="0" err="1" smtClean="0">
                <a:ln>
                  <a:noFill/>
                </a:ln>
                <a:solidFill>
                  <a:srgbClr val="212121"/>
                </a:solidFill>
                <a:effectLst/>
                <a:latin typeface="Times New Roman" panose="02020603050405020304" pitchFamily="18" charset="0"/>
                <a:cs typeface="Times New Roman" panose="02020603050405020304" pitchFamily="18" charset="0"/>
              </a:rPr>
              <a:t>js</a:t>
            </a:r>
            <a:r>
              <a:rPr kumimoji="0" lang="en-US" altLang="en-US" sz="2400" b="0"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 .html and .</a:t>
            </a:r>
            <a:r>
              <a:rPr kumimoji="0" lang="en-US" altLang="en-US" sz="2400" b="0" i="0" u="none" strike="noStrike" cap="none" normalizeH="0" baseline="0" dirty="0" err="1" smtClean="0">
                <a:ln>
                  <a:noFill/>
                </a:ln>
                <a:solidFill>
                  <a:srgbClr val="212121"/>
                </a:solidFill>
                <a:effectLst/>
                <a:latin typeface="Times New Roman" panose="02020603050405020304" pitchFamily="18" charset="0"/>
                <a:cs typeface="Times New Roman" panose="02020603050405020304" pitchFamily="18" charset="0"/>
              </a:rPr>
              <a:t>css</a:t>
            </a:r>
            <a:r>
              <a:rPr kumimoji="0" lang="en-US" altLang="en-US" sz="2400" b="0"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 files.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257578" y="202635"/>
            <a:ext cx="1089552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212121"/>
                </a:solidFill>
                <a:effectLst/>
                <a:latin typeface="Times New Roman" panose="02020603050405020304" pitchFamily="18" charset="0"/>
                <a:cs typeface="Times New Roman" panose="02020603050405020304" pitchFamily="18" charset="0"/>
              </a:rPr>
              <a:t>node_modules</a:t>
            </a:r>
            <a:r>
              <a:rPr kumimoji="0" lang="en-US" altLang="en-US" sz="2400" b="1"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 folder</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This folder is generated when we run "</a:t>
            </a:r>
            <a:r>
              <a:rPr kumimoji="0" lang="en-US" altLang="en-US" sz="2400" b="0" i="0" u="none" strike="noStrike" cap="none" normalizeH="0" baseline="0" dirty="0" err="1" smtClean="0">
                <a:ln>
                  <a:noFill/>
                </a:ln>
                <a:solidFill>
                  <a:srgbClr val="212121"/>
                </a:solidFill>
                <a:effectLst/>
                <a:latin typeface="Times New Roman" panose="02020603050405020304" pitchFamily="18" charset="0"/>
                <a:cs typeface="Times New Roman" panose="02020603050405020304" pitchFamily="18" charset="0"/>
              </a:rPr>
              <a:t>npm</a:t>
            </a:r>
            <a:r>
              <a:rPr kumimoji="0" lang="en-US" altLang="en-US" sz="2400" b="0"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 install" command. This folder contains third-party libraries and files. All these files are bundled in our project together. </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257578" y="3160218"/>
            <a:ext cx="10723254" cy="26724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2639"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app folder</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Contains "modules" and "components" for our Angular application.</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It basically has,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app.component.css</a:t>
            </a:r>
            <a:r>
              <a:rPr kumimoji="0" lang="en-US" altLang="en-US" sz="2400" b="0"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 - Contains the CSS code for the component.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app.component.html - </a:t>
            </a:r>
            <a:r>
              <a:rPr kumimoji="0" lang="en-US" altLang="en-US" sz="2400" b="0" i="0" u="none" strike="noStrike" cap="none" normalizeH="0" baseline="0" dirty="0" smtClean="0">
                <a:ln>
                  <a:noFill/>
                </a:ln>
                <a:solidFill>
                  <a:srgbClr val="212121"/>
                </a:solidFill>
                <a:effectLst/>
                <a:latin typeface="Times New Roman" panose="02020603050405020304" pitchFamily="18" charset="0"/>
                <a:cs typeface="Times New Roman" panose="02020603050405020304" pitchFamily="18" charset="0"/>
              </a:rPr>
              <a:t>HTML file pointing to the app component. It is a template for the angular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15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Angular module</a:t>
            </a:r>
          </a:p>
        </p:txBody>
      </p:sp>
      <p:sp>
        <p:nvSpPr>
          <p:cNvPr id="3" name="Content Placeholder 2"/>
          <p:cNvSpPr>
            <a:spLocks noGrp="1"/>
          </p:cNvSpPr>
          <p:nvPr>
            <p:ph idx="1"/>
          </p:nvPr>
        </p:nvSpPr>
        <p:spPr>
          <a:xfrm>
            <a:off x="567743" y="1168803"/>
            <a:ext cx="10515600" cy="4351338"/>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 Angular module is </a:t>
            </a:r>
            <a:r>
              <a:rPr lang="en-US" b="1" dirty="0">
                <a:latin typeface="Times New Roman" panose="02020603050405020304" pitchFamily="18" charset="0"/>
                <a:cs typeface="Times New Roman" panose="02020603050405020304" pitchFamily="18" charset="0"/>
              </a:rPr>
              <a:t>a deployment sub-set of your whole Angular application</a:t>
            </a:r>
            <a:r>
              <a:rPr lang="en-US" dirty="0">
                <a:latin typeface="Times New Roman" panose="02020603050405020304" pitchFamily="18" charset="0"/>
                <a:cs typeface="Times New Roman" panose="02020603050405020304" pitchFamily="18" charset="0"/>
              </a:rPr>
              <a:t>. Its useful for splitting up an application into smaller parts and lazy load each separately, and to create libraries of components that can be easily imported into other applications</a:t>
            </a:r>
            <a:r>
              <a:rPr lang="en-US" dirty="0" smtClean="0">
                <a:latin typeface="Times New Roman" panose="02020603050405020304" pitchFamily="18" charset="0"/>
                <a:cs typeface="Times New Roman" panose="02020603050405020304" pitchFamily="18" charset="0"/>
              </a:rPr>
              <a:t>.</a:t>
            </a:r>
          </a:p>
          <a:p>
            <a:r>
              <a:rPr lang="en-US" dirty="0"/>
              <a:t>An AngularJS module defines an application.</a:t>
            </a:r>
          </a:p>
          <a:p>
            <a:r>
              <a:rPr lang="en-US" dirty="0"/>
              <a:t>The module is a container for the different parts of an application.</a:t>
            </a:r>
          </a:p>
          <a:p>
            <a:r>
              <a:rPr lang="en-US" dirty="0"/>
              <a:t>The module is a container for the application controllers.</a:t>
            </a:r>
          </a:p>
          <a:p>
            <a:r>
              <a:rPr lang="en-US" dirty="0"/>
              <a:t>Controllers always belong to a module.</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11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274973"/>
            <a:ext cx="10515600" cy="459123"/>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Why Web Framework</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456" y="965915"/>
            <a:ext cx="11083344" cy="5211048"/>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Web frameworks help us achieve structure in our applications, and they give us additional features we can add to them without too much extra work</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Frameworks give us a place to start so that we can focus on features rather than configuration details</a:t>
            </a:r>
            <a:r>
              <a:rPr lang="en-US" dirty="0" smtClean="0"/>
              <a: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Frontend frameworks </a:t>
            </a:r>
            <a:r>
              <a:rPr lang="en-US" b="1" dirty="0">
                <a:latin typeface="Times New Roman" panose="02020603050405020304" pitchFamily="18" charset="0"/>
                <a:cs typeface="Times New Roman" panose="02020603050405020304" pitchFamily="18" charset="0"/>
              </a:rPr>
              <a:t>simplify the development process and make it easier to build a website or an application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provide various templates to interact with browser components, including prepared code that programmers can use to fix common programming tasks.</a:t>
            </a:r>
          </a:p>
        </p:txBody>
      </p:sp>
    </p:spTree>
    <p:extLst>
      <p:ext uri="{BB962C8B-B14F-4D97-AF65-F5344CB8AC3E}">
        <p14:creationId xmlns:p14="http://schemas.microsoft.com/office/powerpoint/2010/main" val="164230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6" y="206062"/>
            <a:ext cx="10515600" cy="953038"/>
          </a:xfrm>
        </p:spPr>
        <p:txBody>
          <a:bodyPr>
            <a:normAutofit fontScale="90000"/>
          </a:bodyPr>
          <a:lstStyle/>
          <a:p>
            <a:r>
              <a:rPr lang="en-US" dirty="0">
                <a:solidFill>
                  <a:srgbClr val="FF0000"/>
                </a:solidFill>
              </a:rPr>
              <a:t>Creating a Module</a:t>
            </a:r>
            <a:r>
              <a:rPr lang="en-US" dirty="0"/>
              <a:t/>
            </a:r>
            <a:br>
              <a:rPr lang="en-US" dirty="0"/>
            </a:br>
            <a:r>
              <a:rPr lang="en-US" dirty="0" smtClean="0"/>
              <a:t> </a:t>
            </a:r>
            <a:endParaRPr lang="en-US" dirty="0"/>
          </a:p>
        </p:txBody>
      </p:sp>
      <p:sp>
        <p:nvSpPr>
          <p:cNvPr id="3" name="Content Placeholder 2"/>
          <p:cNvSpPr>
            <a:spLocks noGrp="1"/>
          </p:cNvSpPr>
          <p:nvPr>
            <p:ph idx="1"/>
          </p:nvPr>
        </p:nvSpPr>
        <p:spPr>
          <a:xfrm>
            <a:off x="181377" y="811370"/>
            <a:ext cx="10515600" cy="6046630"/>
          </a:xfrm>
        </p:spPr>
        <p:txBody>
          <a:bodyPr/>
          <a:lstStyle/>
          <a:p>
            <a:pPr marL="0" indent="0">
              <a:buNone/>
            </a:pPr>
            <a:r>
              <a:rPr lang="en-US" dirty="0"/>
              <a:t>&lt;div ng-app="</a:t>
            </a:r>
            <a:r>
              <a:rPr lang="en-US" dirty="0" err="1"/>
              <a:t>myApp</a:t>
            </a:r>
            <a:r>
              <a:rPr lang="en-US" dirty="0"/>
              <a:t>"&gt;...&lt;/div&gt;</a:t>
            </a:r>
            <a:br>
              <a:rPr lang="en-US" dirty="0"/>
            </a:br>
            <a:r>
              <a:rPr lang="en-US" dirty="0"/>
              <a:t/>
            </a:r>
            <a:br>
              <a:rPr lang="en-US" dirty="0"/>
            </a:br>
            <a:r>
              <a:rPr lang="en-US" dirty="0"/>
              <a:t>&lt;script&gt;</a:t>
            </a:r>
            <a:br>
              <a:rPr lang="en-US" dirty="0"/>
            </a:br>
            <a:r>
              <a:rPr lang="en-US" dirty="0"/>
              <a:t/>
            </a:r>
            <a:br>
              <a:rPr lang="en-US" dirty="0"/>
            </a:br>
            <a:r>
              <a:rPr lang="en-US" dirty="0" err="1"/>
              <a:t>var</a:t>
            </a:r>
            <a:r>
              <a:rPr lang="en-US" dirty="0"/>
              <a:t> app = angular.module("</a:t>
            </a:r>
            <a:r>
              <a:rPr lang="en-US" dirty="0" err="1"/>
              <a:t>myApp</a:t>
            </a:r>
            <a:r>
              <a:rPr lang="en-US" dirty="0"/>
              <a:t>", []);</a:t>
            </a:r>
            <a:br>
              <a:rPr lang="en-US" dirty="0"/>
            </a:br>
            <a:r>
              <a:rPr lang="en-US" dirty="0"/>
              <a:t/>
            </a:r>
            <a:br>
              <a:rPr lang="en-US" dirty="0"/>
            </a:br>
            <a:r>
              <a:rPr lang="en-US" dirty="0"/>
              <a:t>&lt;/script</a:t>
            </a:r>
            <a:r>
              <a:rPr lang="en-US" dirty="0" smtClean="0"/>
              <a:t>&gt;</a:t>
            </a:r>
          </a:p>
          <a:p>
            <a:pPr marL="0" indent="0">
              <a:buNone/>
            </a:pPr>
            <a:endParaRPr lang="en-US" dirty="0" smtClean="0"/>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myApp</a:t>
            </a:r>
            <a:r>
              <a:rPr lang="en-US" dirty="0">
                <a:latin typeface="Times New Roman" panose="02020603050405020304" pitchFamily="18" charset="0"/>
                <a:cs typeface="Times New Roman" panose="02020603050405020304" pitchFamily="18" charset="0"/>
              </a:rPr>
              <a:t>" parameter refers to an HTML element in which the application will run.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Now you can add controllers, directives, filters, and more, to your AngularJS application</a:t>
            </a:r>
          </a:p>
          <a:p>
            <a:pPr marL="0" indent="0">
              <a:buNone/>
            </a:pPr>
            <a:endParaRPr lang="en-US" dirty="0"/>
          </a:p>
        </p:txBody>
      </p:sp>
      <p:sp>
        <p:nvSpPr>
          <p:cNvPr id="7" name="Rectangle 4"/>
          <p:cNvSpPr>
            <a:spLocks noChangeArrowheads="1"/>
          </p:cNvSpPr>
          <p:nvPr/>
        </p:nvSpPr>
        <p:spPr bwMode="auto">
          <a:xfrm>
            <a:off x="490470" y="3603852"/>
            <a:ext cx="109588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rPr>
              <a:t>A module is created by using the AngularJS function angular.module </a:t>
            </a:r>
          </a:p>
        </p:txBody>
      </p:sp>
    </p:spTree>
    <p:extLst>
      <p:ext uri="{BB962C8B-B14F-4D97-AF65-F5344CB8AC3E}">
        <p14:creationId xmlns:p14="http://schemas.microsoft.com/office/powerpoint/2010/main" val="624622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543" y="0"/>
            <a:ext cx="10515600" cy="613669"/>
          </a:xfrm>
        </p:spPr>
        <p:txBody>
          <a:bodyPr>
            <a:normAutofit/>
          </a:bodyPr>
          <a:lstStyle/>
          <a:p>
            <a:r>
              <a:rPr lang="en-US" sz="2400" dirty="0" smtClean="0">
                <a:solidFill>
                  <a:srgbClr val="FF0000"/>
                </a:solidFill>
              </a:rPr>
              <a:t> </a:t>
            </a:r>
            <a:r>
              <a:rPr lang="en-US" sz="2800" dirty="0" smtClean="0">
                <a:solidFill>
                  <a:srgbClr val="FF0000"/>
                </a:solidFill>
                <a:latin typeface="Times New Roman" panose="02020603050405020304" pitchFamily="18" charset="0"/>
                <a:cs typeface="Times New Roman" panose="02020603050405020304" pitchFamily="18" charset="0"/>
              </a:rPr>
              <a:t>Angular Lifecycle </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8468" y="491319"/>
            <a:ext cx="10515600" cy="6246545"/>
          </a:xfrm>
        </p:spPr>
        <p:txBody>
          <a:bodyPr/>
          <a:lstStyle/>
          <a:p>
            <a:r>
              <a:rPr lang="en-US" sz="2400" b="1" dirty="0">
                <a:latin typeface="Times New Roman" panose="02020603050405020304" pitchFamily="18" charset="0"/>
                <a:cs typeface="Times New Roman" panose="02020603050405020304" pitchFamily="18" charset="0"/>
              </a:rPr>
              <a:t>The lifecycle continues with change detection, as Angular checks to see when data-bound properties change, and updates both the view and the component instance as needed</a:t>
            </a:r>
            <a:r>
              <a:rPr lang="en-US" sz="2400" dirty="0">
                <a:latin typeface="Times New Roman" panose="02020603050405020304" pitchFamily="18" charset="0"/>
                <a:cs typeface="Times New Roman" panose="02020603050405020304" pitchFamily="18" charset="0"/>
              </a:rPr>
              <a:t>. The lifecycle ends when Angular destroys the component instance and removes its rendered template from the DOM</a:t>
            </a:r>
            <a:r>
              <a:rPr lang="en-US" sz="2400" dirty="0" smtClean="0">
                <a:latin typeface="Times New Roman" panose="02020603050405020304" pitchFamily="18" charset="0"/>
                <a:cs typeface="Times New Roman" panose="02020603050405020304" pitchFamily="18" charset="0"/>
              </a:rPr>
              <a:t>.</a:t>
            </a:r>
          </a:p>
          <a:p>
            <a:endParaRPr lang="en-US" dirty="0"/>
          </a:p>
        </p:txBody>
      </p:sp>
      <p:pic>
        <p:nvPicPr>
          <p:cNvPr id="5122" name="Picture 2" descr="What is Angular Lifecycle? | The A to Z Guide | Hooks &amp;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16" y="1958455"/>
            <a:ext cx="5322627" cy="4899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556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41194" y="230496"/>
            <a:ext cx="1104103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444444"/>
              </a:solidFill>
              <a:effectLst/>
              <a:latin typeface="Roboto"/>
            </a:endParaRPr>
          </a:p>
          <a:p>
            <a:pPr lvl="0"/>
            <a:r>
              <a:rPr lang="en-US" altLang="en-US" sz="2400" dirty="0">
                <a:solidFill>
                  <a:srgbClr val="444444"/>
                </a:solidFill>
                <a:latin typeface="Roboto"/>
              </a:rPr>
              <a:t> </a:t>
            </a:r>
            <a:r>
              <a:rPr lang="en-US" altLang="en-US" sz="2400" b="1" dirty="0" err="1">
                <a:solidFill>
                  <a:srgbClr val="444444"/>
                </a:solidFill>
                <a:latin typeface="Times New Roman" panose="02020603050405020304" pitchFamily="18" charset="0"/>
                <a:cs typeface="Times New Roman" panose="02020603050405020304" pitchFamily="18" charset="0"/>
              </a:rPr>
              <a:t>ngOnInit</a:t>
            </a:r>
            <a:r>
              <a:rPr lang="en-US" altLang="en-US" sz="2400" b="1" dirty="0" smtClean="0">
                <a:solidFill>
                  <a:srgbClr val="444444"/>
                </a:solidFill>
                <a:latin typeface="Times New Roman" panose="02020603050405020304" pitchFamily="18" charset="0"/>
                <a:cs typeface="Times New Roman" panose="02020603050405020304" pitchFamily="18" charset="0"/>
              </a:rPr>
              <a:t>()</a:t>
            </a:r>
          </a:p>
          <a:p>
            <a:pPr lvl="0"/>
            <a:r>
              <a:rPr kumimoji="0" lang="en-US" altLang="en-US" sz="2400" b="0" i="0" u="none" strike="noStrike" cap="none" normalizeH="0" baseline="0" dirty="0" smtClean="0">
                <a:ln>
                  <a:noFill/>
                </a:ln>
                <a:solidFill>
                  <a:srgbClr val="444444"/>
                </a:solidFill>
                <a:effectLst/>
                <a:latin typeface="Roboto"/>
              </a:rPr>
              <a:t>A lifecycle hook that is called after Angular has initialized all data-bound properties of a directive. Define an </a:t>
            </a:r>
            <a:r>
              <a:rPr kumimoji="0" lang="en-US" altLang="en-US" sz="2400" b="0" i="0" u="none" strike="noStrike" cap="none" normalizeH="0" baseline="0" dirty="0" err="1" smtClean="0">
                <a:ln>
                  <a:noFill/>
                </a:ln>
                <a:solidFill>
                  <a:srgbClr val="444444"/>
                </a:solidFill>
                <a:effectLst/>
                <a:latin typeface="Roboto Mono"/>
              </a:rPr>
              <a:t>ngOnInit</a:t>
            </a:r>
            <a:r>
              <a:rPr kumimoji="0" lang="en-US" altLang="en-US" sz="2400" b="0" i="0" u="none" strike="noStrike" cap="none" normalizeH="0" baseline="0" dirty="0" smtClean="0">
                <a:ln>
                  <a:noFill/>
                </a:ln>
                <a:solidFill>
                  <a:srgbClr val="444444"/>
                </a:solidFill>
                <a:effectLst/>
                <a:latin typeface="Roboto Mono"/>
              </a:rPr>
              <a:t>()</a:t>
            </a:r>
            <a:r>
              <a:rPr kumimoji="0" lang="en-US" altLang="en-US" sz="2400" b="0" i="0" u="none" strike="noStrike" cap="none" normalizeH="0" baseline="0" dirty="0" smtClean="0">
                <a:ln>
                  <a:noFill/>
                </a:ln>
                <a:solidFill>
                  <a:srgbClr val="444444"/>
                </a:solidFill>
                <a:effectLst/>
                <a:latin typeface="Roboto"/>
              </a:rPr>
              <a:t> method to handle any additional initialization task</a:t>
            </a:r>
            <a:r>
              <a:rPr kumimoji="0" lang="en-US" altLang="en-US" sz="2400" b="0" i="0" u="none" strike="noStrike" cap="none" normalizeH="0" baseline="0" dirty="0" smtClean="0">
                <a:ln>
                  <a:noFill/>
                </a:ln>
                <a:solidFill>
                  <a:schemeClr val="tx1"/>
                </a:solidFill>
                <a:effectLst/>
              </a:rPr>
              <a:t> </a:t>
            </a:r>
          </a:p>
        </p:txBody>
      </p:sp>
      <p:sp>
        <p:nvSpPr>
          <p:cNvPr id="3" name="Rectangle 2"/>
          <p:cNvSpPr/>
          <p:nvPr/>
        </p:nvSpPr>
        <p:spPr>
          <a:xfrm>
            <a:off x="341194" y="2199017"/>
            <a:ext cx="10263116" cy="1508105"/>
          </a:xfrm>
          <a:prstGeom prst="rect">
            <a:avLst/>
          </a:prstGeom>
        </p:spPr>
        <p:txBody>
          <a:bodyPr wrap="square">
            <a:spAutoFit/>
          </a:bodyPr>
          <a:lstStyle/>
          <a:p>
            <a:r>
              <a:rPr lang="en-US" sz="2000" b="1" dirty="0" err="1" smtClean="0">
                <a:solidFill>
                  <a:srgbClr val="202124"/>
                </a:solidFill>
                <a:latin typeface="arial" panose="020B0604020202020204" pitchFamily="34" charset="0"/>
              </a:rPr>
              <a:t>DoChecklink</a:t>
            </a:r>
            <a:r>
              <a:rPr lang="en-US" sz="2400" dirty="0" smtClean="0"/>
              <a:t/>
            </a:r>
            <a:br>
              <a:rPr lang="en-US" sz="2400" dirty="0" smtClean="0"/>
            </a:br>
            <a:r>
              <a:rPr lang="en-US" sz="2400" dirty="0" smtClean="0">
                <a:solidFill>
                  <a:srgbClr val="202124"/>
                </a:solidFill>
                <a:latin typeface="arial" panose="020B0604020202020204" pitchFamily="34" charset="0"/>
              </a:rPr>
              <a:t>A lifecycle hook that invokes a custom change-detection function for a directive, in addition to the check performed by the default change-detector.</a:t>
            </a:r>
            <a:endParaRPr lang="en-US" sz="2400" dirty="0"/>
          </a:p>
        </p:txBody>
      </p:sp>
      <p:sp>
        <p:nvSpPr>
          <p:cNvPr id="4" name="Rectangle 2"/>
          <p:cNvSpPr>
            <a:spLocks noChangeArrowheads="1"/>
          </p:cNvSpPr>
          <p:nvPr/>
        </p:nvSpPr>
        <p:spPr bwMode="auto">
          <a:xfrm>
            <a:off x="341194" y="3845622"/>
            <a:ext cx="1131399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 tIns="0" rIns="5395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AfterContentInit</a:t>
            </a:r>
            <a:endParaRPr kumimoji="0" lang="en-US" altLang="en-US" sz="28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 lifecycle hook that is called after Angular has fully initialized all content of a directive. Define an </a:t>
            </a:r>
            <a:r>
              <a:rPr kumimoji="0" lang="en-US" altLang="en-US" sz="2400"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ngAfterContentInit</a:t>
            </a:r>
            <a:r>
              <a:rPr kumimoji="0" lang="en-US" altLang="en-US" sz="2400"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method to handle any additional initialization tasks</a:t>
            </a:r>
          </a:p>
        </p:txBody>
      </p:sp>
    </p:spTree>
    <p:extLst>
      <p:ext uri="{BB962C8B-B14F-4D97-AF65-F5344CB8AC3E}">
        <p14:creationId xmlns:p14="http://schemas.microsoft.com/office/powerpoint/2010/main" val="3096646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Angular Components</a:t>
            </a:r>
          </a:p>
        </p:txBody>
      </p:sp>
      <p:sp>
        <p:nvSpPr>
          <p:cNvPr id="3" name="Content Placeholder 2"/>
          <p:cNvSpPr>
            <a:spLocks noGrp="1"/>
          </p:cNvSpPr>
          <p:nvPr>
            <p:ph idx="1"/>
          </p:nvPr>
        </p:nvSpPr>
        <p:spPr>
          <a:xfrm>
            <a:off x="619258" y="1130165"/>
            <a:ext cx="11474003" cy="5347907"/>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Components are the main building block for Angular applications. Each component consists of:</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 HTML template that declares what renders on the page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TypeScript class that defines behavior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CSS selector that defines how the component is used in a template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Optionally, CSS styles applied to the template</a:t>
            </a:r>
          </a:p>
          <a:p>
            <a:endParaRPr lang="en-US" dirty="0"/>
          </a:p>
        </p:txBody>
      </p:sp>
    </p:spTree>
    <p:extLst>
      <p:ext uri="{BB962C8B-B14F-4D97-AF65-F5344CB8AC3E}">
        <p14:creationId xmlns:p14="http://schemas.microsoft.com/office/powerpoint/2010/main" val="3992883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834" y="375959"/>
            <a:ext cx="10515600" cy="1325563"/>
          </a:xfrm>
        </p:spPr>
        <p:txBody>
          <a:bodyPr/>
          <a:lstStyle/>
          <a:p>
            <a:r>
              <a:rPr lang="en-US" dirty="0">
                <a:solidFill>
                  <a:srgbClr val="FF0000"/>
                </a:solidFill>
              </a:rPr>
              <a:t>Creating a component using the Angular CLI</a:t>
            </a:r>
            <a:r>
              <a:rPr lang="en-US" dirty="0"/>
              <a:t/>
            </a:r>
            <a:br>
              <a:rPr lang="en-US" dirty="0"/>
            </a:br>
            <a:endParaRPr lang="en-US" dirty="0"/>
          </a:p>
        </p:txBody>
      </p:sp>
      <p:sp>
        <p:nvSpPr>
          <p:cNvPr id="5" name="Rectangle 2"/>
          <p:cNvSpPr>
            <a:spLocks noGrp="1" noChangeArrowheads="1"/>
          </p:cNvSpPr>
          <p:nvPr>
            <p:ph idx="1"/>
          </p:nvPr>
        </p:nvSpPr>
        <p:spPr bwMode="auto">
          <a:xfrm>
            <a:off x="348803" y="1038741"/>
            <a:ext cx="1110200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0C0"/>
                </a:solidFill>
                <a:effectLst/>
                <a:latin typeface="Roboto"/>
              </a:rPr>
              <a:t>To create a component using the Angular CLI: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smtClean="0">
                <a:ln>
                  <a:noFill/>
                </a:ln>
                <a:solidFill>
                  <a:srgbClr val="444444"/>
                </a:solidFill>
                <a:effectLst/>
                <a:latin typeface="Times New Roman" panose="02020603050405020304" pitchFamily="18" charset="0"/>
                <a:cs typeface="Times New Roman" panose="02020603050405020304" pitchFamily="18" charset="0"/>
              </a:rPr>
              <a:t> From a terminal window, navigate to the directory containing your application.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smtClean="0">
                <a:ln>
                  <a:noFill/>
                </a:ln>
                <a:solidFill>
                  <a:srgbClr val="444444"/>
                </a:solidFill>
                <a:effectLst/>
                <a:latin typeface="Times New Roman" panose="02020603050405020304" pitchFamily="18" charset="0"/>
                <a:cs typeface="Times New Roman" panose="02020603050405020304" pitchFamily="18" charset="0"/>
              </a:rPr>
              <a:t> Run the ng generate component &lt;component-name&gt; command, where &lt;component-name&gt; is the name of your new component.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451834" y="3254732"/>
            <a:ext cx="11306577" cy="239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501"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0C0"/>
                </a:solidFill>
                <a:effectLst/>
                <a:latin typeface="Nirmala UI Semilight" panose="020B0402040204020203" pitchFamily="34" charset="0"/>
                <a:ea typeface="Nirmala UI Semilight" panose="020B0402040204020203" pitchFamily="34" charset="0"/>
                <a:cs typeface="Nirmala UI Semilight" panose="020B0402040204020203" pitchFamily="34" charset="0"/>
              </a:rPr>
              <a:t>By default, this command creates the following: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70C0"/>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smtClean="0">
                <a:ln>
                  <a:noFill/>
                </a:ln>
                <a:solidFill>
                  <a:srgbClr val="444444"/>
                </a:solidFill>
                <a:effectLst/>
                <a:latin typeface="inherit"/>
              </a:rPr>
              <a:t>A directory named after the component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smtClean="0">
                <a:ln>
                  <a:noFill/>
                </a:ln>
                <a:solidFill>
                  <a:srgbClr val="444444"/>
                </a:solidFill>
                <a:effectLst/>
                <a:latin typeface="inherit"/>
              </a:rPr>
              <a:t>A component file, </a:t>
            </a:r>
            <a:r>
              <a:rPr kumimoji="0" lang="en-US" altLang="en-US" b="0" i="0" u="none" strike="noStrike" cap="none" normalizeH="0" baseline="0" dirty="0" smtClean="0">
                <a:ln>
                  <a:noFill/>
                </a:ln>
                <a:solidFill>
                  <a:srgbClr val="444444"/>
                </a:solidFill>
                <a:effectLst/>
                <a:latin typeface="Roboto Mono"/>
              </a:rPr>
              <a:t>&lt;component-name&gt;.</a:t>
            </a:r>
            <a:r>
              <a:rPr kumimoji="0" lang="en-US" altLang="en-US" b="0" i="0" u="none" strike="noStrike" cap="none" normalizeH="0" baseline="0" dirty="0" err="1" smtClean="0">
                <a:ln>
                  <a:noFill/>
                </a:ln>
                <a:solidFill>
                  <a:srgbClr val="444444"/>
                </a:solidFill>
                <a:effectLst/>
                <a:latin typeface="Roboto Mono"/>
              </a:rPr>
              <a:t>component.ts</a:t>
            </a:r>
            <a:endParaRPr kumimoji="0" lang="en-US" altLang="en-US" b="0" i="0" u="none" strike="noStrike" cap="none" normalizeH="0" baseline="0" dirty="0" smtClean="0">
              <a:ln>
                <a:noFill/>
              </a:ln>
              <a:solidFill>
                <a:srgbClr val="444444"/>
              </a:solidFill>
              <a:effectLst/>
              <a:latin typeface="inheri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smtClean="0">
                <a:ln>
                  <a:noFill/>
                </a:ln>
                <a:solidFill>
                  <a:srgbClr val="444444"/>
                </a:solidFill>
                <a:effectLst/>
                <a:latin typeface="inherit"/>
              </a:rPr>
              <a:t>A template file, </a:t>
            </a:r>
            <a:r>
              <a:rPr kumimoji="0" lang="en-US" altLang="en-US" b="0" i="0" u="none" strike="noStrike" cap="none" normalizeH="0" baseline="0" dirty="0" smtClean="0">
                <a:ln>
                  <a:noFill/>
                </a:ln>
                <a:solidFill>
                  <a:srgbClr val="444444"/>
                </a:solidFill>
                <a:effectLst/>
                <a:latin typeface="Roboto Mono"/>
              </a:rPr>
              <a:t>&lt;component-name&gt;.component.html</a:t>
            </a:r>
            <a:endParaRPr kumimoji="0" lang="en-US" altLang="en-US" b="0" i="0" u="none" strike="noStrike" cap="none" normalizeH="0" baseline="0" dirty="0" smtClean="0">
              <a:ln>
                <a:noFill/>
              </a:ln>
              <a:solidFill>
                <a:srgbClr val="444444"/>
              </a:solidFill>
              <a:effectLst/>
              <a:latin typeface="inheri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smtClean="0">
                <a:ln>
                  <a:noFill/>
                </a:ln>
                <a:solidFill>
                  <a:srgbClr val="444444"/>
                </a:solidFill>
                <a:effectLst/>
                <a:latin typeface="inherit"/>
              </a:rPr>
              <a:t>A CSS file, </a:t>
            </a:r>
            <a:r>
              <a:rPr kumimoji="0" lang="en-US" altLang="en-US" b="0" i="0" u="none" strike="noStrike" cap="none" normalizeH="0" baseline="0" dirty="0" smtClean="0">
                <a:ln>
                  <a:noFill/>
                </a:ln>
                <a:solidFill>
                  <a:srgbClr val="444444"/>
                </a:solidFill>
                <a:effectLst/>
                <a:latin typeface="Roboto Mono"/>
              </a:rPr>
              <a:t>&lt;component-name&gt;.component.css</a:t>
            </a:r>
            <a:endParaRPr kumimoji="0" lang="en-US" altLang="en-US" b="0" i="0" u="none" strike="noStrike" cap="none" normalizeH="0" baseline="0" dirty="0" smtClean="0">
              <a:ln>
                <a:noFill/>
              </a:ln>
              <a:solidFill>
                <a:srgbClr val="444444"/>
              </a:solidFill>
              <a:effectLst/>
              <a:latin typeface="inheri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smtClean="0">
                <a:ln>
                  <a:noFill/>
                </a:ln>
                <a:solidFill>
                  <a:srgbClr val="444444"/>
                </a:solidFill>
                <a:effectLst/>
                <a:latin typeface="inherit"/>
              </a:rPr>
              <a:t>A testing specification file, </a:t>
            </a:r>
            <a:r>
              <a:rPr kumimoji="0" lang="en-US" altLang="en-US" b="0" i="0" u="none" strike="noStrike" cap="none" normalizeH="0" baseline="0" dirty="0" smtClean="0">
                <a:ln>
                  <a:noFill/>
                </a:ln>
                <a:solidFill>
                  <a:srgbClr val="444444"/>
                </a:solidFill>
                <a:effectLst/>
                <a:latin typeface="Roboto Mono"/>
              </a:rPr>
              <a:t>&lt;component-name&gt;.</a:t>
            </a:r>
            <a:r>
              <a:rPr kumimoji="0" lang="en-US" altLang="en-US" b="0" i="0" u="none" strike="noStrike" cap="none" normalizeH="0" baseline="0" dirty="0" err="1" smtClean="0">
                <a:ln>
                  <a:noFill/>
                </a:ln>
                <a:solidFill>
                  <a:srgbClr val="444444"/>
                </a:solidFill>
                <a:effectLst/>
                <a:latin typeface="Roboto Mono"/>
              </a:rPr>
              <a:t>component.spec.ts</a:t>
            </a:r>
            <a:endParaRPr kumimoji="0" lang="en-US" altLang="en-US" b="0" i="0" u="none" strike="noStrike" cap="none" normalizeH="0" baseline="0" dirty="0" smtClean="0">
              <a:ln>
                <a:noFill/>
              </a:ln>
              <a:solidFill>
                <a:srgbClr val="444444"/>
              </a:solidFill>
              <a:effectLst/>
              <a:latin typeface="Roboto"/>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910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2" y="0"/>
            <a:ext cx="10515600" cy="1325563"/>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component</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074" name="Picture 2" descr="Component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682" y="1531624"/>
            <a:ext cx="4610592" cy="50237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gular Components Overview &amp; Examples - TekTutorials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944" y="1519707"/>
            <a:ext cx="6614374" cy="533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627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8457"/>
          </a:xfrm>
        </p:spPr>
        <p:txBody>
          <a:bodyPr>
            <a:normAutofit fontScale="90000"/>
          </a:bodyPr>
          <a:lstStyle/>
          <a:p>
            <a:r>
              <a:rPr lang="en-US" dirty="0" smtClean="0">
                <a:solidFill>
                  <a:srgbClr val="00B0F0"/>
                </a:solidFill>
                <a:latin typeface="Times New Roman" panose="02020603050405020304" pitchFamily="18" charset="0"/>
                <a:cs typeface="Times New Roman" panose="02020603050405020304" pitchFamily="18" charset="0"/>
              </a:rPr>
              <a:t>Angular </a:t>
            </a:r>
            <a:r>
              <a:rPr lang="en-US" dirty="0">
                <a:solidFill>
                  <a:srgbClr val="00B0F0"/>
                </a:solidFill>
                <a:latin typeface="Times New Roman" panose="02020603050405020304" pitchFamily="18" charset="0"/>
                <a:cs typeface="Times New Roman" panose="02020603050405020304" pitchFamily="18" charset="0"/>
              </a:rPr>
              <a:t>Data Binding</a:t>
            </a:r>
          </a:p>
        </p:txBody>
      </p:sp>
      <p:sp>
        <p:nvSpPr>
          <p:cNvPr id="3" name="Content Placeholder 2"/>
          <p:cNvSpPr>
            <a:spLocks noGrp="1"/>
          </p:cNvSpPr>
          <p:nvPr>
            <p:ph idx="1"/>
          </p:nvPr>
        </p:nvSpPr>
        <p:spPr>
          <a:xfrm>
            <a:off x="838200" y="1023582"/>
            <a:ext cx="10515600" cy="5153381"/>
          </a:xfrm>
        </p:spPr>
        <p:txBody>
          <a:bodyPr>
            <a:normAutofit lnSpcReduction="10000"/>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Angular data binding is </a:t>
            </a:r>
            <a:r>
              <a:rPr lang="en-US" sz="3200" b="1" dirty="0">
                <a:latin typeface="Times New Roman" panose="02020603050405020304" pitchFamily="18" charset="0"/>
                <a:cs typeface="Times New Roman" panose="02020603050405020304" pitchFamily="18" charset="0"/>
              </a:rPr>
              <a:t>a two-way process: it can both send and receive data</a:t>
            </a:r>
            <a:r>
              <a:rPr lang="en-US" sz="3200" dirty="0">
                <a:latin typeface="Times New Roman" panose="02020603050405020304" pitchFamily="18" charset="0"/>
                <a:cs typeface="Times New Roman" panose="02020603050405020304" pitchFamily="18" charset="0"/>
              </a:rPr>
              <a:t>. This means that when you change something in your view, the model updates automatically, and vice versa. The </a:t>
            </a:r>
            <a:r>
              <a:rPr lang="en-US" sz="3200" dirty="0" err="1">
                <a:latin typeface="Times New Roman" panose="02020603050405020304" pitchFamily="18" charset="0"/>
                <a:cs typeface="Times New Roman" panose="02020603050405020304" pitchFamily="18" charset="0"/>
              </a:rPr>
              <a:t>ngModel</a:t>
            </a:r>
            <a:r>
              <a:rPr lang="en-US" sz="3200" dirty="0">
                <a:latin typeface="Times New Roman" panose="02020603050405020304" pitchFamily="18" charset="0"/>
                <a:cs typeface="Times New Roman" panose="02020603050405020304" pitchFamily="18" charset="0"/>
              </a:rPr>
              <a:t> directive makes this two-way data binding possible</a:t>
            </a:r>
            <a:r>
              <a:rPr lang="en-US" sz="3200" dirty="0" smtClean="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binding is a technique, where the data stays in </a:t>
            </a:r>
            <a:r>
              <a:rPr lang="en-US" sz="3200" dirty="0" smtClean="0">
                <a:latin typeface="Times New Roman" panose="02020603050405020304" pitchFamily="18" charset="0"/>
                <a:cs typeface="Times New Roman" panose="02020603050405020304" pitchFamily="18" charset="0"/>
              </a:rPr>
              <a:t>between </a:t>
            </a:r>
            <a:r>
              <a:rPr lang="en-US" sz="3200" dirty="0">
                <a:latin typeface="Times New Roman" panose="02020603050405020304" pitchFamily="18" charset="0"/>
                <a:cs typeface="Times New Roman" panose="02020603050405020304" pitchFamily="18" charset="0"/>
              </a:rPr>
              <a:t>the component and the view. Whenever the user updates the data in the view, Angular updates the component. When the component gets new data, the Angular updates the view.</a:t>
            </a:r>
          </a:p>
          <a:p>
            <a:pPr fontAlgn="base">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There are many uses of data binding. You can show models to the user, dynamically Change element style, respond to user </a:t>
            </a:r>
            <a:r>
              <a:rPr lang="en-US" sz="3200" dirty="0" smtClean="0">
                <a:latin typeface="Times New Roman" panose="02020603050405020304" pitchFamily="18" charset="0"/>
                <a:cs typeface="Times New Roman" panose="02020603050405020304" pitchFamily="18" charset="0"/>
              </a:rPr>
              <a:t>events.</a:t>
            </a:r>
          </a:p>
          <a:p>
            <a:pPr fontAlgn="base"/>
            <a:endParaRPr lang="en-US" sz="3200" dirty="0">
              <a:latin typeface="Times New Roman" panose="02020603050405020304" pitchFamily="18" charset="0"/>
              <a:cs typeface="Times New Roman" panose="02020603050405020304" pitchFamily="18" charset="0"/>
            </a:endParaRPr>
          </a:p>
          <a:p>
            <a:pPr fontAlgn="base"/>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19747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301" y="579701"/>
            <a:ext cx="10515600" cy="4351338"/>
          </a:xfrm>
        </p:spPr>
        <p:txBody>
          <a:bodyPr>
            <a:norm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binding in AngularJS is the synchronization between the model and the view.</a:t>
            </a:r>
            <a:endParaRPr lang="en-US" sz="32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524301" y="1532912"/>
            <a:ext cx="10515600" cy="36265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HTML View</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HTML container where the AngularJS application is displayed, is called the view.</a:t>
            </a:r>
            <a:endParaRPr lang="en-US" altLang="en-US" sz="32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view has access to the model, and there are several ways of displaying model data in the view.</a:t>
            </a:r>
            <a:endParaRPr lang="en-US" altLang="en-US" sz="32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You can use the </a:t>
            </a:r>
            <a:r>
              <a:rPr kumimoji="0" lang="en-US" altLang="en-US" sz="3200" b="0" i="0" u="none" strike="noStrike" cap="none" normalizeH="0" baseline="0" dirty="0" smtClean="0">
                <a:ln>
                  <a:noFill/>
                </a:ln>
                <a:solidFill>
                  <a:srgbClr val="DC143C"/>
                </a:solidFill>
                <a:effectLst/>
                <a:latin typeface="Times New Roman" panose="02020603050405020304" pitchFamily="18" charset="0"/>
                <a:cs typeface="Times New Roman" panose="02020603050405020304" pitchFamily="18" charset="0"/>
              </a:rPr>
              <a:t>ng-bind</a:t>
            </a:r>
            <a:r>
              <a:rPr kumimoji="0" lang="en-US" altLang="en-US" sz="3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directive, which will bind the inner HTML of the element to the specified model property</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957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4" y="392610"/>
            <a:ext cx="10515600" cy="4351338"/>
          </a:xfrm>
        </p:spPr>
        <p:txBody>
          <a:bodyPr>
            <a:noAutofit/>
          </a:bodyPr>
          <a:lstStyle/>
          <a:p>
            <a:pPr fontAlgn="base">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One way binding</a:t>
            </a:r>
          </a:p>
          <a:p>
            <a:pPr fontAlgn="base">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 one way binding data flows from one direction. Either from view to component or from component to view.</a:t>
            </a:r>
          </a:p>
          <a:p>
            <a:pPr fontAlgn="base">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Two Way binding</a:t>
            </a:r>
          </a:p>
          <a:p>
            <a:pPr fontAlgn="base">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Two-way binding means that changes made to our model in the component are propagated to the view and that any changes made in the view are immediately updated in the underlying component</a:t>
            </a:r>
          </a:p>
          <a:p>
            <a:pPr fontAlgn="base">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Two-way binding is useful in data entry forms. Whenever a user makes changes to a form field, we would like to update our model. </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992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fontScale="90000"/>
          </a:bodyPr>
          <a:lstStyle/>
          <a:p>
            <a:r>
              <a:rPr lang="en-US" dirty="0">
                <a:solidFill>
                  <a:srgbClr val="00B0F0"/>
                </a:solidFill>
              </a:rPr>
              <a:t>Dependency Injections (DI)</a:t>
            </a:r>
          </a:p>
        </p:txBody>
      </p:sp>
      <p:sp>
        <p:nvSpPr>
          <p:cNvPr id="3" name="Content Placeholder 2"/>
          <p:cNvSpPr>
            <a:spLocks noGrp="1"/>
          </p:cNvSpPr>
          <p:nvPr>
            <p:ph idx="1"/>
          </p:nvPr>
        </p:nvSpPr>
        <p:spPr>
          <a:xfrm>
            <a:off x="724918" y="968992"/>
            <a:ext cx="10515600" cy="5889008"/>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Dependency injection is used </a:t>
            </a:r>
            <a:r>
              <a:rPr lang="en-US" b="1" dirty="0">
                <a:latin typeface="Times New Roman" panose="02020603050405020304" pitchFamily="18" charset="0"/>
                <a:cs typeface="Times New Roman" panose="02020603050405020304" pitchFamily="18" charset="0"/>
              </a:rPr>
              <a:t>to make a class independent of its dependencies or to create a loosely coupled program</a:t>
            </a:r>
            <a:r>
              <a:rPr lang="en-US" dirty="0">
                <a:latin typeface="Times New Roman" panose="02020603050405020304" pitchFamily="18" charset="0"/>
                <a:cs typeface="Times New Roman" panose="02020603050405020304" pitchFamily="18" charset="0"/>
              </a:rPr>
              <a:t>. Dependency injection is useful for improving the reusability of code. Likewise, by decoupling the usage of an object, more dependencies can be replaced without needing to change class</a:t>
            </a:r>
            <a:r>
              <a:rPr lang="en-US" dirty="0"/>
              <a:t>.</a:t>
            </a:r>
            <a:endParaRPr lang="en-US" dirty="0"/>
          </a:p>
        </p:txBody>
      </p:sp>
      <p:pic>
        <p:nvPicPr>
          <p:cNvPr id="4" name="Picture 4" descr="A quick intro to Dependency Injection: what it is, and when to use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16" y="2975212"/>
            <a:ext cx="9921923" cy="364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24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r>
              <a:rPr lang="en-US" dirty="0" smtClean="0">
                <a:solidFill>
                  <a:srgbClr val="00B0F0"/>
                </a:solidFill>
              </a:rPr>
              <a:t>Web Framework Types. </a:t>
            </a:r>
            <a:endParaRPr lang="en-US" dirty="0">
              <a:solidFill>
                <a:srgbClr val="00B0F0"/>
              </a:solidFill>
            </a:endParaRPr>
          </a:p>
        </p:txBody>
      </p:sp>
      <p:sp>
        <p:nvSpPr>
          <p:cNvPr id="3" name="Content Placeholder 2"/>
          <p:cNvSpPr>
            <a:spLocks noGrp="1"/>
          </p:cNvSpPr>
          <p:nvPr>
            <p:ph idx="1"/>
          </p:nvPr>
        </p:nvSpPr>
        <p:spPr>
          <a:xfrm>
            <a:off x="270456" y="991672"/>
            <a:ext cx="11083344" cy="5866327"/>
          </a:xfrm>
        </p:spPr>
        <p:txBody>
          <a:bodyPr>
            <a:normAutofit/>
          </a:bodyPr>
          <a:lstStyle/>
          <a:p>
            <a:pPr>
              <a:buFont typeface="Wingdings" panose="05000000000000000000" pitchFamily="2" charset="2"/>
              <a:buChar char="q"/>
            </a:pPr>
            <a:r>
              <a:rPr lang="en-US" dirty="0"/>
              <a:t>There are </a:t>
            </a:r>
            <a:r>
              <a:rPr lang="en-US" b="1" dirty="0"/>
              <a:t>two</a:t>
            </a:r>
            <a:r>
              <a:rPr lang="en-US" dirty="0"/>
              <a:t> types or functions of web frameworks: </a:t>
            </a:r>
            <a:endParaRPr lang="en-US" dirty="0" smtClean="0"/>
          </a:p>
          <a:p>
            <a:pPr>
              <a:buFont typeface="Wingdings" panose="05000000000000000000" pitchFamily="2" charset="2"/>
              <a:buChar char="v"/>
            </a:pPr>
            <a:r>
              <a:rPr lang="en-US" dirty="0" smtClean="0"/>
              <a:t>Server </a:t>
            </a:r>
            <a:r>
              <a:rPr lang="en-US" dirty="0"/>
              <a:t>side (Backend) </a:t>
            </a:r>
            <a:endParaRPr lang="en-US" dirty="0" smtClean="0"/>
          </a:p>
          <a:p>
            <a:pPr>
              <a:buFont typeface="Wingdings" panose="05000000000000000000" pitchFamily="2" charset="2"/>
              <a:buChar char="v"/>
            </a:pPr>
            <a:r>
              <a:rPr lang="en-US" dirty="0" smtClean="0"/>
              <a:t>client </a:t>
            </a:r>
            <a:r>
              <a:rPr lang="en-US" dirty="0"/>
              <a:t>side (Frontend</a:t>
            </a:r>
            <a:r>
              <a:rPr lang="en-US" dirty="0" smtClean="0"/>
              <a:t>)</a:t>
            </a:r>
          </a:p>
          <a:p>
            <a:pPr fontAlgn="base">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Backend frameworks</a:t>
            </a:r>
          </a:p>
          <a:p>
            <a:pPr fontAlgn="base">
              <a:buFont typeface="Wingdings" panose="05000000000000000000" pitchFamily="2" charset="2"/>
              <a:buChar char="§"/>
            </a:pPr>
            <a:r>
              <a:rPr lang="en-US" i="1" dirty="0">
                <a:solidFill>
                  <a:srgbClr val="00B050"/>
                </a:solidFill>
                <a:latin typeface="Times New Roman" panose="02020603050405020304" pitchFamily="18" charset="0"/>
                <a:cs typeface="Times New Roman" panose="02020603050405020304" pitchFamily="18" charset="0"/>
              </a:rPr>
              <a:t>Backend frameworks</a:t>
            </a:r>
            <a:r>
              <a:rPr lang="en-US" dirty="0">
                <a:latin typeface="Times New Roman" panose="02020603050405020304" pitchFamily="18" charset="0"/>
                <a:cs typeface="Times New Roman" panose="02020603050405020304" pitchFamily="18" charset="0"/>
              </a:rPr>
              <a:t> or server side frameworks are used to create applications that users can interact with. </a:t>
            </a:r>
            <a:endParaRPr lang="en-US" dirty="0" smtClean="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Their </a:t>
            </a:r>
            <a:r>
              <a:rPr lang="en-US" dirty="0">
                <a:latin typeface="Times New Roman" panose="02020603050405020304" pitchFamily="18" charset="0"/>
                <a:cs typeface="Times New Roman" panose="02020603050405020304" pitchFamily="18" charset="0"/>
              </a:rPr>
              <a:t>main purpose is to set up specialized functions on behalf of the software system. </a:t>
            </a:r>
            <a:endParaRPr lang="en-US" dirty="0" smtClean="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other words, the server side is the compilation of tools, scripts, API’s and external libraries, all the elements that are invisible to users. </a:t>
            </a:r>
            <a:endParaRPr lang="en-US" dirty="0" smtClean="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most used backend frameworks are Ruby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Django for Python, </a:t>
            </a:r>
            <a:r>
              <a:rPr lang="en-US" dirty="0" smtClean="0">
                <a:latin typeface="Times New Roman" panose="02020603050405020304" pitchFamily="18" charset="0"/>
                <a:cs typeface="Times New Roman" panose="02020603050405020304" pitchFamily="18" charset="0"/>
              </a:rPr>
              <a:t>Express </a:t>
            </a:r>
            <a:r>
              <a:rPr lang="en-US" dirty="0">
                <a:latin typeface="Times New Roman" panose="02020603050405020304" pitchFamily="18" charset="0"/>
                <a:cs typeface="Times New Roman" panose="02020603050405020304" pitchFamily="18" charset="0"/>
              </a:rPr>
              <a:t>for JS.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73603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version of Control using Dependency Injection in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9018" y="177420"/>
            <a:ext cx="10049064" cy="603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773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847" y="174056"/>
            <a:ext cx="10515600" cy="521979"/>
          </a:xfrm>
        </p:spPr>
        <p:txBody>
          <a:bodyPr>
            <a:normAutofit fontScale="90000"/>
          </a:bodyPr>
          <a:lstStyle/>
          <a:p>
            <a:r>
              <a:rPr lang="en-US" dirty="0" smtClean="0">
                <a:solidFill>
                  <a:srgbClr val="00B0F0"/>
                </a:solidFill>
                <a:latin typeface="Times New Roman" panose="02020603050405020304" pitchFamily="18" charset="0"/>
                <a:cs typeface="Times New Roman" panose="02020603050405020304" pitchFamily="18" charset="0"/>
              </a:rPr>
              <a:t>Angular </a:t>
            </a:r>
            <a:r>
              <a:rPr lang="en-US" dirty="0">
                <a:solidFill>
                  <a:srgbClr val="00B0F0"/>
                </a:solidFill>
                <a:latin typeface="Times New Roman" panose="02020603050405020304" pitchFamily="18" charset="0"/>
                <a:cs typeface="Times New Roman" panose="02020603050405020304" pitchFamily="18" charset="0"/>
              </a:rPr>
              <a:t>Forms. </a:t>
            </a:r>
          </a:p>
        </p:txBody>
      </p:sp>
      <p:sp>
        <p:nvSpPr>
          <p:cNvPr id="3" name="Content Placeholder 2"/>
          <p:cNvSpPr>
            <a:spLocks noGrp="1"/>
          </p:cNvSpPr>
          <p:nvPr>
            <p:ph idx="1"/>
          </p:nvPr>
        </p:nvSpPr>
        <p:spPr>
          <a:xfrm>
            <a:off x="557284" y="887104"/>
            <a:ext cx="10515600" cy="5810298"/>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Angular provides two different approaches to handling user input through forms: reactive and template-driven. Both capture user input events from the view, validate the user input, create a form model and data model to update, and provide a way to track changes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Angular </a:t>
            </a: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2 approaches to handle user's input through forms:</a:t>
            </a:r>
          </a:p>
          <a:p>
            <a:pPr>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Reactive forms</a:t>
            </a:r>
          </a:p>
          <a:p>
            <a:pPr>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Template-driven </a:t>
            </a:r>
            <a:r>
              <a:rPr lang="en-US" dirty="0" smtClean="0">
                <a:solidFill>
                  <a:srgbClr val="002060"/>
                </a:solidFill>
                <a:latin typeface="Times New Roman" panose="02020603050405020304" pitchFamily="18" charset="0"/>
                <a:cs typeface="Times New Roman" panose="02020603050405020304" pitchFamily="18" charset="0"/>
              </a:rPr>
              <a:t>forms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Both approaches are used to collect user input events from the view, validate the user input, create a form model and data model to update, and provide a way to track changes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143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Reactive Forms</a:t>
            </a:r>
          </a:p>
          <a:p>
            <a:r>
              <a:rPr lang="en-US" dirty="0"/>
              <a:t>Reactive forms are more robust.</a:t>
            </a:r>
          </a:p>
          <a:p>
            <a:r>
              <a:rPr lang="en-US" dirty="0"/>
              <a:t>Reactive forms are more scalable, reusable, and testable.</a:t>
            </a:r>
          </a:p>
          <a:p>
            <a:r>
              <a:rPr lang="en-US" dirty="0"/>
              <a:t>They are most preferred to use if forms are a key part of your application, or your application is already built using reactive patterns. In both cases, reactive forms are best to use.</a:t>
            </a:r>
          </a:p>
          <a:p>
            <a:r>
              <a:rPr lang="en-US" dirty="0"/>
              <a:t>Template-driven Forms</a:t>
            </a:r>
          </a:p>
          <a:p>
            <a:r>
              <a:rPr lang="en-US" dirty="0"/>
              <a:t>Template-driven forms are best if you want to add a simple form to your application. For example: email list signup form.</a:t>
            </a:r>
          </a:p>
          <a:p>
            <a:r>
              <a:rPr lang="en-US" dirty="0"/>
              <a:t>Template-driven forms are easy to use in the application but they are not as scalable as Reactive forms.</a:t>
            </a:r>
          </a:p>
          <a:p>
            <a:r>
              <a:rPr lang="en-US" dirty="0"/>
              <a:t>Template-driven forms are mainly used if your application's requires a very basic form and logic. It can easily be managed in a template.</a:t>
            </a:r>
          </a:p>
          <a:p>
            <a:endParaRPr lang="en-US" dirty="0"/>
          </a:p>
        </p:txBody>
      </p:sp>
    </p:spTree>
    <p:extLst>
      <p:ext uri="{BB962C8B-B14F-4D97-AF65-F5344CB8AC3E}">
        <p14:creationId xmlns:p14="http://schemas.microsoft.com/office/powerpoint/2010/main" val="1280429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01409481"/>
              </p:ext>
            </p:extLst>
          </p:nvPr>
        </p:nvGraphicFramePr>
        <p:xfrm>
          <a:off x="218364" y="1494431"/>
          <a:ext cx="11700681" cy="5261211"/>
        </p:xfrm>
        <a:graphic>
          <a:graphicData uri="http://schemas.openxmlformats.org/drawingml/2006/table">
            <a:tbl>
              <a:tblPr/>
              <a:tblGrid>
                <a:gridCol w="3900227"/>
                <a:gridCol w="3900227"/>
                <a:gridCol w="3900227"/>
              </a:tblGrid>
              <a:tr h="1006169">
                <a:tc>
                  <a:txBody>
                    <a:bodyPr/>
                    <a:lstStyle/>
                    <a:p>
                      <a:pPr algn="l" fontAlgn="t"/>
                      <a:r>
                        <a:rPr lang="en-US" sz="2400" dirty="0">
                          <a:solidFill>
                            <a:srgbClr val="000000"/>
                          </a:solidFill>
                          <a:effectLst/>
                          <a:latin typeface="Times New Roman" panose="02020603050405020304" pitchFamily="18" charset="0"/>
                          <a:cs typeface="Times New Roman" panose="02020603050405020304" pitchFamily="18" charset="0"/>
                        </a:rPr>
                        <a:t>Comparison Index</a:t>
                      </a:r>
                    </a:p>
                  </a:txBody>
                  <a:tcPr marL="112148" marR="112148" marT="112148" marB="112148">
                    <a:lnL w="9525" cap="flat" cmpd="sng" algn="ctr">
                      <a:solidFill>
                        <a:srgbClr val="40E8AC"/>
                      </a:solidFill>
                      <a:prstDash val="solid"/>
                      <a:round/>
                      <a:headEnd type="none" w="med" len="med"/>
                      <a:tailEnd type="none" w="med" len="med"/>
                    </a:lnL>
                    <a:lnR w="9525" cap="flat" cmpd="sng" algn="ctr">
                      <a:solidFill>
                        <a:srgbClr val="40E8AC"/>
                      </a:solidFill>
                      <a:prstDash val="solid"/>
                      <a:round/>
                      <a:headEnd type="none" w="med" len="med"/>
                      <a:tailEnd type="none" w="med" len="med"/>
                    </a:lnR>
                    <a:lnT w="9525" cap="flat" cmpd="sng" algn="ctr">
                      <a:solidFill>
                        <a:srgbClr val="40E8A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cs typeface="Times New Roman" panose="02020603050405020304" pitchFamily="18" charset="0"/>
                        </a:rPr>
                        <a:t>Reactive Forms</a:t>
                      </a:r>
                    </a:p>
                  </a:txBody>
                  <a:tcPr marL="112148" marR="112148" marT="112148" marB="112148">
                    <a:lnL w="9525" cap="flat" cmpd="sng" algn="ctr">
                      <a:solidFill>
                        <a:srgbClr val="40E8AC"/>
                      </a:solidFill>
                      <a:prstDash val="solid"/>
                      <a:round/>
                      <a:headEnd type="none" w="med" len="med"/>
                      <a:tailEnd type="none" w="med" len="med"/>
                    </a:lnL>
                    <a:lnR w="9525" cap="flat" cmpd="sng" algn="ctr">
                      <a:solidFill>
                        <a:srgbClr val="40E8AC"/>
                      </a:solidFill>
                      <a:prstDash val="solid"/>
                      <a:round/>
                      <a:headEnd type="none" w="med" len="med"/>
                      <a:tailEnd type="none" w="med" len="med"/>
                    </a:lnR>
                    <a:lnT w="9525" cap="flat" cmpd="sng" algn="ctr">
                      <a:solidFill>
                        <a:srgbClr val="40E8A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cs typeface="Times New Roman" panose="02020603050405020304" pitchFamily="18" charset="0"/>
                        </a:rPr>
                        <a:t>Template-driven Forms</a:t>
                      </a:r>
                    </a:p>
                  </a:txBody>
                  <a:tcPr marL="112148" marR="112148" marT="112148" marB="112148">
                    <a:lnL w="9525" cap="flat" cmpd="sng" algn="ctr">
                      <a:solidFill>
                        <a:srgbClr val="40E8AC"/>
                      </a:solidFill>
                      <a:prstDash val="solid"/>
                      <a:round/>
                      <a:headEnd type="none" w="med" len="med"/>
                      <a:tailEnd type="none" w="med" len="med"/>
                    </a:lnL>
                    <a:lnR w="9525" cap="flat" cmpd="sng" algn="ctr">
                      <a:solidFill>
                        <a:srgbClr val="40E8AC"/>
                      </a:solidFill>
                      <a:prstDash val="solid"/>
                      <a:round/>
                      <a:headEnd type="none" w="med" len="med"/>
                      <a:tailEnd type="none" w="med" len="med"/>
                    </a:lnR>
                    <a:lnT w="9525" cap="flat" cmpd="sng" algn="ctr">
                      <a:solidFill>
                        <a:srgbClr val="40E8A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225239">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Setup (form model)</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Reactive forms are more explicit. They are created in component class.</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Template-driven forms are less explicit. They are created by </a:t>
                      </a:r>
                      <a:r>
                        <a:rPr lang="en-US" sz="2400" dirty="0" smtClean="0">
                          <a:solidFill>
                            <a:srgbClr val="333333"/>
                          </a:solidFill>
                          <a:effectLst/>
                          <a:latin typeface="Times New Roman" panose="02020603050405020304" pitchFamily="18" charset="0"/>
                          <a:cs typeface="Times New Roman" panose="02020603050405020304" pitchFamily="18" charset="0"/>
                        </a:rPr>
                        <a:t>directives.</a:t>
                      </a:r>
                      <a:endParaRPr lang="en-US" sz="2400" dirty="0">
                        <a:solidFill>
                          <a:srgbClr val="333333"/>
                        </a:solidFill>
                        <a:effectLst/>
                        <a:latin typeface="Times New Roman" panose="02020603050405020304" pitchFamily="18" charset="0"/>
                        <a:cs typeface="Times New Roman" panose="02020603050405020304" pitchFamily="18" charset="0"/>
                      </a:endParaRP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2399">
                <a:tc>
                  <a:txBody>
                    <a:bodyPr/>
                    <a:lstStyle/>
                    <a:p>
                      <a:pPr algn="just" fontAlgn="t"/>
                      <a:r>
                        <a:rPr lang="en-US" sz="2400">
                          <a:solidFill>
                            <a:srgbClr val="333333"/>
                          </a:solidFill>
                          <a:effectLst/>
                          <a:latin typeface="Times New Roman" panose="02020603050405020304" pitchFamily="18" charset="0"/>
                          <a:cs typeface="Times New Roman" panose="02020603050405020304" pitchFamily="18" charset="0"/>
                        </a:rPr>
                        <a:t>Data model</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Structured</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Times New Roman" panose="02020603050405020304" pitchFamily="18" charset="0"/>
                          <a:cs typeface="Times New Roman" panose="02020603050405020304" pitchFamily="18" charset="0"/>
                        </a:rPr>
                        <a:t>Unstructured</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92399">
                <a:tc>
                  <a:txBody>
                    <a:bodyPr/>
                    <a:lstStyle/>
                    <a:p>
                      <a:pPr algn="just" fontAlgn="t"/>
                      <a:r>
                        <a:rPr lang="en-US" sz="2400">
                          <a:solidFill>
                            <a:srgbClr val="333333"/>
                          </a:solidFill>
                          <a:effectLst/>
                          <a:latin typeface="Times New Roman" panose="02020603050405020304" pitchFamily="18" charset="0"/>
                          <a:cs typeface="Times New Roman" panose="02020603050405020304" pitchFamily="18" charset="0"/>
                        </a:rPr>
                        <a:t>Predictability</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Synchronous</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Times New Roman" panose="02020603050405020304" pitchFamily="18" charset="0"/>
                          <a:cs typeface="Times New Roman" panose="02020603050405020304" pitchFamily="18" charset="0"/>
                        </a:rPr>
                        <a:t>Asynchronous</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2399">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Form validation</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Functions</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Times New Roman" panose="02020603050405020304" pitchFamily="18" charset="0"/>
                          <a:cs typeface="Times New Roman" panose="02020603050405020304" pitchFamily="18" charset="0"/>
                        </a:rPr>
                        <a:t>Directives</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92399">
                <a:tc>
                  <a:txBody>
                    <a:bodyPr/>
                    <a:lstStyle/>
                    <a:p>
                      <a:pPr algn="just" fontAlgn="t"/>
                      <a:r>
                        <a:rPr lang="en-US" sz="2400">
                          <a:solidFill>
                            <a:srgbClr val="333333"/>
                          </a:solidFill>
                          <a:effectLst/>
                          <a:latin typeface="Times New Roman" panose="02020603050405020304" pitchFamily="18" charset="0"/>
                          <a:cs typeface="Times New Roman" panose="02020603050405020304" pitchFamily="18" charset="0"/>
                        </a:rPr>
                        <a:t>Mutability</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Immutable</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Mutable</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8636">
                <a:tc>
                  <a:txBody>
                    <a:bodyPr/>
                    <a:lstStyle/>
                    <a:p>
                      <a:pPr algn="just" fontAlgn="t"/>
                      <a:r>
                        <a:rPr lang="en-US" sz="2400">
                          <a:solidFill>
                            <a:srgbClr val="333333"/>
                          </a:solidFill>
                          <a:effectLst/>
                          <a:latin typeface="Times New Roman" panose="02020603050405020304" pitchFamily="18" charset="0"/>
                          <a:cs typeface="Times New Roman" panose="02020603050405020304" pitchFamily="18" charset="0"/>
                        </a:rPr>
                        <a:t>Scalability</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Times New Roman" panose="02020603050405020304" pitchFamily="18" charset="0"/>
                          <a:cs typeface="Times New Roman" panose="02020603050405020304" pitchFamily="18" charset="0"/>
                        </a:rPr>
                        <a:t>Low-level API access</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Abstraction on top of APIs</a:t>
                      </a:r>
                    </a:p>
                  </a:txBody>
                  <a:tcPr marL="74765" marR="74765" marT="74765" marB="74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4"/>
          <p:cNvSpPr/>
          <p:nvPr/>
        </p:nvSpPr>
        <p:spPr>
          <a:xfrm>
            <a:off x="368490" y="48723"/>
            <a:ext cx="10222174" cy="1077218"/>
          </a:xfrm>
          <a:prstGeom prst="rect">
            <a:avLst/>
          </a:prstGeom>
        </p:spPr>
        <p:txBody>
          <a:bodyPr wrap="square">
            <a:spAutoFit/>
          </a:bodyPr>
          <a:lstStyle/>
          <a:p>
            <a:pPr algn="just"/>
            <a:r>
              <a:rPr lang="en-US" sz="3200" dirty="0">
                <a:solidFill>
                  <a:srgbClr val="610B38"/>
                </a:solidFill>
                <a:latin typeface="Times New Roman" panose="02020603050405020304" pitchFamily="18" charset="0"/>
                <a:cs typeface="Times New Roman" panose="02020603050405020304" pitchFamily="18" charset="0"/>
              </a:rPr>
              <a:t>Difference between </a:t>
            </a:r>
            <a:r>
              <a:rPr lang="en-US" sz="3200" dirty="0" smtClean="0">
                <a:solidFill>
                  <a:srgbClr val="610B38"/>
                </a:solidFill>
                <a:latin typeface="Times New Roman" panose="02020603050405020304" pitchFamily="18" charset="0"/>
                <a:cs typeface="Times New Roman" panose="02020603050405020304" pitchFamily="18" charset="0"/>
              </a:rPr>
              <a:t>Reactive </a:t>
            </a:r>
            <a:r>
              <a:rPr lang="en-US" sz="3200" dirty="0">
                <a:solidFill>
                  <a:srgbClr val="610B38"/>
                </a:solidFill>
                <a:latin typeface="Times New Roman" panose="02020603050405020304" pitchFamily="18" charset="0"/>
                <a:cs typeface="Times New Roman" panose="02020603050405020304" pitchFamily="18" charset="0"/>
              </a:rPr>
              <a:t>Forms and Template-driven </a:t>
            </a:r>
            <a:r>
              <a:rPr lang="en-US" sz="3200" dirty="0" smtClean="0">
                <a:solidFill>
                  <a:srgbClr val="610B38"/>
                </a:solidFill>
                <a:latin typeface="Times New Roman" panose="02020603050405020304" pitchFamily="18" charset="0"/>
                <a:cs typeface="Times New Roman" panose="02020603050405020304" pitchFamily="18" charset="0"/>
              </a:rPr>
              <a:t>Forms</a:t>
            </a:r>
            <a:endParaRPr lang="en-US" sz="3200" b="0" i="0" dirty="0">
              <a:solidFill>
                <a:srgbClr val="610B3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157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772" y="138491"/>
            <a:ext cx="10515600" cy="6429733"/>
          </a:xfrm>
        </p:spPr>
        <p:txBody>
          <a:bodyPr/>
          <a:lstStyle/>
          <a:p>
            <a:pPr fontAlgn="base">
              <a:buFont typeface="Wingdings" panose="05000000000000000000" pitchFamily="2" charset="2"/>
              <a:buChar char="q"/>
            </a:pPr>
            <a:r>
              <a:rPr lang="en-US" b="1" dirty="0">
                <a:solidFill>
                  <a:srgbClr val="00B050"/>
                </a:solidFill>
              </a:rPr>
              <a:t>Frontend Frameworks</a:t>
            </a:r>
          </a:p>
          <a:p>
            <a:pPr fontAlgn="base">
              <a:buFont typeface="Wingdings" panose="05000000000000000000" pitchFamily="2" charset="2"/>
              <a:buChar char="§"/>
            </a:pPr>
            <a:r>
              <a:rPr lang="en-US" i="1" dirty="0">
                <a:latin typeface="Times New Roman" panose="02020603050405020304" pitchFamily="18" charset="0"/>
                <a:cs typeface="Times New Roman" panose="02020603050405020304" pitchFamily="18" charset="0"/>
              </a:rPr>
              <a:t>Frontend, client side or CSS frameworks</a:t>
            </a:r>
            <a:r>
              <a:rPr lang="en-US" dirty="0">
                <a:latin typeface="Times New Roman" panose="02020603050405020304" pitchFamily="18" charset="0"/>
                <a:cs typeface="Times New Roman" panose="02020603050405020304" pitchFamily="18" charset="0"/>
              </a:rPr>
              <a:t> are the intermediary from the designer to the backend framework</a:t>
            </a:r>
            <a:r>
              <a:rPr lang="en-US" dirty="0" smtClean="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CSS frameworks are packages with pre-written standardized code in files and folders, they give you a base to build on allowing flexibility to the final design</a:t>
            </a:r>
            <a:r>
              <a:rPr lang="en-US" dirty="0" smtClean="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Numerous dynamic features can be build with front end frameworks as well as single page apps but one thing to keep in mind is that client side frameworks differ in functions and use</a:t>
            </a:r>
          </a:p>
          <a:p>
            <a:endParaRPr lang="en-US" dirty="0"/>
          </a:p>
        </p:txBody>
      </p:sp>
    </p:spTree>
    <p:extLst>
      <p:ext uri="{BB962C8B-B14F-4D97-AF65-F5344CB8AC3E}">
        <p14:creationId xmlns:p14="http://schemas.microsoft.com/office/powerpoint/2010/main" val="187049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fontScale="90000"/>
          </a:bodyPr>
          <a:lstStyle/>
          <a:p>
            <a:r>
              <a:rPr lang="en-US" dirty="0" smtClean="0">
                <a:solidFill>
                  <a:srgbClr val="00B0F0"/>
                </a:solidFill>
              </a:rPr>
              <a:t>What is MVC</a:t>
            </a:r>
            <a:endParaRPr lang="en-US" dirty="0"/>
          </a:p>
        </p:txBody>
      </p:sp>
      <p:sp>
        <p:nvSpPr>
          <p:cNvPr id="3" name="Content Placeholder 2"/>
          <p:cNvSpPr>
            <a:spLocks noGrp="1"/>
          </p:cNvSpPr>
          <p:nvPr>
            <p:ph idx="1"/>
          </p:nvPr>
        </p:nvSpPr>
        <p:spPr>
          <a:xfrm>
            <a:off x="838200" y="1413502"/>
            <a:ext cx="10515600" cy="4351338"/>
          </a:xfrm>
        </p:spPr>
        <p:txBody>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Model-View-Controller (MVC)</a:t>
            </a:r>
            <a:r>
              <a:rPr lang="en-US" dirty="0">
                <a:latin typeface="Times New Roman" panose="02020603050405020304" pitchFamily="18" charset="0"/>
                <a:cs typeface="Times New Roman" panose="02020603050405020304" pitchFamily="18" charset="0"/>
              </a:rPr>
              <a:t> is a software architectural pattern for implementing user interfaces.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divides a given software application into three interconnected parts, so as to separate internal representations of information from the ways that information is presented to or accepted from the user.</a:t>
            </a:r>
          </a:p>
        </p:txBody>
      </p:sp>
    </p:spTree>
    <p:extLst>
      <p:ext uri="{BB962C8B-B14F-4D97-AF65-F5344CB8AC3E}">
        <p14:creationId xmlns:p14="http://schemas.microsoft.com/office/powerpoint/2010/main" val="56061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561" y="133305"/>
            <a:ext cx="10515600" cy="549275"/>
          </a:xfrm>
        </p:spPr>
        <p:txBody>
          <a:bodyPr>
            <a:normAutofit fontScale="90000"/>
          </a:bodyPr>
          <a:lstStyle/>
          <a:p>
            <a:r>
              <a:rPr lang="en-US" dirty="0" smtClean="0">
                <a:solidFill>
                  <a:srgbClr val="00B0F0"/>
                </a:solidFill>
              </a:rPr>
              <a:t>MVC Architecture</a:t>
            </a:r>
            <a:endParaRPr lang="en-US" dirty="0">
              <a:solidFill>
                <a:srgbClr val="00B0F0"/>
              </a:solidFill>
            </a:endParaRPr>
          </a:p>
        </p:txBody>
      </p:sp>
      <p:pic>
        <p:nvPicPr>
          <p:cNvPr id="1026" name="Picture 2" descr="MVC - MDN Web Docs Glossary: Definitions of Web-related terms | MD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1825" y="846138"/>
            <a:ext cx="9968248" cy="6011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3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048" y="473343"/>
            <a:ext cx="10515600" cy="4351338"/>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Model-View-Controller (MVC)</a:t>
            </a:r>
            <a:r>
              <a:rPr lang="en-US" dirty="0">
                <a:latin typeface="Times New Roman" panose="02020603050405020304" pitchFamily="18" charset="0"/>
                <a:cs typeface="Times New Roman" panose="02020603050405020304" pitchFamily="18" charset="0"/>
              </a:rPr>
              <a:t> is an architectural pattern that separates an application into three main logical components: the </a:t>
            </a:r>
            <a:r>
              <a:rPr lang="en-US" b="1" dirty="0">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the view, and the controller.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of these components are built to handle specific development aspects of an application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MVC is one of the most frequently used industry-standard web development framework to create scalable and extensible projects</a:t>
            </a:r>
          </a:p>
        </p:txBody>
      </p:sp>
    </p:spTree>
    <p:extLst>
      <p:ext uri="{BB962C8B-B14F-4D97-AF65-F5344CB8AC3E}">
        <p14:creationId xmlns:p14="http://schemas.microsoft.com/office/powerpoint/2010/main" val="228503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076" y="202886"/>
            <a:ext cx="10515600" cy="6352459"/>
          </a:xfrm>
        </p:spPr>
        <p:txBody>
          <a:bodyPr>
            <a:normAutofit fontScale="92500" lnSpcReduction="10000"/>
          </a:bodyPr>
          <a:lstStyle/>
          <a:p>
            <a:pPr>
              <a:buFont typeface="Wingdings" panose="05000000000000000000" pitchFamily="2" charset="2"/>
              <a:buChar char="q"/>
            </a:pPr>
            <a:r>
              <a:rPr lang="en-US" dirty="0" smtClean="0">
                <a:solidFill>
                  <a:srgbClr val="00B050"/>
                </a:solidFill>
                <a:latin typeface="Times New Roman" panose="02020603050405020304" pitchFamily="18" charset="0"/>
                <a:cs typeface="Times New Roman" panose="02020603050405020304" pitchFamily="18" charset="0"/>
              </a:rPr>
              <a:t>Model:</a:t>
            </a:r>
            <a:endParaRPr lang="en-US" dirty="0">
              <a:solidFill>
                <a:srgbClr val="00B05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Model component corresponds to all the data-related logic that the user works with. This can represent either the data that is being transferred between the View and Controller components or any other business logic-related data.</a:t>
            </a:r>
          </a:p>
          <a:p>
            <a:pPr>
              <a:buFont typeface="Wingdings" panose="05000000000000000000" pitchFamily="2" charset="2"/>
              <a:buChar char="q"/>
            </a:pPr>
            <a:r>
              <a:rPr lang="en-US" dirty="0" smtClean="0">
                <a:solidFill>
                  <a:srgbClr val="00B050"/>
                </a:solidFill>
                <a:latin typeface="Times New Roman" panose="02020603050405020304" pitchFamily="18" charset="0"/>
                <a:cs typeface="Times New Roman" panose="02020603050405020304" pitchFamily="18" charset="0"/>
              </a:rPr>
              <a:t>View:</a:t>
            </a:r>
            <a:endParaRPr lang="en-US" dirty="0">
              <a:solidFill>
                <a:srgbClr val="00B05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View component is used for all the UI logic of the application. For example, the Customer view will include all the UI components such as text boxes, dropdowns, etc. that the final user interacts with.</a:t>
            </a:r>
          </a:p>
          <a:p>
            <a:pPr>
              <a:buFont typeface="Wingdings" panose="05000000000000000000" pitchFamily="2" charset="2"/>
              <a:buChar char="q"/>
            </a:pPr>
            <a:r>
              <a:rPr lang="en-US" dirty="0" smtClean="0">
                <a:solidFill>
                  <a:srgbClr val="00B050"/>
                </a:solidFill>
                <a:latin typeface="Times New Roman" panose="02020603050405020304" pitchFamily="18" charset="0"/>
                <a:cs typeface="Times New Roman" panose="02020603050405020304" pitchFamily="18" charset="0"/>
              </a:rPr>
              <a:t>Controller:</a:t>
            </a:r>
            <a:endParaRPr lang="en-US" dirty="0">
              <a:solidFill>
                <a:srgbClr val="00B05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Controllers act as an interface between Model and View components to process all the business logic and incoming requests, manipulate data using the Model component and interact with the Views to render the final output. For example, the Customer controller will handle all the interactions and inputs from the Customer View and update the database using the Customer Model. The same controller will be used to view the Customer data.</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65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529" y="331674"/>
            <a:ext cx="10515600" cy="6526325"/>
          </a:xfrm>
        </p:spPr>
        <p:txBody>
          <a:bodyPr/>
          <a:lstStyle/>
          <a:p>
            <a:r>
              <a:rPr lang="en-US" b="1" dirty="0"/>
              <a:t>Car driving mechanism</a:t>
            </a:r>
            <a:r>
              <a:rPr lang="en-US" dirty="0"/>
              <a:t> is </a:t>
            </a:r>
            <a:r>
              <a:rPr lang="en-US" dirty="0" smtClean="0"/>
              <a:t>example </a:t>
            </a:r>
            <a:r>
              <a:rPr lang="en-US" dirty="0"/>
              <a:t>of the MVC model. Every car consist of three main parts. View= User interface : (Gear lever, panels, steering wheel, brake, etc</a:t>
            </a:r>
            <a:r>
              <a:rPr lang="en-US" dirty="0" smtClean="0"/>
              <a:t>.)</a:t>
            </a:r>
          </a:p>
          <a:p>
            <a:endParaRPr lang="en-US" dirty="0"/>
          </a:p>
        </p:txBody>
      </p:sp>
      <p:pic>
        <p:nvPicPr>
          <p:cNvPr id="2050" name="Picture 2" descr="MVC Framework Tutorial for Beginners: What is, Architecture &amp;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067" y="1841679"/>
            <a:ext cx="9731061" cy="453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774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1080</Words>
  <Application>Microsoft Office PowerPoint</Application>
  <PresentationFormat>Widescreen</PresentationFormat>
  <Paragraphs>179</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Arial</vt:lpstr>
      <vt:lpstr>Calibri</vt:lpstr>
      <vt:lpstr>Calibri Light</vt:lpstr>
      <vt:lpstr>Courier New</vt:lpstr>
      <vt:lpstr>inherit</vt:lpstr>
      <vt:lpstr>Nirmala UI Semilight</vt:lpstr>
      <vt:lpstr>Roboto</vt:lpstr>
      <vt:lpstr>Roboto Mono</vt:lpstr>
      <vt:lpstr>Times New Roman</vt:lpstr>
      <vt:lpstr>Wingdings</vt:lpstr>
      <vt:lpstr>Office Theme</vt:lpstr>
      <vt:lpstr>Front-End Frameworks: What is web framework? </vt:lpstr>
      <vt:lpstr> Why Web Framework</vt:lpstr>
      <vt:lpstr>Web Framework Types. </vt:lpstr>
      <vt:lpstr>PowerPoint Presentation</vt:lpstr>
      <vt:lpstr>What is MVC</vt:lpstr>
      <vt:lpstr>MVC Architecture</vt:lpstr>
      <vt:lpstr>PowerPoint Presentation</vt:lpstr>
      <vt:lpstr>PowerPoint Presentation</vt:lpstr>
      <vt:lpstr>PowerPoint Presentation</vt:lpstr>
      <vt:lpstr>MVC in Practical</vt:lpstr>
      <vt:lpstr>TypeScript: Introduction to TypeScript</vt:lpstr>
      <vt:lpstr>Variables and Constants, Modules in TS.</vt:lpstr>
      <vt:lpstr>Modules in TS.</vt:lpstr>
      <vt:lpstr>Angular CLI, Angular Architecture</vt:lpstr>
      <vt:lpstr>PowerPoint Presentation</vt:lpstr>
      <vt:lpstr>PowerPoint Presentation</vt:lpstr>
      <vt:lpstr>Angular Project Structure</vt:lpstr>
      <vt:lpstr>PowerPoint Presentation</vt:lpstr>
      <vt:lpstr>Angular module</vt:lpstr>
      <vt:lpstr>Creating a Module  </vt:lpstr>
      <vt:lpstr> Angular Lifecycle </vt:lpstr>
      <vt:lpstr>PowerPoint Presentation</vt:lpstr>
      <vt:lpstr>Angular Components</vt:lpstr>
      <vt:lpstr>Creating a component using the Angular CLI </vt:lpstr>
      <vt:lpstr>component</vt:lpstr>
      <vt:lpstr>Angular Data Binding</vt:lpstr>
      <vt:lpstr>PowerPoint Presentation</vt:lpstr>
      <vt:lpstr>PowerPoint Presentation</vt:lpstr>
      <vt:lpstr>Dependency Injections (DI)</vt:lpstr>
      <vt:lpstr>PowerPoint Presentation</vt:lpstr>
      <vt:lpstr>Angular Forms.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Frameworks: What is web framework?</dc:title>
  <dc:creator>Windows User</dc:creator>
  <cp:lastModifiedBy>Windows User</cp:lastModifiedBy>
  <cp:revision>47</cp:revision>
  <dcterms:created xsi:type="dcterms:W3CDTF">2023-03-20T07:55:22Z</dcterms:created>
  <dcterms:modified xsi:type="dcterms:W3CDTF">2023-04-13T05:43:56Z</dcterms:modified>
</cp:coreProperties>
</file>