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0" r:id="rId16"/>
    <p:sldId id="271" r:id="rId17"/>
    <p:sldId id="273" r:id="rId18"/>
    <p:sldId id="274" r:id="rId19"/>
    <p:sldId id="275" r:id="rId20"/>
    <p:sldId id="277" r:id="rId21"/>
    <p:sldId id="276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4624" autoAdjust="0"/>
  </p:normalViewPr>
  <p:slideViewPr>
    <p:cSldViewPr snapToGrid="0">
      <p:cViewPr varScale="1">
        <p:scale>
          <a:sx n="70" d="100"/>
          <a:sy n="70" d="100"/>
        </p:scale>
        <p:origin x="13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048785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C80C4-677A-4F54-AC67-C50708C2FC31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104878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4878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8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04878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A0F62-844B-4132-81E1-2E689FBBFC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13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4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50DC-0CA8-4B17-AED4-5BE96EF64DE9}" type="datetime1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10485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45729" name="Straight Connector 8"/>
          <p:cNvCxnSpPr>
            <a:cxnSpLocks/>
          </p:cNvCxnSpPr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5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7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1F05-1047-48E0-8CCC-98FB124029A8}" type="datetime1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10487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10487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36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37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3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7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2F7F-1A74-4A20-B7F2-EC66702A597B}" type="datetime1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10487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10487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5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59E7-CD74-4F49-A1C0-1C460F426EA6}" type="datetime1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10485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10485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56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57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58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C75A-85E4-4AF0-9F73-094BDF403026}" type="datetime1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10487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10487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45761" name="Straight Connector 8"/>
          <p:cNvCxnSpPr>
            <a:cxnSpLocks/>
          </p:cNvCxnSpPr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6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76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76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769E-DB72-43CE-BB64-DCC135C407C5}" type="datetime1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104876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104876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69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0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77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2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77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A003-32EA-46B7-9B72-DF506990628E}" type="datetime1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104877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104877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2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6257-F15D-45F7-BB6A-FB75C78CDF53}" type="datetime1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104872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10487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00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0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FA86-0B43-4FF4-8401-D568254BBC83}" type="datetime1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104870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104870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77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78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79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780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81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/>
          </a:lstStyle>
          <a:p>
            <a:fld id="{CD2F42AB-458A-4ED0-9164-B8DDD515C73A}" type="datetime1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104878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104878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5D92F5-C6BD-4770-B93B-CCC7110BAD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43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44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4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48746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97CF-0FE6-42B4-9886-F080B30FE61B}" type="datetime1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10487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10487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7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BA09CDE-73CD-4DAC-A912-1A1C549792AB}" type="datetime1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5D92F5-C6BD-4770-B93B-CCC7110BADD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45728" name="Straight Connector 9"/>
          <p:cNvCxnSpPr>
            <a:cxnSpLocks/>
          </p:cNvCxnSpPr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1358536" y="673997"/>
            <a:ext cx="6662057" cy="78581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  <a:latin typeface="Cambria" pitchFamily="18" charset="0"/>
                <a:cs typeface="BrowalliaUPC" pitchFamily="34" charset="-34"/>
              </a:rPr>
              <a:t>Smart Notice Board</a:t>
            </a:r>
            <a:endParaRPr lang="en-US" sz="3600" b="1" dirty="0">
              <a:solidFill>
                <a:srgbClr val="0070C0"/>
              </a:solidFill>
              <a:latin typeface="Cambria" pitchFamily="18" charset="0"/>
              <a:cs typeface="BrowalliaUPC" pitchFamily="34" charset="-34"/>
            </a:endParaRPr>
          </a:p>
        </p:txBody>
      </p:sp>
      <p:sp>
        <p:nvSpPr>
          <p:cNvPr id="1048591" name="Rectangle 5"/>
          <p:cNvSpPr>
            <a:spLocks noChangeArrowheads="1"/>
          </p:cNvSpPr>
          <p:nvPr/>
        </p:nvSpPr>
        <p:spPr bwMode="auto">
          <a:xfrm>
            <a:off x="3259280" y="1958433"/>
            <a:ext cx="2962304" cy="6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Microsoft Sans Serif" pitchFamily="34" charset="0"/>
              </a:rPr>
              <a:t>Under The Guidance Of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200" b="1" dirty="0" smtClean="0">
                <a:solidFill>
                  <a:srgbClr val="0070C0"/>
                </a:solidFill>
                <a:latin typeface="Cambria" pitchFamily="18" charset="0"/>
                <a:ea typeface="Calibri" pitchFamily="34" charset="0"/>
                <a:cs typeface="Microsoft Sans Serif" pitchFamily="34" charset="0"/>
              </a:rPr>
              <a:t>Prof. </a:t>
            </a:r>
            <a:r>
              <a:rPr lang="en-US" sz="2200" b="1" smtClean="0">
                <a:solidFill>
                  <a:srgbClr val="0070C0"/>
                </a:solidFill>
                <a:latin typeface="Cambria" pitchFamily="18" charset="0"/>
                <a:ea typeface="Calibri" pitchFamily="34" charset="0"/>
                <a:cs typeface="Microsoft Sans Serif" pitchFamily="34" charset="0"/>
              </a:rPr>
              <a:t>Alka Choksi</a:t>
            </a:r>
            <a:endParaRPr lang="en-US" sz="2200" b="1" dirty="0" smtClean="0">
              <a:solidFill>
                <a:srgbClr val="0070C0"/>
              </a:solidFill>
              <a:latin typeface="Cambria" pitchFamily="18" charset="0"/>
              <a:ea typeface="Calibri" pitchFamily="34" charset="0"/>
              <a:cs typeface="Microsoft Sans Serif" pitchFamily="34" charset="0"/>
            </a:endParaRPr>
          </a:p>
        </p:txBody>
      </p:sp>
      <p:sp>
        <p:nvSpPr>
          <p:cNvPr id="1048592" name="TextBox 9"/>
          <p:cNvSpPr txBox="1"/>
          <p:nvPr/>
        </p:nvSpPr>
        <p:spPr>
          <a:xfrm>
            <a:off x="3281083" y="4635327"/>
            <a:ext cx="4598894" cy="1170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mbria" pitchFamily="18" charset="0"/>
              </a:rPr>
              <a:t>Submitted To:</a:t>
            </a:r>
            <a:endParaRPr lang="en-US" dirty="0">
              <a:latin typeface="Cambria" pitchFamily="18" charset="0"/>
            </a:endParaRPr>
          </a:p>
          <a:p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Department of MCA</a:t>
            </a:r>
          </a:p>
          <a:p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Faculty of IT &amp; Computer Science,</a:t>
            </a:r>
          </a:p>
          <a:p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PARUL University</a:t>
            </a:r>
            <a:endParaRPr lang="en-US" sz="2200" b="1" dirty="0" smtClean="0">
              <a:solidFill>
                <a:schemeClr val="accent4">
                  <a:lumMod val="75000"/>
                </a:schemeClr>
              </a:solidFill>
              <a:latin typeface="Cambria" pitchFamily="18" charset="0"/>
            </a:endParaRPr>
          </a:p>
        </p:txBody>
      </p:sp>
      <p:pic>
        <p:nvPicPr>
          <p:cNvPr id="2097152" name="Picture 11" descr="C:\Users\HP\Desktop\pu.jp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924" y="4554071"/>
            <a:ext cx="2447911" cy="157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593" name="Rectangle 1"/>
          <p:cNvSpPr>
            <a:spLocks noChangeArrowheads="1"/>
          </p:cNvSpPr>
          <p:nvPr/>
        </p:nvSpPr>
        <p:spPr bwMode="auto">
          <a:xfrm>
            <a:off x="1789611" y="2928241"/>
            <a:ext cx="5917475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Microsoft Sans Serif" pitchFamily="34" charset="0"/>
              </a:rPr>
              <a:t>Developed By</a:t>
            </a:r>
          </a:p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1F497D"/>
                </a:solidFill>
                <a:latin typeface="Cambria" pitchFamily="18" charset="0"/>
                <a:ea typeface="Calibri" pitchFamily="34" charset="0"/>
                <a:cs typeface="Microsoft Sans Serif" pitchFamily="34" charset="0"/>
              </a:rPr>
              <a:t> </a:t>
            </a:r>
            <a:r>
              <a:rPr lang="en-US" sz="2200" b="1" dirty="0" smtClean="0">
                <a:solidFill>
                  <a:srgbClr val="0070C0"/>
                </a:solidFill>
                <a:latin typeface="Cambria" pitchFamily="18" charset="0"/>
                <a:ea typeface="Calibri" pitchFamily="34" charset="0"/>
                <a:cs typeface="Microsoft Sans Serif" pitchFamily="34" charset="0"/>
              </a:rPr>
              <a:t>Nilesh </a:t>
            </a:r>
            <a:r>
              <a:rPr lang="en-US" sz="2200" b="1" dirty="0" smtClean="0">
                <a:solidFill>
                  <a:srgbClr val="0070C0"/>
                </a:solidFill>
                <a:latin typeface="Cambria" pitchFamily="18" charset="0"/>
                <a:ea typeface="Calibri" pitchFamily="34" charset="0"/>
                <a:cs typeface="Microsoft Sans Serif" pitchFamily="34" charset="0"/>
              </a:rPr>
              <a:t>Sharma(200511202055</a:t>
            </a:r>
            <a:r>
              <a:rPr lang="en-US" sz="2200" b="1" dirty="0" smtClean="0">
                <a:solidFill>
                  <a:srgbClr val="0070C0"/>
                </a:solidFill>
                <a:latin typeface="Cambria" pitchFamily="18" charset="0"/>
                <a:ea typeface="Calibri" pitchFamily="34" charset="0"/>
                <a:cs typeface="Microsoft Sans Serif" pitchFamily="34" charset="0"/>
              </a:rPr>
              <a:t>)</a:t>
            </a:r>
          </a:p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2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mbria" pitchFamily="18" charset="0"/>
                <a:cs typeface="Microsoft Sans Serif" pitchFamily="34" charset="0"/>
              </a:rPr>
              <a:t>Prince singh  [200511202056]</a:t>
            </a:r>
            <a:endParaRPr kumimoji="0" lang="en-US" sz="22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mbria" pitchFamily="18" charset="0"/>
                <a:ea typeface="Calibri" pitchFamily="34" charset="0"/>
                <a:cs typeface="Microsoft Sans Serif" pitchFamily="34" charset="0"/>
              </a:rPr>
              <a:t>    	</a:t>
            </a:r>
            <a:endParaRPr kumimoji="0" lang="en-US" sz="1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600" b="1" dirty="0" smtClean="0"/>
              <a:t>Justification: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104864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itchFamily="34" charset="0"/>
              <a:buChar char="•"/>
            </a:pPr>
            <a:r>
              <a:rPr lang="en-IN" sz="2400" dirty="0" smtClean="0"/>
              <a:t>The system will reduce energy and time spent   checking the notice board.</a:t>
            </a:r>
            <a:endParaRPr lang="en-US" sz="2400" dirty="0" smtClean="0"/>
          </a:p>
          <a:p>
            <a:pPr lvl="0">
              <a:buFont typeface="Arial" pitchFamily="34" charset="0"/>
              <a:buChar char="•"/>
            </a:pPr>
            <a:r>
              <a:rPr lang="en-IN" sz="2400" dirty="0" smtClean="0"/>
              <a:t>User can responding to the post.</a:t>
            </a:r>
            <a:endParaRPr lang="en-US" sz="2400" dirty="0" smtClean="0"/>
          </a:p>
          <a:p>
            <a:pPr lvl="0">
              <a:buFont typeface="Arial" pitchFamily="34" charset="0"/>
              <a:buChar char="•"/>
            </a:pPr>
            <a:r>
              <a:rPr lang="en-IN" sz="2400" dirty="0" smtClean="0"/>
              <a:t>It will give user ability to filter notice or post according to the subject or particular topics.</a:t>
            </a:r>
            <a:endParaRPr lang="en-US" sz="2400" dirty="0" smtClean="0"/>
          </a:p>
          <a:p>
            <a:endParaRPr lang="en-US" sz="2200" dirty="0"/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59E7-CD74-4F49-A1C0-1C460F426EA6}" type="datetime1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Title</a:t>
            </a:r>
            <a:endParaRPr lang="en-US" dirty="0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836815" y="789708"/>
            <a:ext cx="7543800" cy="8965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600" b="1" dirty="0" smtClean="0"/>
              <a:t>Requirement Analysis :</a:t>
            </a:r>
            <a:br>
              <a:rPr lang="en-US" sz="3600" b="1" dirty="0" smtClean="0"/>
            </a:br>
            <a:r>
              <a:rPr lang="en-US" sz="3600" b="1" dirty="0" smtClean="0"/>
              <a:t>        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smtClean="0"/>
              <a:t> Feasibility Study</a:t>
            </a:r>
            <a:endParaRPr lang="en-US" sz="3200" dirty="0"/>
          </a:p>
        </p:txBody>
      </p:sp>
      <p:sp>
        <p:nvSpPr>
          <p:cNvPr id="104864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200" dirty="0" smtClean="0"/>
              <a:t>A feasibility analysis involves a detailed assessment of the need, value and practicality of a proposed enterprise, such as systems development.</a:t>
            </a:r>
          </a:p>
          <a:p>
            <a:pPr lvl="0">
              <a:buFont typeface="Arial" pitchFamily="34" charset="0"/>
              <a:buChar char="•"/>
            </a:pPr>
            <a:r>
              <a:rPr lang="en-US" sz="2200" dirty="0" smtClean="0"/>
              <a:t>. The process of designing and implementing record keeping systems has significant accountability and resource implications for an organization. </a:t>
            </a:r>
          </a:p>
          <a:p>
            <a:pPr lvl="0">
              <a:buFont typeface="Arial" pitchFamily="34" charset="0"/>
              <a:buChar char="•"/>
            </a:pPr>
            <a:r>
              <a:rPr lang="en-US" sz="2200" dirty="0" smtClean="0"/>
              <a:t> Most feasibility studies are distinguished for both users and analysts</a:t>
            </a:r>
          </a:p>
          <a:p>
            <a:pPr>
              <a:buFont typeface="Arial" pitchFamily="34" charset="0"/>
              <a:buChar char="•"/>
            </a:pPr>
            <a:r>
              <a:rPr lang="en-IN" sz="2200" dirty="0" smtClean="0"/>
              <a:t>it is operationally, economically and technically realistic to proceed with a particular course of action</a:t>
            </a:r>
            <a:r>
              <a:rPr lang="en-IN" sz="2400" dirty="0" smtClean="0"/>
              <a:t>. </a:t>
            </a:r>
            <a:endParaRPr lang="en-US" sz="2400" dirty="0" smtClean="0"/>
          </a:p>
          <a:p>
            <a:pPr lvl="0"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200" dirty="0"/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59E7-CD74-4F49-A1C0-1C460F426EA6}" type="datetime1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Title</a:t>
            </a:r>
            <a:endParaRPr lang="en-US" dirty="0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858982" y="831273"/>
            <a:ext cx="7507778" cy="906088"/>
          </a:xfrm>
        </p:spPr>
        <p:txBody>
          <a:bodyPr>
            <a:normAutofit fontScale="90000"/>
          </a:bodyPr>
          <a:lstStyle/>
          <a:p>
            <a:pPr lvl="0"/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600" b="1" dirty="0" smtClean="0"/>
              <a:t>Operational  feasibility</a:t>
            </a:r>
            <a:endParaRPr lang="en-US" sz="3600" dirty="0"/>
          </a:p>
        </p:txBody>
      </p:sp>
      <p:sp>
        <p:nvSpPr>
          <p:cNvPr id="104865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200" dirty="0" smtClean="0"/>
              <a:t>People are inherently resistant to change, and computers have been known to facilitate change.</a:t>
            </a:r>
          </a:p>
          <a:p>
            <a:pPr lvl="0">
              <a:buFont typeface="Arial" pitchFamily="34" charset="0"/>
              <a:buChar char="•"/>
            </a:pPr>
            <a:r>
              <a:rPr lang="en-US" sz="2200" dirty="0" smtClean="0"/>
              <a:t>An  estimate should be made of how strong a reaction the user staff is likely to have toward the development of a computerized system.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It is common knowledge that computer installations have something to do with turnover, transfers, retraining, and changes in employee job status</a:t>
            </a:r>
          </a:p>
          <a:p>
            <a:pPr lvl="0">
              <a:buFont typeface="Arial" pitchFamily="34" charset="0"/>
              <a:buChar char="•"/>
            </a:pPr>
            <a:endParaRPr lang="en-US" sz="2400" dirty="0" smtClean="0"/>
          </a:p>
          <a:p>
            <a:r>
              <a:rPr lang="en-US" sz="2400" dirty="0" smtClean="0"/>
              <a:t> </a:t>
            </a:r>
          </a:p>
          <a:p>
            <a:endParaRPr lang="en-US" sz="2200" dirty="0"/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59E7-CD74-4F49-A1C0-1C460F426EA6}" type="datetime1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Title</a:t>
            </a:r>
            <a:endParaRPr lang="en-US" dirty="0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739833" y="591404"/>
            <a:ext cx="7543800" cy="1450757"/>
          </a:xfrm>
        </p:spPr>
        <p:txBody>
          <a:bodyPr>
            <a:normAutofit fontScale="90000"/>
          </a:bodyPr>
          <a:lstStyle/>
          <a:p>
            <a:pPr lvl="0"/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Technical feasibility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sz="3600" dirty="0"/>
          </a:p>
        </p:txBody>
      </p:sp>
      <p:sp>
        <p:nvSpPr>
          <p:cNvPr id="10486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200" dirty="0" smtClean="0"/>
              <a:t>Technical feasibility centers around the existing computer system (hardware, software, etc.) </a:t>
            </a:r>
          </a:p>
          <a:p>
            <a:pPr lvl="0">
              <a:buFont typeface="Arial" pitchFamily="34" charset="0"/>
              <a:buChar char="•"/>
            </a:pPr>
            <a:r>
              <a:rPr lang="en-US" sz="2200" dirty="0" smtClean="0"/>
              <a:t> if the current computer is operating at 80 percent                capacity – an arbitrary ceiling – then running another application could overload the system or require     additional hardware.</a:t>
            </a:r>
          </a:p>
          <a:p>
            <a:pPr lvl="0">
              <a:buFont typeface="Arial" pitchFamily="34" charset="0"/>
              <a:buChar char="•"/>
            </a:pPr>
            <a:r>
              <a:rPr lang="en-US" sz="2200" dirty="0" smtClean="0"/>
              <a:t>This involves financial considerations to accommodate technical enhancements</a:t>
            </a:r>
          </a:p>
          <a:p>
            <a:pPr lvl="0">
              <a:buFont typeface="Arial" pitchFamily="34" charset="0"/>
              <a:buChar char="•"/>
            </a:pPr>
            <a:endParaRPr lang="en-US" sz="2400" dirty="0" smtClean="0"/>
          </a:p>
          <a:p>
            <a:r>
              <a:rPr lang="en-US" sz="2400" dirty="0" smtClean="0"/>
              <a:t> </a:t>
            </a:r>
          </a:p>
          <a:p>
            <a:endParaRPr lang="en-US" sz="2200" dirty="0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59E7-CD74-4F49-A1C0-1C460F426EA6}" type="datetime1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Title</a:t>
            </a:r>
            <a:endParaRPr lang="en-US" dirty="0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3688" y="328168"/>
            <a:ext cx="7543800" cy="145075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Module used</a:t>
            </a:r>
            <a:endParaRPr lang="en-US" sz="3200" dirty="0"/>
          </a:p>
        </p:txBody>
      </p:sp>
      <p:sp>
        <p:nvSpPr>
          <p:cNvPr id="1048670" name="Content Placeholder 2"/>
          <p:cNvSpPr>
            <a:spLocks noGrp="1"/>
          </p:cNvSpPr>
          <p:nvPr>
            <p:ph idx="1"/>
          </p:nvPr>
        </p:nvSpPr>
        <p:spPr>
          <a:xfrm>
            <a:off x="637309" y="1870364"/>
            <a:ext cx="7729451" cy="399873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Registration module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Login module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About us module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Contact us module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Ask me module</a:t>
            </a:r>
            <a:endParaRPr lang="en-US" dirty="0"/>
          </a:p>
        </p:txBody>
      </p:sp>
      <p:sp>
        <p:nvSpPr>
          <p:cNvPr id="104867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59E7-CD74-4F49-A1C0-1C460F426EA6}" type="datetime1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10486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Title</a:t>
            </a:r>
            <a:endParaRPr lang="en-US" dirty="0"/>
          </a:p>
        </p:txBody>
      </p:sp>
      <p:sp>
        <p:nvSpPr>
          <p:cNvPr id="10486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767542" y="328168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600" b="1" dirty="0" smtClean="0"/>
              <a:t>Users of the System</a:t>
            </a:r>
            <a:endParaRPr lang="en-IN" sz="3600" dirty="0"/>
          </a:p>
        </p:txBody>
      </p:sp>
      <p:sp>
        <p:nvSpPr>
          <p:cNvPr id="104866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Arial"/>
              <a:buChar char="•"/>
            </a:pPr>
            <a:r>
              <a:rPr lang="en-US" sz="2200" dirty="0" smtClean="0"/>
              <a:t>   Admin </a:t>
            </a:r>
            <a:endParaRPr lang="en-IN" sz="2200" dirty="0"/>
          </a:p>
          <a:p>
            <a:pPr>
              <a:buFont typeface="Arial"/>
              <a:buChar char="•"/>
            </a:pPr>
            <a:r>
              <a:rPr lang="en-US" sz="2200" dirty="0"/>
              <a:t>  Teacher </a:t>
            </a:r>
            <a:endParaRPr lang="en-IN" sz="2200" dirty="0"/>
          </a:p>
          <a:p>
            <a:pPr>
              <a:buFont typeface="Arial"/>
              <a:buChar char="•"/>
            </a:pPr>
            <a:r>
              <a:rPr lang="en-US" sz="2200" dirty="0"/>
              <a:t>  </a:t>
            </a:r>
            <a:r>
              <a:rPr lang="en-US" sz="2200" dirty="0" smtClean="0"/>
              <a:t>Student </a:t>
            </a:r>
            <a:endParaRPr lang="en-IN" sz="2200" dirty="0"/>
          </a:p>
          <a:p>
            <a:pPr>
              <a:buFont typeface="Arial"/>
              <a:buChar char="•"/>
            </a:pPr>
            <a:r>
              <a:rPr lang="en-US" sz="2200" dirty="0"/>
              <a:t>  </a:t>
            </a:r>
            <a:r>
              <a:rPr lang="en-US" sz="2200" dirty="0" smtClean="0"/>
              <a:t>Guest/User</a:t>
            </a:r>
            <a:endParaRPr lang="en-IN" sz="22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486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59E7-CD74-4F49-A1C0-1C460F426EA6}" type="datetime1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Title</a:t>
            </a:r>
            <a:endParaRPr lang="en-US" dirty="0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698269" y="286604"/>
            <a:ext cx="7543800" cy="1450757"/>
          </a:xfrm>
        </p:spPr>
        <p:txBody>
          <a:bodyPr>
            <a:norm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Admin:</a:t>
            </a:r>
            <a:endParaRPr lang="en-US" sz="3200" dirty="0"/>
          </a:p>
        </p:txBody>
      </p:sp>
      <p:sp>
        <p:nvSpPr>
          <p:cNvPr id="104866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200" dirty="0" smtClean="0"/>
              <a:t>Can add ,activate and deactivate  any user</a:t>
            </a:r>
          </a:p>
          <a:p>
            <a:pPr>
              <a:buFont typeface="Arial" pitchFamily="34" charset="0"/>
              <a:buChar char="•"/>
            </a:pPr>
            <a:r>
              <a:rPr lang="en-IN" sz="2200" dirty="0" smtClean="0"/>
              <a:t>Add new notice and send notice to registered users</a:t>
            </a: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IN" sz="2200" dirty="0" smtClean="0"/>
              <a:t>Display old notice and manage old notice</a:t>
            </a: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IN" sz="2200" dirty="0" smtClean="0"/>
              <a:t>Update password</a:t>
            </a:r>
            <a:endParaRPr lang="en-US" sz="2200" dirty="0" smtClean="0"/>
          </a:p>
          <a:p>
            <a:pPr lvl="0">
              <a:buFont typeface="Arial" pitchFamily="34" charset="0"/>
              <a:buChar char="•"/>
            </a:pPr>
            <a:endParaRPr lang="en-US" sz="2400" dirty="0" smtClean="0"/>
          </a:p>
          <a:p>
            <a:r>
              <a:rPr lang="en-US" sz="2400" dirty="0" smtClean="0"/>
              <a:t> </a:t>
            </a:r>
          </a:p>
          <a:p>
            <a:endParaRPr lang="en-US" sz="2200" dirty="0"/>
          </a:p>
        </p:txBody>
      </p:sp>
      <p:sp>
        <p:nvSpPr>
          <p:cNvPr id="104866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59E7-CD74-4F49-A1C0-1C460F426EA6}" type="datetime1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10486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Title</a:t>
            </a:r>
            <a:endParaRPr lang="en-US" dirty="0"/>
          </a:p>
        </p:txBody>
      </p:sp>
      <p:sp>
        <p:nvSpPr>
          <p:cNvPr id="10486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628996" y="383586"/>
            <a:ext cx="7543800" cy="1450757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dirty="0" smtClean="0"/>
              <a:t>Student</a:t>
            </a:r>
            <a:endParaRPr lang="en-US" sz="3600" dirty="0"/>
          </a:p>
        </p:txBody>
      </p:sp>
      <p:sp>
        <p:nvSpPr>
          <p:cNvPr id="104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IN" sz="2200" dirty="0" smtClean="0"/>
              <a:t>Student Registration</a:t>
            </a:r>
          </a:p>
          <a:p>
            <a:pPr>
              <a:buFont typeface="Arial" pitchFamily="34" charset="0"/>
              <a:buChar char="•"/>
            </a:pPr>
            <a:r>
              <a:rPr lang="en-IN" sz="2200" dirty="0" smtClean="0"/>
              <a:t>Login</a:t>
            </a: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IN" sz="2200" dirty="0" smtClean="0"/>
              <a:t>Check Notification sent by admin</a:t>
            </a: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IN" sz="2200" dirty="0" smtClean="0"/>
              <a:t>Update Profile</a:t>
            </a: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IN" sz="2200" dirty="0" smtClean="0"/>
              <a:t>Update Password</a:t>
            </a: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IN" sz="2200" dirty="0" smtClean="0"/>
              <a:t>Log out </a:t>
            </a:r>
            <a:endParaRPr lang="en-US" sz="2200" dirty="0" smtClean="0"/>
          </a:p>
          <a:p>
            <a:endParaRPr lang="en-US" sz="2200" dirty="0"/>
          </a:p>
        </p:txBody>
      </p:sp>
      <p:sp>
        <p:nvSpPr>
          <p:cNvPr id="104867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59E7-CD74-4F49-A1C0-1C460F426EA6}" type="datetime1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10486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Title</a:t>
            </a:r>
            <a:endParaRPr lang="en-US" dirty="0"/>
          </a:p>
        </p:txBody>
      </p:sp>
      <p:sp>
        <p:nvSpPr>
          <p:cNvPr id="10486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767542" y="300459"/>
            <a:ext cx="7543800" cy="1450757"/>
          </a:xfrm>
        </p:spPr>
        <p:txBody>
          <a:bodyPr>
            <a:normAutofit/>
          </a:bodyPr>
          <a:lstStyle/>
          <a:p>
            <a:r>
              <a:rPr lang="en-US" sz="3200" dirty="0"/>
              <a:t>Teacher Module</a:t>
            </a:r>
            <a:endParaRPr lang="en-IN" sz="3200" dirty="0"/>
          </a:p>
        </p:txBody>
      </p:sp>
      <p:sp>
        <p:nvSpPr>
          <p:cNvPr id="104868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Teacher </a:t>
            </a:r>
            <a:r>
              <a:rPr lang="en-IN" dirty="0"/>
              <a:t>Registration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Login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Check Notification sent by </a:t>
            </a:r>
            <a:r>
              <a:rPr lang="en-IN" dirty="0" smtClean="0"/>
              <a:t>admin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Add new notice and send notice to </a:t>
            </a:r>
            <a:r>
              <a:rPr lang="en-IN" dirty="0" smtClean="0"/>
              <a:t>registered </a:t>
            </a:r>
            <a:r>
              <a:rPr lang="en-IN" dirty="0"/>
              <a:t>Student</a:t>
            </a:r>
            <a:r>
              <a:rPr lang="en-IN" dirty="0" smtClean="0"/>
              <a:t> 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Update Profile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Update Password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Log out </a:t>
            </a:r>
            <a:endParaRPr lang="en-US" dirty="0"/>
          </a:p>
        </p:txBody>
      </p:sp>
      <p:sp>
        <p:nvSpPr>
          <p:cNvPr id="104868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59E7-CD74-4F49-A1C0-1C460F426EA6}" type="datetime1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10486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Title</a:t>
            </a:r>
            <a:endParaRPr lang="en-US" dirty="0"/>
          </a:p>
        </p:txBody>
      </p:sp>
      <p:sp>
        <p:nvSpPr>
          <p:cNvPr id="10486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Guest/User </a:t>
            </a:r>
            <a:r>
              <a:rPr lang="en-US" sz="3200" dirty="0"/>
              <a:t>Module</a:t>
            </a:r>
            <a:endParaRPr lang="en-IN" sz="3200" dirty="0"/>
          </a:p>
        </p:txBody>
      </p:sp>
      <p:sp>
        <p:nvSpPr>
          <p:cNvPr id="104868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2200" dirty="0" smtClean="0"/>
              <a:t>Visit the Wedsite.</a:t>
            </a:r>
          </a:p>
          <a:p>
            <a:pPr>
              <a:buFont typeface="Arial" pitchFamily="34" charset="0"/>
              <a:buChar char="•"/>
            </a:pPr>
            <a:r>
              <a:rPr lang="en-IN" sz="2200" dirty="0" smtClean="0"/>
              <a:t>View all Notices.</a:t>
            </a:r>
            <a:endParaRPr lang="en-US" dirty="0"/>
          </a:p>
        </p:txBody>
      </p:sp>
      <p:sp>
        <p:nvSpPr>
          <p:cNvPr id="104868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59E7-CD74-4F49-A1C0-1C460F426EA6}" type="datetime1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10486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Title</a:t>
            </a:r>
            <a:endParaRPr lang="en-US" dirty="0"/>
          </a:p>
        </p:txBody>
      </p:sp>
      <p:sp>
        <p:nvSpPr>
          <p:cNvPr id="10486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>
          <a:xfrm>
            <a:off x="809106" y="300459"/>
            <a:ext cx="7543800" cy="1450757"/>
          </a:xfrm>
        </p:spPr>
        <p:txBody>
          <a:bodyPr>
            <a:normAutofit/>
          </a:bodyPr>
          <a:lstStyle/>
          <a:p>
            <a:r>
              <a:rPr lang="en-US" sz="3200" b="1" dirty="0"/>
              <a:t>INDEX</a:t>
            </a: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Project </a:t>
            </a:r>
            <a:r>
              <a:rPr lang="en-US" sz="2200" b="1" dirty="0" smtClean="0"/>
              <a:t>profile: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 smtClean="0"/>
              <a:t> Project Definition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 smtClean="0"/>
              <a:t> Project Description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 smtClean="0"/>
              <a:t>Existing System[optional]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 smtClean="0"/>
              <a:t>Problem Statement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 smtClean="0"/>
              <a:t>Proposed System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 smtClean="0"/>
              <a:t>Scope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 smtClean="0"/>
              <a:t>Tools &amp;Technology using with short justification  </a:t>
            </a:r>
          </a:p>
          <a:p>
            <a:endParaRPr lang="en-US" dirty="0"/>
          </a:p>
        </p:txBody>
      </p:sp>
      <p:sp>
        <p:nvSpPr>
          <p:cNvPr id="10486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59E7-CD74-4F49-A1C0-1C460F426EA6}" type="datetime1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10486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Smart notice board</a:t>
            </a:r>
            <a:endParaRPr lang="en-US" dirty="0"/>
          </a:p>
        </p:txBody>
      </p:sp>
      <p:sp>
        <p:nvSpPr>
          <p:cNvPr id="10486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698269" y="286604"/>
            <a:ext cx="7543800" cy="1450757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Software:</a:t>
            </a:r>
            <a:endParaRPr lang="en-US" sz="3600" dirty="0"/>
          </a:p>
        </p:txBody>
      </p:sp>
      <p:sp>
        <p:nvSpPr>
          <p:cNvPr id="10486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IN" sz="2200" dirty="0" smtClean="0"/>
              <a:t>Front End-HTML, CSS ,Jquery , Bootstrap</a:t>
            </a:r>
          </a:p>
          <a:p>
            <a:pPr lvl="0">
              <a:buFont typeface="Arial" pitchFamily="34" charset="0"/>
              <a:buChar char="•"/>
            </a:pPr>
            <a:r>
              <a:rPr lang="en-IN" sz="2200" dirty="0" smtClean="0"/>
              <a:t>Middle End -PHP</a:t>
            </a:r>
            <a:endParaRPr lang="en-IN" sz="2200" dirty="0" smtClean="0"/>
          </a:p>
          <a:p>
            <a:pPr lvl="0">
              <a:buFont typeface="Arial" pitchFamily="34" charset="0"/>
              <a:buChar char="•"/>
            </a:pPr>
            <a:r>
              <a:rPr lang="en-IN" sz="2200" dirty="0" smtClean="0"/>
              <a:t>Back </a:t>
            </a:r>
            <a:r>
              <a:rPr lang="en-IN" sz="2200" dirty="0" smtClean="0"/>
              <a:t>End – MYSQL </a:t>
            </a:r>
            <a:endParaRPr lang="en-US" sz="2200" dirty="0" smtClean="0"/>
          </a:p>
          <a:p>
            <a:pPr lvl="0">
              <a:buFont typeface="Arial" pitchFamily="34" charset="0"/>
              <a:buChar char="•"/>
            </a:pPr>
            <a:r>
              <a:rPr lang="en-IN" sz="2200" dirty="0" smtClean="0"/>
              <a:t>Server – Apache server</a:t>
            </a:r>
            <a:endParaRPr lang="en-US" sz="2200" dirty="0" smtClean="0"/>
          </a:p>
          <a:p>
            <a:pPr lvl="0">
              <a:buFont typeface="Arial" pitchFamily="34" charset="0"/>
              <a:buChar char="•"/>
            </a:pPr>
            <a:r>
              <a:rPr lang="en-IN" sz="2200" dirty="0" smtClean="0"/>
              <a:t>Design Tool </a:t>
            </a:r>
            <a:r>
              <a:rPr lang="en-IN" sz="2400" dirty="0" smtClean="0"/>
              <a:t>– </a:t>
            </a:r>
            <a:r>
              <a:rPr lang="en-IN" sz="2400" dirty="0" smtClean="0"/>
              <a:t>Sublime Text</a:t>
            </a:r>
            <a:endParaRPr lang="en-US" sz="2400" dirty="0" smtClean="0"/>
          </a:p>
          <a:p>
            <a:pPr lvl="0">
              <a:buFont typeface="Arial" pitchFamily="34" charset="0"/>
              <a:buChar char="•"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 lvl="0">
              <a:buFont typeface="Arial" pitchFamily="34" charset="0"/>
              <a:buChar char="•"/>
            </a:pPr>
            <a:endParaRPr lang="en-US" sz="2200" dirty="0"/>
          </a:p>
        </p:txBody>
      </p:sp>
      <p:sp>
        <p:nvSpPr>
          <p:cNvPr id="10486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59E7-CD74-4F49-A1C0-1C460F426EA6}" type="datetime1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10486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Title</a:t>
            </a:r>
            <a:endParaRPr lang="en-US" dirty="0"/>
          </a:p>
        </p:txBody>
      </p:sp>
      <p:sp>
        <p:nvSpPr>
          <p:cNvPr id="10486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698269" y="286604"/>
            <a:ext cx="7543800" cy="1450757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Hardware:</a:t>
            </a:r>
            <a:endParaRPr lang="en-US" sz="3600" dirty="0"/>
          </a:p>
        </p:txBody>
      </p:sp>
      <p:sp>
        <p:nvSpPr>
          <p:cNvPr id="104869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IN" sz="2200" dirty="0" smtClean="0"/>
              <a:t>233 MHz processor</a:t>
            </a:r>
          </a:p>
          <a:p>
            <a:pPr>
              <a:buFont typeface="Arial" pitchFamily="34" charset="0"/>
              <a:buChar char="•"/>
            </a:pPr>
            <a:r>
              <a:rPr lang="en-IN" sz="2200" dirty="0" smtClean="0"/>
              <a:t>128MB SD-RAM</a:t>
            </a: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IN" sz="2200" dirty="0" smtClean="0"/>
              <a:t>2-4GB HARD-DISK.</a:t>
            </a:r>
            <a:endParaRPr lang="en-US" sz="2200" dirty="0" smtClean="0"/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 lvl="0">
              <a:buFont typeface="Arial" pitchFamily="34" charset="0"/>
              <a:buChar char="•"/>
            </a:pPr>
            <a:endParaRPr lang="en-US" sz="2200" dirty="0"/>
          </a:p>
        </p:txBody>
      </p:sp>
      <p:sp>
        <p:nvSpPr>
          <p:cNvPr id="10486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59E7-CD74-4F49-A1C0-1C460F426EA6}" type="datetime1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10486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Title</a:t>
            </a:r>
            <a:endParaRPr lang="en-US" dirty="0"/>
          </a:p>
        </p:txBody>
      </p:sp>
      <p:sp>
        <p:nvSpPr>
          <p:cNvPr id="10486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FA86-0B43-4FF4-8401-D568254BBC83}" type="datetime1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104870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Title</a:t>
            </a:r>
            <a:endParaRPr lang="en-US" dirty="0"/>
          </a:p>
        </p:txBody>
      </p:sp>
      <p:sp>
        <p:nvSpPr>
          <p:cNvPr id="104870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48707" name="Rectangle 4"/>
          <p:cNvSpPr/>
          <p:nvPr/>
        </p:nvSpPr>
        <p:spPr>
          <a:xfrm>
            <a:off x="496428" y="418007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 </a:t>
            </a:r>
            <a:r>
              <a:rPr lang="en-US" b="1" dirty="0" smtClean="0"/>
              <a:t>Use case Diagram</a:t>
            </a:r>
            <a:r>
              <a:rPr lang="en-US" i="1" dirty="0" smtClean="0"/>
              <a:t> </a:t>
            </a:r>
            <a:endParaRPr lang="en-US" dirty="0"/>
          </a:p>
        </p:txBody>
      </p:sp>
      <p:sp>
        <p:nvSpPr>
          <p:cNvPr id="1048708" name="Oval 5"/>
          <p:cNvSpPr/>
          <p:nvPr/>
        </p:nvSpPr>
        <p:spPr>
          <a:xfrm>
            <a:off x="3532909" y="1011382"/>
            <a:ext cx="1413164" cy="498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048709" name="Oval 7"/>
          <p:cNvSpPr/>
          <p:nvPr/>
        </p:nvSpPr>
        <p:spPr>
          <a:xfrm>
            <a:off x="3532908" y="1828801"/>
            <a:ext cx="1413164" cy="498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notice</a:t>
            </a:r>
            <a:endParaRPr lang="en-US" dirty="0"/>
          </a:p>
        </p:txBody>
      </p:sp>
      <p:sp>
        <p:nvSpPr>
          <p:cNvPr id="1048710" name="Oval 8"/>
          <p:cNvSpPr/>
          <p:nvPr/>
        </p:nvSpPr>
        <p:spPr>
          <a:xfrm>
            <a:off x="3574472" y="3477490"/>
            <a:ext cx="1413164" cy="498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notice</a:t>
            </a:r>
            <a:endParaRPr lang="en-US" dirty="0"/>
          </a:p>
        </p:txBody>
      </p:sp>
      <p:sp>
        <p:nvSpPr>
          <p:cNvPr id="1048711" name="Oval 9"/>
          <p:cNvSpPr/>
          <p:nvPr/>
        </p:nvSpPr>
        <p:spPr>
          <a:xfrm>
            <a:off x="3560618" y="2715491"/>
            <a:ext cx="1413164" cy="498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Notice</a:t>
            </a:r>
            <a:endParaRPr lang="en-US" dirty="0"/>
          </a:p>
        </p:txBody>
      </p:sp>
      <p:sp>
        <p:nvSpPr>
          <p:cNvPr id="1048712" name="Oval 10"/>
          <p:cNvSpPr/>
          <p:nvPr/>
        </p:nvSpPr>
        <p:spPr>
          <a:xfrm>
            <a:off x="3643746" y="4281054"/>
            <a:ext cx="1413164" cy="498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notice</a:t>
            </a:r>
            <a:endParaRPr lang="en-US" dirty="0"/>
          </a:p>
        </p:txBody>
      </p:sp>
      <p:sp>
        <p:nvSpPr>
          <p:cNvPr id="1048713" name="Oval 11"/>
          <p:cNvSpPr/>
          <p:nvPr/>
        </p:nvSpPr>
        <p:spPr>
          <a:xfrm>
            <a:off x="3685309" y="5153890"/>
            <a:ext cx="1524000" cy="498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 feedback</a:t>
            </a:r>
            <a:endParaRPr lang="en-US" dirty="0"/>
          </a:p>
        </p:txBody>
      </p:sp>
      <p:sp>
        <p:nvSpPr>
          <p:cNvPr id="1048714" name="Oval 12"/>
          <p:cNvSpPr/>
          <p:nvPr/>
        </p:nvSpPr>
        <p:spPr>
          <a:xfrm>
            <a:off x="3629889" y="5902037"/>
            <a:ext cx="1413164" cy="498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1048715" name="Oval 13"/>
          <p:cNvSpPr/>
          <p:nvPr/>
        </p:nvSpPr>
        <p:spPr>
          <a:xfrm>
            <a:off x="775855" y="1288473"/>
            <a:ext cx="401781" cy="2909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45730" name="Straight Connector 15"/>
          <p:cNvCxnSpPr>
            <a:cxnSpLocks/>
            <a:stCxn id="1048715" idx="4"/>
          </p:cNvCxnSpPr>
          <p:nvPr/>
        </p:nvCxnSpPr>
        <p:spPr>
          <a:xfrm>
            <a:off x="976746" y="1579418"/>
            <a:ext cx="6927" cy="263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18"/>
          <p:cNvCxnSpPr>
            <a:cxnSpLocks/>
          </p:cNvCxnSpPr>
          <p:nvPr/>
        </p:nvCxnSpPr>
        <p:spPr>
          <a:xfrm>
            <a:off x="720436" y="1579418"/>
            <a:ext cx="5264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2" name="Straight Connector 20"/>
          <p:cNvCxnSpPr>
            <a:cxnSpLocks/>
          </p:cNvCxnSpPr>
          <p:nvPr/>
        </p:nvCxnSpPr>
        <p:spPr>
          <a:xfrm flipH="1">
            <a:off x="803564" y="1801091"/>
            <a:ext cx="180109" cy="166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3" name="Straight Connector 22"/>
          <p:cNvCxnSpPr>
            <a:cxnSpLocks/>
          </p:cNvCxnSpPr>
          <p:nvPr/>
        </p:nvCxnSpPr>
        <p:spPr>
          <a:xfrm>
            <a:off x="1011382" y="1801091"/>
            <a:ext cx="235527" cy="138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16" name="Oval 23"/>
          <p:cNvSpPr/>
          <p:nvPr/>
        </p:nvSpPr>
        <p:spPr>
          <a:xfrm>
            <a:off x="8104909" y="1108364"/>
            <a:ext cx="401781" cy="2909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45734" name="Straight Connector 24"/>
          <p:cNvCxnSpPr>
            <a:cxnSpLocks/>
            <a:stCxn id="1048716" idx="4"/>
          </p:cNvCxnSpPr>
          <p:nvPr/>
        </p:nvCxnSpPr>
        <p:spPr>
          <a:xfrm>
            <a:off x="8305800" y="1399309"/>
            <a:ext cx="6927" cy="263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Straight Connector 25"/>
          <p:cNvCxnSpPr>
            <a:cxnSpLocks/>
          </p:cNvCxnSpPr>
          <p:nvPr/>
        </p:nvCxnSpPr>
        <p:spPr>
          <a:xfrm>
            <a:off x="8049490" y="1440873"/>
            <a:ext cx="5264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6" name="Straight Connector 26"/>
          <p:cNvCxnSpPr>
            <a:cxnSpLocks/>
          </p:cNvCxnSpPr>
          <p:nvPr/>
        </p:nvCxnSpPr>
        <p:spPr>
          <a:xfrm flipH="1">
            <a:off x="8118764" y="1565564"/>
            <a:ext cx="180109" cy="166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7" name="Straight Connector 27"/>
          <p:cNvCxnSpPr>
            <a:cxnSpLocks/>
          </p:cNvCxnSpPr>
          <p:nvPr/>
        </p:nvCxnSpPr>
        <p:spPr>
          <a:xfrm>
            <a:off x="8312728" y="1551710"/>
            <a:ext cx="235527" cy="138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17" name="Oval 36"/>
          <p:cNvSpPr/>
          <p:nvPr/>
        </p:nvSpPr>
        <p:spPr>
          <a:xfrm>
            <a:off x="8146474" y="3823854"/>
            <a:ext cx="401781" cy="2909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45738" name="Straight Connector 37"/>
          <p:cNvCxnSpPr>
            <a:cxnSpLocks/>
            <a:stCxn id="1048717" idx="4"/>
          </p:cNvCxnSpPr>
          <p:nvPr/>
        </p:nvCxnSpPr>
        <p:spPr>
          <a:xfrm>
            <a:off x="8347365" y="4114799"/>
            <a:ext cx="6927" cy="263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9" name="Straight Connector 38"/>
          <p:cNvCxnSpPr>
            <a:cxnSpLocks/>
          </p:cNvCxnSpPr>
          <p:nvPr/>
        </p:nvCxnSpPr>
        <p:spPr>
          <a:xfrm>
            <a:off x="8077200" y="4197927"/>
            <a:ext cx="5264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0" name="Straight Connector 39"/>
          <p:cNvCxnSpPr>
            <a:cxnSpLocks/>
          </p:cNvCxnSpPr>
          <p:nvPr/>
        </p:nvCxnSpPr>
        <p:spPr>
          <a:xfrm flipH="1">
            <a:off x="8188037" y="4281055"/>
            <a:ext cx="180109" cy="166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1" name="Straight Connector 40"/>
          <p:cNvCxnSpPr>
            <a:cxnSpLocks/>
          </p:cNvCxnSpPr>
          <p:nvPr/>
        </p:nvCxnSpPr>
        <p:spPr>
          <a:xfrm>
            <a:off x="8354292" y="4267200"/>
            <a:ext cx="235527" cy="138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18" name="Oval 41"/>
          <p:cNvSpPr/>
          <p:nvPr/>
        </p:nvSpPr>
        <p:spPr>
          <a:xfrm>
            <a:off x="775855" y="4100946"/>
            <a:ext cx="401781" cy="2909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45742" name="Straight Connector 42"/>
          <p:cNvCxnSpPr>
            <a:cxnSpLocks/>
            <a:stCxn id="1048718" idx="4"/>
          </p:cNvCxnSpPr>
          <p:nvPr/>
        </p:nvCxnSpPr>
        <p:spPr>
          <a:xfrm>
            <a:off x="976746" y="4391891"/>
            <a:ext cx="6927" cy="263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3" name="Straight Connector 43"/>
          <p:cNvCxnSpPr>
            <a:cxnSpLocks/>
          </p:cNvCxnSpPr>
          <p:nvPr/>
        </p:nvCxnSpPr>
        <p:spPr>
          <a:xfrm>
            <a:off x="720436" y="4391891"/>
            <a:ext cx="5264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4" name="Straight Connector 44"/>
          <p:cNvCxnSpPr>
            <a:cxnSpLocks/>
          </p:cNvCxnSpPr>
          <p:nvPr/>
        </p:nvCxnSpPr>
        <p:spPr>
          <a:xfrm flipH="1">
            <a:off x="803564" y="4613564"/>
            <a:ext cx="180109" cy="166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5" name="Straight Connector 45"/>
          <p:cNvCxnSpPr>
            <a:cxnSpLocks/>
          </p:cNvCxnSpPr>
          <p:nvPr/>
        </p:nvCxnSpPr>
        <p:spPr>
          <a:xfrm>
            <a:off x="1011382" y="4613564"/>
            <a:ext cx="235527" cy="138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19" name="Rectangle 46"/>
          <p:cNvSpPr/>
          <p:nvPr/>
        </p:nvSpPr>
        <p:spPr>
          <a:xfrm>
            <a:off x="7786254" y="1814946"/>
            <a:ext cx="1191491" cy="387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1048720" name="Rectangle 47"/>
          <p:cNvSpPr/>
          <p:nvPr/>
        </p:nvSpPr>
        <p:spPr>
          <a:xfrm>
            <a:off x="374073" y="2147455"/>
            <a:ext cx="1191491" cy="387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1048721" name="Rectangle 48"/>
          <p:cNvSpPr/>
          <p:nvPr/>
        </p:nvSpPr>
        <p:spPr>
          <a:xfrm>
            <a:off x="429491" y="4876801"/>
            <a:ext cx="1191491" cy="387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Gust/use</a:t>
            </a:r>
            <a:endParaRPr lang="en-US" dirty="0"/>
          </a:p>
        </p:txBody>
      </p:sp>
      <p:sp>
        <p:nvSpPr>
          <p:cNvPr id="1048722" name="Rectangle 49"/>
          <p:cNvSpPr/>
          <p:nvPr/>
        </p:nvSpPr>
        <p:spPr>
          <a:xfrm>
            <a:off x="7772400" y="4571999"/>
            <a:ext cx="1191491" cy="401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Teacher</a:t>
            </a:r>
            <a:endParaRPr lang="en-US" dirty="0"/>
          </a:p>
        </p:txBody>
      </p:sp>
      <p:sp>
        <p:nvSpPr>
          <p:cNvPr id="1048723" name="Flowchart: Connector 52"/>
          <p:cNvSpPr/>
          <p:nvPr/>
        </p:nvSpPr>
        <p:spPr>
          <a:xfrm>
            <a:off x="7481455" y="1482436"/>
            <a:ext cx="180109" cy="19396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24" name="Flowchart: Connector 54"/>
          <p:cNvSpPr/>
          <p:nvPr/>
        </p:nvSpPr>
        <p:spPr>
          <a:xfrm>
            <a:off x="7550728" y="4156363"/>
            <a:ext cx="180109" cy="19396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25" name="Flowchart: Connector 56"/>
          <p:cNvSpPr/>
          <p:nvPr/>
        </p:nvSpPr>
        <p:spPr>
          <a:xfrm>
            <a:off x="1551710" y="1648691"/>
            <a:ext cx="180109" cy="19396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26" name="Flowchart: Connector 58"/>
          <p:cNvSpPr/>
          <p:nvPr/>
        </p:nvSpPr>
        <p:spPr>
          <a:xfrm>
            <a:off x="1607128" y="4364182"/>
            <a:ext cx="180109" cy="19396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45746" name="Straight Arrow Connector 62"/>
          <p:cNvCxnSpPr>
            <a:cxnSpLocks/>
            <a:stCxn id="1048725" idx="7"/>
            <a:endCxn id="1048708" idx="2"/>
          </p:cNvCxnSpPr>
          <p:nvPr/>
        </p:nvCxnSpPr>
        <p:spPr>
          <a:xfrm flipV="1">
            <a:off x="1705443" y="1260764"/>
            <a:ext cx="1827466" cy="416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7" name="Straight Arrow Connector 66"/>
          <p:cNvCxnSpPr>
            <a:cxnSpLocks/>
            <a:stCxn id="1048725" idx="6"/>
            <a:endCxn id="1048709" idx="2"/>
          </p:cNvCxnSpPr>
          <p:nvPr/>
        </p:nvCxnSpPr>
        <p:spPr>
          <a:xfrm>
            <a:off x="1731819" y="1745673"/>
            <a:ext cx="1801089" cy="332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8" name="Straight Arrow Connector 70"/>
          <p:cNvCxnSpPr>
            <a:cxnSpLocks/>
            <a:stCxn id="1048725" idx="6"/>
            <a:endCxn id="1048711" idx="2"/>
          </p:cNvCxnSpPr>
          <p:nvPr/>
        </p:nvCxnSpPr>
        <p:spPr>
          <a:xfrm>
            <a:off x="1731819" y="1745673"/>
            <a:ext cx="1828799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9" name="Straight Arrow Connector 74"/>
          <p:cNvCxnSpPr>
            <a:cxnSpLocks/>
            <a:stCxn id="1048725" idx="6"/>
          </p:cNvCxnSpPr>
          <p:nvPr/>
        </p:nvCxnSpPr>
        <p:spPr>
          <a:xfrm>
            <a:off x="1731819" y="1745673"/>
            <a:ext cx="1842654" cy="1856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0" name="Straight Arrow Connector 77"/>
          <p:cNvCxnSpPr>
            <a:cxnSpLocks/>
            <a:stCxn id="1048725" idx="5"/>
          </p:cNvCxnSpPr>
          <p:nvPr/>
        </p:nvCxnSpPr>
        <p:spPr>
          <a:xfrm>
            <a:off x="1705443" y="1814250"/>
            <a:ext cx="1952157" cy="2577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1" name="Straight Arrow Connector 81"/>
          <p:cNvCxnSpPr>
            <a:cxnSpLocks/>
            <a:stCxn id="1048725" idx="5"/>
          </p:cNvCxnSpPr>
          <p:nvPr/>
        </p:nvCxnSpPr>
        <p:spPr>
          <a:xfrm>
            <a:off x="1705443" y="1814250"/>
            <a:ext cx="2021430" cy="4198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2" name="Straight Arrow Connector 83"/>
          <p:cNvCxnSpPr>
            <a:cxnSpLocks/>
            <a:stCxn id="1048726" idx="7"/>
            <a:endCxn id="1048711" idx="3"/>
          </p:cNvCxnSpPr>
          <p:nvPr/>
        </p:nvCxnSpPr>
        <p:spPr>
          <a:xfrm flipV="1">
            <a:off x="1760861" y="3141212"/>
            <a:ext cx="2006710" cy="1251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3" name="Straight Arrow Connector 85"/>
          <p:cNvCxnSpPr>
            <a:cxnSpLocks/>
            <a:stCxn id="1048723" idx="2"/>
            <a:endCxn id="1048708" idx="6"/>
          </p:cNvCxnSpPr>
          <p:nvPr/>
        </p:nvCxnSpPr>
        <p:spPr>
          <a:xfrm flipH="1" flipV="1">
            <a:off x="4946073" y="1260764"/>
            <a:ext cx="2535382" cy="318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4" name="Straight Arrow Connector 87"/>
          <p:cNvCxnSpPr>
            <a:cxnSpLocks/>
            <a:stCxn id="1048723" idx="2"/>
          </p:cNvCxnSpPr>
          <p:nvPr/>
        </p:nvCxnSpPr>
        <p:spPr>
          <a:xfrm flipH="1">
            <a:off x="4918364" y="1579418"/>
            <a:ext cx="2563091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5" name="Straight Arrow Connector 89"/>
          <p:cNvCxnSpPr>
            <a:cxnSpLocks/>
            <a:stCxn id="1048723" idx="2"/>
            <a:endCxn id="1048713" idx="7"/>
          </p:cNvCxnSpPr>
          <p:nvPr/>
        </p:nvCxnSpPr>
        <p:spPr>
          <a:xfrm flipH="1">
            <a:off x="4986124" y="1579418"/>
            <a:ext cx="2495331" cy="3647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6" name="Straight Arrow Connector 91"/>
          <p:cNvCxnSpPr>
            <a:cxnSpLocks/>
            <a:stCxn id="1048723" idx="3"/>
          </p:cNvCxnSpPr>
          <p:nvPr/>
        </p:nvCxnSpPr>
        <p:spPr>
          <a:xfrm flipH="1">
            <a:off x="4959927" y="1647995"/>
            <a:ext cx="2547904" cy="4420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7" name="Straight Arrow Connector 93"/>
          <p:cNvCxnSpPr>
            <a:cxnSpLocks/>
            <a:stCxn id="1048724" idx="2"/>
          </p:cNvCxnSpPr>
          <p:nvPr/>
        </p:nvCxnSpPr>
        <p:spPr>
          <a:xfrm flipH="1" flipV="1">
            <a:off x="4890655" y="1454727"/>
            <a:ext cx="2660073" cy="2798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8" name="Straight Arrow Connector 95"/>
          <p:cNvCxnSpPr>
            <a:cxnSpLocks/>
            <a:stCxn id="1048724" idx="2"/>
          </p:cNvCxnSpPr>
          <p:nvPr/>
        </p:nvCxnSpPr>
        <p:spPr>
          <a:xfrm flipH="1" flipV="1">
            <a:off x="4918364" y="3117273"/>
            <a:ext cx="2632364" cy="1136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9" name="Straight Arrow Connector 97"/>
          <p:cNvCxnSpPr>
            <a:cxnSpLocks/>
            <a:stCxn id="1048724" idx="2"/>
            <a:endCxn id="1048714" idx="6"/>
          </p:cNvCxnSpPr>
          <p:nvPr/>
        </p:nvCxnSpPr>
        <p:spPr>
          <a:xfrm flipH="1">
            <a:off x="5043053" y="4253345"/>
            <a:ext cx="2507675" cy="1898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0" name="Straight Arrow Connector 99"/>
          <p:cNvCxnSpPr>
            <a:cxnSpLocks/>
            <a:stCxn id="1048724" idx="2"/>
          </p:cNvCxnSpPr>
          <p:nvPr/>
        </p:nvCxnSpPr>
        <p:spPr>
          <a:xfrm flipH="1">
            <a:off x="5195455" y="4253345"/>
            <a:ext cx="2355273" cy="983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Title 1"/>
          <p:cNvSpPr>
            <a:spLocks noGrp="1"/>
          </p:cNvSpPr>
          <p:nvPr>
            <p:ph type="title"/>
          </p:nvPr>
        </p:nvSpPr>
        <p:spPr>
          <a:xfrm>
            <a:off x="3491345" y="900546"/>
            <a:ext cx="4903123" cy="2590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                                                                                                                             THANKYOU              </a:t>
            </a:r>
            <a:endParaRPr lang="en-US" sz="3200" dirty="0"/>
          </a:p>
        </p:txBody>
      </p:sp>
      <p:sp>
        <p:nvSpPr>
          <p:cNvPr id="104873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6257-F15D-45F7-BB6A-FB75C78CDF53}" type="datetime1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104873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Smart notice board</a:t>
            </a:r>
          </a:p>
          <a:p>
            <a:endParaRPr lang="en-US" dirty="0"/>
          </a:p>
        </p:txBody>
      </p:sp>
      <p:sp>
        <p:nvSpPr>
          <p:cNvPr id="10487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sz="3200" b="1" dirty="0" smtClean="0"/>
              <a:t>Project Definition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IN" sz="2400" smtClean="0"/>
              <a:t>The Smart </a:t>
            </a:r>
            <a:r>
              <a:rPr lang="en-IN" sz="2400" dirty="0" smtClean="0"/>
              <a:t>Notice Board which will make use of the modern communication method and techniques for information flow.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The aim of this project is to develop a wireless notice board that will be used at the faculty in order to display latest information. 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The Smart Notice Board System is intended for colleges and institutions where information and file sharing on regular basis plays vital role in the performance. 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The system is planned to consist of various useful features for the said purpose.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/>
              <a:t>An Smart notice board is a place where people can leave any types of messages and notifications, for example, to advertise things, announce events or provide any information.</a:t>
            </a:r>
          </a:p>
          <a:p>
            <a:endParaRPr lang="en-US" sz="1000" dirty="0" smtClean="0"/>
          </a:p>
          <a:p>
            <a:endParaRPr lang="en-US" sz="1000" dirty="0"/>
          </a:p>
        </p:txBody>
      </p:sp>
      <p:sp>
        <p:nvSpPr>
          <p:cNvPr id="10486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59E7-CD74-4F49-A1C0-1C460F426EA6}" type="datetime1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10486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Smart notice board</a:t>
            </a:r>
          </a:p>
          <a:p>
            <a:endParaRPr lang="en-US" dirty="0"/>
          </a:p>
        </p:txBody>
      </p:sp>
      <p:sp>
        <p:nvSpPr>
          <p:cNvPr id="10486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sz="3200" b="1" dirty="0" smtClean="0"/>
              <a:t>Project Description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IN" sz="2200" dirty="0" smtClean="0"/>
              <a:t>Nowadays every advertisement is going to be digital. The moving message display is used in college campus, universities to scroll different events and important notice.</a:t>
            </a: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IN" sz="2200" dirty="0" smtClean="0"/>
              <a:t>A Notice Board is a surface intended to convey important news, announce events or provide information</a:t>
            </a:r>
          </a:p>
          <a:p>
            <a:pPr>
              <a:buFont typeface="Arial" pitchFamily="34" charset="0"/>
              <a:buChar char="•"/>
            </a:pPr>
            <a:r>
              <a:rPr lang="en-IN" sz="2200" dirty="0" smtClean="0"/>
              <a:t>Aim to create this platform for issuing notice, sharing information and files between the members of the institution. </a:t>
            </a:r>
            <a:endParaRPr lang="en-US" sz="2200" dirty="0" smtClean="0"/>
          </a:p>
          <a:p>
            <a:r>
              <a:rPr lang="en-IN" sz="2200" dirty="0" smtClean="0"/>
              <a:t>The administrator shall be able to issue notice, upload files and view students activities. </a:t>
            </a:r>
            <a:endParaRPr lang="en-US" sz="2200" dirty="0" smtClean="0"/>
          </a:p>
          <a:p>
            <a:pPr>
              <a:buNone/>
            </a:pPr>
            <a:r>
              <a:rPr lang="en-IN" sz="2200" dirty="0" smtClean="0"/>
              <a:t>. </a:t>
            </a:r>
            <a:endParaRPr lang="en-US" sz="2200" dirty="0" smtClean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/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59E7-CD74-4F49-A1C0-1C460F426EA6}" type="datetime1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Smart notice board</a:t>
            </a:r>
          </a:p>
          <a:p>
            <a:endParaRPr lang="en-US" dirty="0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sz="3200" b="1" dirty="0" smtClean="0"/>
              <a:t>Existing System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sz="2200" dirty="0" smtClean="0"/>
              <a:t>The Existing System consist of paper based notice which has been carried by the human. Due to this reason, it has some disadvantages;</a:t>
            </a:r>
            <a:endParaRPr lang="en-US" sz="2200" dirty="0" smtClean="0"/>
          </a:p>
          <a:p>
            <a:pPr lvl="0">
              <a:buFont typeface="Arial" pitchFamily="34" charset="0"/>
              <a:buChar char="•"/>
            </a:pPr>
            <a:r>
              <a:rPr lang="en-IN" sz="2200" dirty="0" smtClean="0"/>
              <a:t>The paper file has to be stored in sorted form and manage them.</a:t>
            </a:r>
            <a:endParaRPr lang="en-US" sz="2200" dirty="0" smtClean="0"/>
          </a:p>
          <a:p>
            <a:pPr lvl="0">
              <a:buFont typeface="Arial" pitchFamily="34" charset="0"/>
              <a:buChar char="•"/>
            </a:pPr>
            <a:r>
              <a:rPr lang="en-IN" sz="2200" dirty="0" smtClean="0"/>
              <a:t>The searching is very difficult to view a particular paper.</a:t>
            </a:r>
            <a:endParaRPr lang="en-US" sz="2200" dirty="0" smtClean="0"/>
          </a:p>
          <a:p>
            <a:pPr lvl="0">
              <a:buFont typeface="Arial" pitchFamily="34" charset="0"/>
              <a:buChar char="•"/>
            </a:pPr>
            <a:r>
              <a:rPr lang="en-IN" sz="2200" dirty="0" smtClean="0"/>
              <a:t>Sometimes the notice paper may be damaged due to weather(eventually happens in rainy season).</a:t>
            </a:r>
            <a:endParaRPr lang="en-US" sz="2200" dirty="0" smtClean="0"/>
          </a:p>
          <a:p>
            <a:pPr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59E7-CD74-4F49-A1C0-1C460F426EA6}" type="datetime1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Smart notice board</a:t>
            </a:r>
          </a:p>
          <a:p>
            <a:endParaRPr lang="en-US" dirty="0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sz="3200" b="1" dirty="0" smtClean="0"/>
              <a:t>Problem Statement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104862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sz="2200" dirty="0" smtClean="0"/>
              <a:t>Now this digital world many people have access to modern technology. The wall notice board is outdated and has many limitation.</a:t>
            </a:r>
            <a:endParaRPr lang="en-US" sz="2200" dirty="0" smtClean="0"/>
          </a:p>
          <a:p>
            <a:r>
              <a:rPr lang="en-IN" sz="2200" dirty="0" smtClean="0"/>
              <a:t>Examples :</a:t>
            </a:r>
            <a:endParaRPr lang="en-US" sz="2200" dirty="0" smtClean="0"/>
          </a:p>
          <a:p>
            <a:pPr lvl="0">
              <a:buFont typeface="Arial" pitchFamily="34" charset="0"/>
              <a:buChar char="•"/>
            </a:pPr>
            <a:r>
              <a:rPr lang="en-IN" sz="2200" dirty="0" smtClean="0"/>
              <a:t>It is hard to know latest posts.</a:t>
            </a:r>
            <a:endParaRPr lang="en-US" sz="2200" dirty="0" smtClean="0"/>
          </a:p>
          <a:p>
            <a:pPr lvl="0">
              <a:buFont typeface="Arial" pitchFamily="34" charset="0"/>
              <a:buChar char="•"/>
            </a:pPr>
            <a:r>
              <a:rPr lang="en-IN" sz="2200" dirty="0" smtClean="0"/>
              <a:t>You don’t have direct access to the people who post the notice.</a:t>
            </a:r>
            <a:endParaRPr lang="en-US" sz="2200" dirty="0" smtClean="0"/>
          </a:p>
          <a:p>
            <a:pPr lvl="0">
              <a:buFont typeface="Arial" pitchFamily="34" charset="0"/>
              <a:buChar char="•"/>
            </a:pPr>
            <a:r>
              <a:rPr lang="en-IN" sz="2200" dirty="0" smtClean="0"/>
              <a:t>Difficult to keep checking the notice board for new post.</a:t>
            </a:r>
            <a:endParaRPr lang="en-US" sz="2200" dirty="0" smtClean="0"/>
          </a:p>
          <a:p>
            <a:pPr lvl="0">
              <a:buFont typeface="Arial" pitchFamily="34" charset="0"/>
              <a:buChar char="•"/>
            </a:pPr>
            <a:r>
              <a:rPr lang="en-IN" sz="2200" dirty="0" smtClean="0"/>
              <a:t>It is not normally accessible with their limitation which around us the normal notice board .</a:t>
            </a:r>
            <a:endParaRPr lang="en-US" sz="2200" dirty="0" smtClean="0"/>
          </a:p>
          <a:p>
            <a:endParaRPr lang="en-US" sz="1800" dirty="0"/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59E7-CD74-4F49-A1C0-1C460F426EA6}" type="datetime1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Smart notice board</a:t>
            </a:r>
          </a:p>
          <a:p>
            <a:endParaRPr lang="en-US" dirty="0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822960" y="272956"/>
            <a:ext cx="7543800" cy="1450757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Proposed System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The proposed system aims to create a platform for issuing notice, sharing information, admission forms details. Different users shall have different content. </a:t>
            </a:r>
            <a:endParaRPr lang="en-US" sz="2400" dirty="0" smtClean="0"/>
          </a:p>
          <a:p>
            <a:r>
              <a:rPr lang="en-IN" sz="2400" dirty="0" smtClean="0"/>
              <a:t> 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Students can see general notice, personal notice, feedback(query or any other message) send to the administrator. </a:t>
            </a:r>
            <a:endParaRPr lang="en-US" sz="2400" dirty="0" smtClean="0"/>
          </a:p>
          <a:p>
            <a:r>
              <a:rPr lang="en-IN" sz="2400" dirty="0" smtClean="0"/>
              <a:t> 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The administrator able to issue notice, upload files, view students activity, manage students, manage notice.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The guest will simply be able to view public or general notice.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1000" dirty="0" smtClean="0"/>
          </a:p>
          <a:p>
            <a:r>
              <a:rPr lang="en-IN" sz="1000" dirty="0" smtClean="0"/>
              <a:t> </a:t>
            </a:r>
            <a:endParaRPr lang="en-US" sz="1000" dirty="0" smtClean="0"/>
          </a:p>
          <a:p>
            <a:pPr>
              <a:buFont typeface="Arial" pitchFamily="34" charset="0"/>
              <a:buChar char="•"/>
            </a:pPr>
            <a:endParaRPr lang="en-US" sz="1000" dirty="0"/>
          </a:p>
        </p:txBody>
      </p:sp>
      <p:sp>
        <p:nvSpPr>
          <p:cNvPr id="10486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59E7-CD74-4F49-A1C0-1C460F426EA6}" type="datetime1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1048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Smart notice board</a:t>
            </a:r>
          </a:p>
          <a:p>
            <a:endParaRPr lang="en-US" dirty="0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822960" y="272956"/>
            <a:ext cx="7543800" cy="1450757"/>
          </a:xfrm>
        </p:spPr>
        <p:txBody>
          <a:bodyPr>
            <a:normAutofit/>
          </a:bodyPr>
          <a:lstStyle/>
          <a:p>
            <a:pPr lvl="0"/>
            <a:r>
              <a:rPr lang="en-IN" sz="3200" b="1" dirty="0" smtClean="0"/>
              <a:t>Scope 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104863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sz="2200" dirty="0" smtClean="0"/>
              <a:t>We can provide SMS based integration for registration confirmation. </a:t>
            </a:r>
            <a:endParaRPr lang="en-US" sz="2200" dirty="0" smtClean="0"/>
          </a:p>
          <a:p>
            <a:r>
              <a:rPr lang="en-IN" sz="2200" dirty="0" smtClean="0"/>
              <a:t> </a:t>
            </a: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IN" sz="2200" dirty="0" smtClean="0"/>
              <a:t>Send results through an email to registered students and updated notice by an admin.</a:t>
            </a:r>
            <a:endParaRPr lang="en-US" sz="2200" dirty="0" smtClean="0"/>
          </a:p>
          <a:p>
            <a:r>
              <a:rPr lang="en-IN" sz="2200" dirty="0" smtClean="0"/>
              <a:t> </a:t>
            </a: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IN" sz="2200" dirty="0" smtClean="0"/>
              <a:t>It is the web-based application software that aims to aid the institutes by providing such digital notice board.</a:t>
            </a:r>
            <a:endParaRPr lang="en-US" sz="2200" dirty="0" smtClean="0"/>
          </a:p>
          <a:p>
            <a:r>
              <a:rPr lang="en-IN" sz="2200" dirty="0" smtClean="0"/>
              <a:t> </a:t>
            </a:r>
            <a:endParaRPr lang="en-US" sz="2200" dirty="0" smtClean="0"/>
          </a:p>
          <a:p>
            <a:endParaRPr lang="en-US" sz="1200" dirty="0"/>
          </a:p>
        </p:txBody>
      </p:sp>
      <p:sp>
        <p:nvSpPr>
          <p:cNvPr id="10486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59E7-CD74-4F49-A1C0-1C460F426EA6}" type="datetime1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10486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Smart notice board</a:t>
            </a:r>
          </a:p>
          <a:p>
            <a:endParaRPr lang="en-US" dirty="0"/>
          </a:p>
        </p:txBody>
      </p:sp>
      <p:sp>
        <p:nvSpPr>
          <p:cNvPr id="10486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706581" y="318654"/>
            <a:ext cx="7590905" cy="1759527"/>
          </a:xfrm>
        </p:spPr>
        <p:txBody>
          <a:bodyPr>
            <a:noAutofit/>
          </a:bodyPr>
          <a:lstStyle/>
          <a:p>
            <a:pPr lvl="0"/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Tools &amp; Technology used with short justification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IN" sz="3200" dirty="0" smtClean="0"/>
              <a:t>Tools and Technology</a:t>
            </a:r>
            <a:r>
              <a:rPr lang="en-IN" sz="3200" b="1" dirty="0" smtClean="0"/>
              <a:t> :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1048635" name="Content Placeholder 2"/>
          <p:cNvSpPr>
            <a:spLocks noGrp="1"/>
          </p:cNvSpPr>
          <p:nvPr>
            <p:ph idx="1"/>
          </p:nvPr>
        </p:nvSpPr>
        <p:spPr>
          <a:xfrm>
            <a:off x="822959" y="1981200"/>
            <a:ext cx="7543801" cy="3887894"/>
          </a:xfrm>
        </p:spPr>
        <p:txBody>
          <a:bodyPr>
            <a:noAutofit/>
          </a:bodyPr>
          <a:lstStyle/>
          <a:p>
            <a:r>
              <a:rPr lang="en-IN" sz="2200" b="1" dirty="0" smtClean="0"/>
              <a:t>Front end: </a:t>
            </a:r>
            <a:r>
              <a:rPr lang="en-IN" sz="2200" dirty="0" smtClean="0"/>
              <a:t>HTML, CSS, Jquery, Bootstrap	</a:t>
            </a:r>
            <a:r>
              <a:rPr lang="en-IN" sz="2200" b="1" dirty="0" smtClean="0"/>
              <a:t>	</a:t>
            </a:r>
            <a:endParaRPr lang="en-US" sz="2200" dirty="0" smtClean="0"/>
          </a:p>
          <a:p>
            <a:r>
              <a:rPr lang="en-IN" sz="2200" b="1" dirty="0" smtClean="0"/>
              <a:t>Middle end:</a:t>
            </a:r>
            <a:r>
              <a:rPr lang="en-IN" sz="2200" dirty="0" smtClean="0"/>
              <a:t>  PHP</a:t>
            </a:r>
            <a:endParaRPr lang="en-US" sz="2200" dirty="0" smtClean="0"/>
          </a:p>
          <a:p>
            <a:r>
              <a:rPr lang="en-IN" sz="2200" b="1" dirty="0" smtClean="0"/>
              <a:t>Back end: </a:t>
            </a:r>
            <a:r>
              <a:rPr lang="en-IN" sz="2200" dirty="0" smtClean="0"/>
              <a:t>MySQL  </a:t>
            </a:r>
            <a:endParaRPr lang="en-US" sz="2200" dirty="0" smtClean="0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59E7-CD74-4F49-A1C0-1C460F426EA6}" type="datetime1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Smart notice board</a:t>
            </a:r>
          </a:p>
          <a:p>
            <a:endParaRPr lang="en-US" dirty="0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945</Words>
  <Application>Microsoft Office PowerPoint</Application>
  <PresentationFormat>On-screen Show (4:3)</PresentationFormat>
  <Paragraphs>214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BrowalliaUPC</vt:lpstr>
      <vt:lpstr>Calibri</vt:lpstr>
      <vt:lpstr>Cambria</vt:lpstr>
      <vt:lpstr>Courier New</vt:lpstr>
      <vt:lpstr>Microsoft Sans Serif</vt:lpstr>
      <vt:lpstr>Retrospect</vt:lpstr>
      <vt:lpstr>Smart Notice Board</vt:lpstr>
      <vt:lpstr>INDEX</vt:lpstr>
      <vt:lpstr>Project Definition </vt:lpstr>
      <vt:lpstr>Project Description </vt:lpstr>
      <vt:lpstr>Existing System </vt:lpstr>
      <vt:lpstr>Problem Statement </vt:lpstr>
      <vt:lpstr>Proposed System </vt:lpstr>
      <vt:lpstr>Scope  </vt:lpstr>
      <vt:lpstr> Tools &amp; Technology used with short justification  Tools and Technology : </vt:lpstr>
      <vt:lpstr>     Justification: </vt:lpstr>
      <vt:lpstr>   Requirement Analysis :             Feasibility Study</vt:lpstr>
      <vt:lpstr>        Operational  feasibility</vt:lpstr>
      <vt:lpstr>           Technical feasibility </vt:lpstr>
      <vt:lpstr>Module used</vt:lpstr>
      <vt:lpstr>  Users of the System</vt:lpstr>
      <vt:lpstr> Admin:</vt:lpstr>
      <vt:lpstr>   Student</vt:lpstr>
      <vt:lpstr>Teacher Module</vt:lpstr>
      <vt:lpstr>Guest/User Module</vt:lpstr>
      <vt:lpstr>   Software:</vt:lpstr>
      <vt:lpstr>   Hardware:</vt:lpstr>
      <vt:lpstr>PowerPoint Presentation</vt:lpstr>
      <vt:lpstr>                                                                                                                             THANKYOU          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Mihir</dc:creator>
  <cp:lastModifiedBy>nilesh sharma</cp:lastModifiedBy>
  <cp:revision>10</cp:revision>
  <dcterms:created xsi:type="dcterms:W3CDTF">2017-05-15T20:00:22Z</dcterms:created>
  <dcterms:modified xsi:type="dcterms:W3CDTF">2021-08-05T05:38:25Z</dcterms:modified>
</cp:coreProperties>
</file>