
<file path=[Content_Types].xml><?xml version="1.0" encoding="utf-8"?>
<Types xmlns="http://schemas.openxmlformats.org/package/2006/content-types">
  <Default Extension="jfif" ContentType="image/jpe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6" r:id="rId6"/>
    <p:sldId id="267" r:id="rId7"/>
    <p:sldId id="268" r:id="rId8"/>
    <p:sldId id="260" r:id="rId9"/>
    <p:sldId id="261" r:id="rId10"/>
    <p:sldId id="262" r:id="rId11"/>
    <p:sldId id="263" r:id="rId12"/>
    <p:sldId id="264"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1/2/2025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1/2/2025</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7.xml"/><Relationship Id="rId5" Type="http://schemas.openxmlformats.org/officeDocument/2006/relationships/image" Target="../media/image8.tmp"/><Relationship Id="rId4" Type="http://schemas.openxmlformats.org/officeDocument/2006/relationships/image" Target="../media/image7.tm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54" y="152400"/>
            <a:ext cx="9264170" cy="6705600"/>
          </a:xfrm>
          <a:prstGeom prst="rect">
            <a:avLst/>
          </a:prstGeom>
        </p:spPr>
      </p:pic>
      <p:sp>
        <p:nvSpPr>
          <p:cNvPr id="8" name="TextBox 7"/>
          <p:cNvSpPr txBox="1"/>
          <p:nvPr/>
        </p:nvSpPr>
        <p:spPr>
          <a:xfrm>
            <a:off x="152400" y="533400"/>
            <a:ext cx="8458200" cy="584775"/>
          </a:xfrm>
          <a:prstGeom prst="rect">
            <a:avLst/>
          </a:prstGeom>
          <a:noFill/>
        </p:spPr>
        <p:txBody>
          <a:bodyPr wrap="square" rtlCol="0">
            <a:spAutoFit/>
          </a:bodyPr>
          <a:lstStyle/>
          <a:p>
            <a:endParaRPr lang="en-IN" sz="1600" b="1" dirty="0">
              <a:solidFill>
                <a:schemeClr val="bg1"/>
              </a:solidFill>
              <a:latin typeface="Arial" pitchFamily="34" charset="0"/>
              <a:cs typeface="Arial" pitchFamily="34" charset="0"/>
            </a:endParaRPr>
          </a:p>
          <a:p>
            <a:r>
              <a:rPr lang="en-US" sz="1600" b="1" dirty="0">
                <a:solidFill>
                  <a:schemeClr val="bg1"/>
                </a:solidFill>
                <a:latin typeface="Arial" pitchFamily="34" charset="0"/>
                <a:cs typeface="Arial" pitchFamily="34" charset="0"/>
              </a:rPr>
              <a:t> </a:t>
            </a:r>
            <a:r>
              <a:rPr lang="en-US" sz="1600" b="1" dirty="0" smtClean="0">
                <a:solidFill>
                  <a:schemeClr val="bg1"/>
                </a:solidFill>
                <a:latin typeface="Arial" pitchFamily="34" charset="0"/>
                <a:cs typeface="Arial" pitchFamily="34" charset="0"/>
              </a:rPr>
              <a:t>                   End-to-End </a:t>
            </a:r>
            <a:r>
              <a:rPr lang="en-US" sz="1600" b="1" dirty="0">
                <a:solidFill>
                  <a:schemeClr val="bg1"/>
                </a:solidFill>
                <a:latin typeface="Arial" pitchFamily="34" charset="0"/>
                <a:cs typeface="Arial" pitchFamily="34" charset="0"/>
              </a:rPr>
              <a:t>Sales Prediction Solution for Retail Stores </a:t>
            </a:r>
            <a:endParaRPr lang="en-IN" sz="1600" b="1" dirty="0">
              <a:solidFill>
                <a:schemeClr val="bg1"/>
              </a:solidFill>
              <a:latin typeface="Arial" pitchFamily="34" charset="0"/>
              <a:cs typeface="Arial" pitchFamily="34" charset="0"/>
            </a:endParaRPr>
          </a:p>
        </p:txBody>
      </p:sp>
      <p:sp>
        <p:nvSpPr>
          <p:cNvPr id="9" name="TextBox 8"/>
          <p:cNvSpPr txBox="1"/>
          <p:nvPr/>
        </p:nvSpPr>
        <p:spPr>
          <a:xfrm>
            <a:off x="5029200" y="6019800"/>
            <a:ext cx="4114800" cy="646331"/>
          </a:xfrm>
          <a:prstGeom prst="rect">
            <a:avLst/>
          </a:prstGeom>
          <a:noFill/>
        </p:spPr>
        <p:txBody>
          <a:bodyPr wrap="square" rtlCol="0">
            <a:spAutoFit/>
          </a:bodyPr>
          <a:lstStyle/>
          <a:p>
            <a:r>
              <a:rPr lang="en-IN" b="1" dirty="0" err="1" smtClean="0">
                <a:solidFill>
                  <a:schemeClr val="bg1"/>
                </a:solidFill>
              </a:rPr>
              <a:t>Sumited</a:t>
            </a:r>
            <a:r>
              <a:rPr lang="en-IN" b="1" dirty="0" smtClean="0">
                <a:solidFill>
                  <a:schemeClr val="bg1"/>
                </a:solidFill>
              </a:rPr>
              <a:t> by </a:t>
            </a:r>
          </a:p>
          <a:p>
            <a:r>
              <a:rPr lang="en-IN" b="1" dirty="0" err="1" smtClean="0">
                <a:solidFill>
                  <a:schemeClr val="bg1"/>
                </a:solidFill>
              </a:rPr>
              <a:t>Nilesh</a:t>
            </a:r>
            <a:r>
              <a:rPr lang="en-IN" b="1" dirty="0" smtClean="0">
                <a:solidFill>
                  <a:schemeClr val="bg1"/>
                </a:solidFill>
              </a:rPr>
              <a:t> </a:t>
            </a:r>
            <a:r>
              <a:rPr lang="en-IN" b="1" dirty="0" err="1" smtClean="0">
                <a:solidFill>
                  <a:schemeClr val="bg1"/>
                </a:solidFill>
              </a:rPr>
              <a:t>Choudhary</a:t>
            </a:r>
            <a:endParaRPr lang="en-IN" b="1" dirty="0">
              <a:solidFill>
                <a:schemeClr val="bg1"/>
              </a:solidFill>
            </a:endParaRPr>
          </a:p>
        </p:txBody>
      </p:sp>
    </p:spTree>
    <p:extLst>
      <p:ext uri="{BB962C8B-B14F-4D97-AF65-F5344CB8AC3E}">
        <p14:creationId xmlns:p14="http://schemas.microsoft.com/office/powerpoint/2010/main" val="21709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2236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4283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327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5930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52400"/>
            <a:ext cx="8153400" cy="4801314"/>
          </a:xfrm>
          <a:prstGeom prst="rect">
            <a:avLst/>
          </a:prstGeom>
          <a:noFill/>
        </p:spPr>
        <p:txBody>
          <a:bodyPr wrap="square" rtlCol="0">
            <a:spAutoFit/>
          </a:bodyPr>
          <a:lstStyle/>
          <a:p>
            <a:r>
              <a:rPr lang="en-IN" dirty="0">
                <a:latin typeface="Arial" pitchFamily="34" charset="0"/>
                <a:cs typeface="Arial" pitchFamily="34" charset="0"/>
              </a:rPr>
              <a:t>Content :</a:t>
            </a:r>
          </a:p>
          <a:p>
            <a:endParaRPr lang="en-IN" dirty="0">
              <a:latin typeface="Arial" pitchFamily="34" charset="0"/>
              <a:cs typeface="Arial" pitchFamily="34" charset="0"/>
            </a:endParaRPr>
          </a:p>
          <a:p>
            <a:r>
              <a:rPr lang="en-IN" dirty="0">
                <a:latin typeface="Arial" pitchFamily="34" charset="0"/>
                <a:cs typeface="Arial" pitchFamily="34" charset="0"/>
              </a:rPr>
              <a:t>Project Over View </a:t>
            </a:r>
          </a:p>
          <a:p>
            <a:endParaRPr lang="en-IN" dirty="0">
              <a:latin typeface="Arial" pitchFamily="34" charset="0"/>
              <a:cs typeface="Arial" pitchFamily="34" charset="0"/>
            </a:endParaRPr>
          </a:p>
          <a:p>
            <a:r>
              <a:rPr lang="en-IN" dirty="0">
                <a:latin typeface="Arial" pitchFamily="34" charset="0"/>
                <a:cs typeface="Arial" pitchFamily="34" charset="0"/>
              </a:rPr>
              <a:t>Data </a:t>
            </a:r>
            <a:r>
              <a:rPr lang="en-IN" dirty="0" smtClean="0">
                <a:latin typeface="Arial" pitchFamily="34" charset="0"/>
                <a:cs typeface="Arial" pitchFamily="34" charset="0"/>
              </a:rPr>
              <a:t>Pre-processing</a:t>
            </a:r>
          </a:p>
          <a:p>
            <a:endParaRPr lang="en-IN" dirty="0">
              <a:latin typeface="Arial" pitchFamily="34" charset="0"/>
              <a:cs typeface="Arial" pitchFamily="34" charset="0"/>
            </a:endParaRPr>
          </a:p>
          <a:p>
            <a:r>
              <a:rPr lang="en-IN" dirty="0" smtClean="0">
                <a:latin typeface="Arial" pitchFamily="34" charset="0"/>
                <a:cs typeface="Arial" pitchFamily="34" charset="0"/>
              </a:rPr>
              <a:t> </a:t>
            </a:r>
            <a:endParaRPr lang="en-IN" dirty="0">
              <a:latin typeface="Arial" pitchFamily="34" charset="0"/>
              <a:cs typeface="Arial" pitchFamily="34" charset="0"/>
            </a:endParaRPr>
          </a:p>
          <a:p>
            <a:r>
              <a:rPr lang="en-IN" dirty="0">
                <a:latin typeface="Arial" pitchFamily="34" charset="0"/>
                <a:cs typeface="Arial" pitchFamily="34" charset="0"/>
              </a:rPr>
              <a:t>Machine learning model building</a:t>
            </a:r>
          </a:p>
          <a:p>
            <a:endParaRPr lang="en-IN" dirty="0">
              <a:latin typeface="Arial" pitchFamily="34" charset="0"/>
              <a:cs typeface="Arial" pitchFamily="34" charset="0"/>
            </a:endParaRPr>
          </a:p>
          <a:p>
            <a:endParaRPr lang="en-IN" dirty="0" smtClean="0">
              <a:latin typeface="Arial" pitchFamily="34" charset="0"/>
              <a:cs typeface="Arial" pitchFamily="34" charset="0"/>
            </a:endParaRPr>
          </a:p>
          <a:p>
            <a:endParaRPr lang="en-IN" dirty="0">
              <a:latin typeface="Arial" pitchFamily="34" charset="0"/>
              <a:cs typeface="Arial" pitchFamily="34" charset="0"/>
            </a:endParaRPr>
          </a:p>
          <a:p>
            <a:endParaRPr lang="en-IN" dirty="0" smtClean="0">
              <a:latin typeface="Arial" pitchFamily="34" charset="0"/>
              <a:cs typeface="Arial" pitchFamily="34" charset="0"/>
            </a:endParaRPr>
          </a:p>
          <a:p>
            <a:endParaRPr lang="en-IN" dirty="0">
              <a:latin typeface="Arial" pitchFamily="34" charset="0"/>
              <a:cs typeface="Arial" pitchFamily="34" charset="0"/>
            </a:endParaRPr>
          </a:p>
          <a:p>
            <a:endParaRPr lang="en-IN" dirty="0" smtClean="0">
              <a:latin typeface="Arial" pitchFamily="34" charset="0"/>
              <a:cs typeface="Arial" pitchFamily="34" charset="0"/>
            </a:endParaRPr>
          </a:p>
          <a:p>
            <a:endParaRPr lang="en-IN" dirty="0">
              <a:latin typeface="Arial" pitchFamily="34" charset="0"/>
              <a:cs typeface="Arial" pitchFamily="34" charset="0"/>
            </a:endParaRPr>
          </a:p>
          <a:p>
            <a:endParaRPr lang="en-IN" dirty="0" smtClean="0">
              <a:latin typeface="Arial" pitchFamily="34" charset="0"/>
              <a:cs typeface="Arial" pitchFamily="34" charset="0"/>
            </a:endParaRPr>
          </a:p>
          <a:p>
            <a:endParaRPr lang="en-IN" dirty="0">
              <a:latin typeface="Arial" pitchFamily="34" charset="0"/>
              <a:cs typeface="Arial" pitchFamily="34" charset="0"/>
            </a:endParaRPr>
          </a:p>
        </p:txBody>
      </p:sp>
    </p:spTree>
    <p:extLst>
      <p:ext uri="{BB962C8B-B14F-4D97-AF65-F5344CB8AC3E}">
        <p14:creationId xmlns:p14="http://schemas.microsoft.com/office/powerpoint/2010/main" val="57373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28600"/>
            <a:ext cx="6781800" cy="7017306"/>
          </a:xfrm>
          <a:prstGeom prst="rect">
            <a:avLst/>
          </a:prstGeom>
          <a:noFill/>
        </p:spPr>
        <p:txBody>
          <a:bodyPr wrap="square" rtlCol="0">
            <a:spAutoFit/>
          </a:bodyPr>
          <a:lstStyle/>
          <a:p>
            <a:r>
              <a:rPr lang="en-IN" dirty="0">
                <a:latin typeface="Arial" pitchFamily="34" charset="0"/>
                <a:cs typeface="Arial" pitchFamily="34" charset="0"/>
              </a:rPr>
              <a:t>Project Over View </a:t>
            </a:r>
          </a:p>
          <a:p>
            <a:endParaRPr lang="en-IN" dirty="0" smtClean="0"/>
          </a:p>
          <a:p>
            <a:endParaRPr lang="en-IN" dirty="0"/>
          </a:p>
          <a:p>
            <a:r>
              <a:rPr lang="en-US" dirty="0"/>
              <a:t> As a Machine Learning Engineer at </a:t>
            </a:r>
            <a:r>
              <a:rPr lang="en-US" dirty="0" err="1"/>
              <a:t>NextHikes</a:t>
            </a:r>
            <a:r>
              <a:rPr lang="en-US" dirty="0"/>
              <a:t>, </a:t>
            </a:r>
            <a:r>
              <a:rPr lang="en-US" dirty="0" smtClean="0"/>
              <a:t>We are </a:t>
            </a:r>
            <a:r>
              <a:rPr lang="en-US" dirty="0"/>
              <a:t>tasked with a sales forecasting project for </a:t>
            </a:r>
            <a:r>
              <a:rPr lang="en-US" dirty="0" err="1" smtClean="0"/>
              <a:t>Rossmann</a:t>
            </a:r>
            <a:r>
              <a:rPr lang="en-US" dirty="0" smtClean="0"/>
              <a:t> </a:t>
            </a:r>
            <a:r>
              <a:rPr lang="en-US" dirty="0"/>
              <a:t>Pharmaceuticals. The finance team aims to predict sales across all stores in various cities, six weeks in advance. Historically, sales forecasting relied on managerial experience and judgment. Your objective is to deliver an end-to-end predictive solution to help the finance team plan effectively. </a:t>
            </a:r>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p:txBody>
      </p:sp>
    </p:spTree>
    <p:extLst>
      <p:ext uri="{BB962C8B-B14F-4D97-AF65-F5344CB8AC3E}">
        <p14:creationId xmlns:p14="http://schemas.microsoft.com/office/powerpoint/2010/main" val="1160242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304800"/>
            <a:ext cx="3657600" cy="646331"/>
          </a:xfrm>
          <a:prstGeom prst="rect">
            <a:avLst/>
          </a:prstGeom>
          <a:noFill/>
        </p:spPr>
        <p:txBody>
          <a:bodyPr wrap="square" rtlCol="0">
            <a:spAutoFit/>
          </a:bodyPr>
          <a:lstStyle/>
          <a:p>
            <a:r>
              <a:rPr lang="en-IN" dirty="0" smtClean="0">
                <a:solidFill>
                  <a:schemeClr val="bg1"/>
                </a:solidFill>
              </a:rPr>
              <a:t>Import essential libraries</a:t>
            </a:r>
          </a:p>
          <a:p>
            <a:r>
              <a:rPr lang="en-IN" dirty="0" smtClean="0">
                <a:solidFill>
                  <a:schemeClr val="bg1"/>
                </a:solidFill>
              </a:rPr>
              <a:t>Load and merge the data  </a:t>
            </a:r>
            <a:endParaRPr lang="en-IN" dirty="0">
              <a:solidFill>
                <a:schemeClr val="bg1"/>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71582"/>
            <a:ext cx="7010400" cy="2914835"/>
          </a:xfrm>
          <a:prstGeom prst="rect">
            <a:avLst/>
          </a:prstGeom>
        </p:spPr>
      </p:pic>
    </p:spTree>
    <p:extLst>
      <p:ext uri="{BB962C8B-B14F-4D97-AF65-F5344CB8AC3E}">
        <p14:creationId xmlns:p14="http://schemas.microsoft.com/office/powerpoint/2010/main" val="2667983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6324600" cy="369332"/>
          </a:xfrm>
          <a:prstGeom prst="rect">
            <a:avLst/>
          </a:prstGeom>
          <a:noFill/>
        </p:spPr>
        <p:txBody>
          <a:bodyPr wrap="square" rtlCol="0">
            <a:spAutoFit/>
          </a:bodyPr>
          <a:lstStyle/>
          <a:p>
            <a:r>
              <a:rPr lang="en-IN" dirty="0" smtClean="0">
                <a:solidFill>
                  <a:schemeClr val="bg1"/>
                </a:solidFill>
              </a:rPr>
              <a:t>Fill null values and convert categorical data into numeric </a:t>
            </a:r>
            <a:endParaRPr lang="en-IN" dirty="0">
              <a:solidFill>
                <a:schemeClr val="bg1"/>
              </a:solidFill>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916" y="1042654"/>
            <a:ext cx="6392167" cy="4772691"/>
          </a:xfrm>
          <a:prstGeom prst="rect">
            <a:avLst/>
          </a:prstGeom>
        </p:spPr>
      </p:pic>
      <p:sp>
        <p:nvSpPr>
          <p:cNvPr id="4" name="TextBox 3"/>
          <p:cNvSpPr txBox="1"/>
          <p:nvPr/>
        </p:nvSpPr>
        <p:spPr>
          <a:xfrm>
            <a:off x="1468281" y="6336268"/>
            <a:ext cx="5641288" cy="369332"/>
          </a:xfrm>
          <a:prstGeom prst="rect">
            <a:avLst/>
          </a:prstGeom>
          <a:noFill/>
        </p:spPr>
        <p:txBody>
          <a:bodyPr wrap="none" rtlCol="0">
            <a:spAutoFit/>
          </a:bodyPr>
          <a:lstStyle/>
          <a:p>
            <a:r>
              <a:rPr lang="en-IN" dirty="0" smtClean="0">
                <a:solidFill>
                  <a:schemeClr val="bg1"/>
                </a:solidFill>
              </a:rPr>
              <a:t>Graphical </a:t>
            </a:r>
            <a:r>
              <a:rPr lang="en-IN" dirty="0" err="1" smtClean="0">
                <a:solidFill>
                  <a:schemeClr val="bg1"/>
                </a:solidFill>
              </a:rPr>
              <a:t>representaion</a:t>
            </a:r>
            <a:r>
              <a:rPr lang="en-IN" dirty="0" smtClean="0">
                <a:solidFill>
                  <a:schemeClr val="bg1"/>
                </a:solidFill>
              </a:rPr>
              <a:t> of null value after </a:t>
            </a:r>
            <a:r>
              <a:rPr lang="en-IN" dirty="0" err="1" smtClean="0">
                <a:solidFill>
                  <a:schemeClr val="bg1"/>
                </a:solidFill>
              </a:rPr>
              <a:t>tretment</a:t>
            </a:r>
            <a:r>
              <a:rPr lang="en-IN" dirty="0" smtClean="0">
                <a:solidFill>
                  <a:schemeClr val="bg1"/>
                </a:solidFill>
              </a:rPr>
              <a:t> </a:t>
            </a:r>
            <a:endParaRPr lang="en-IN" dirty="0">
              <a:solidFill>
                <a:schemeClr val="bg1"/>
              </a:solidFill>
            </a:endParaRPr>
          </a:p>
        </p:txBody>
      </p:sp>
    </p:spTree>
    <p:extLst>
      <p:ext uri="{BB962C8B-B14F-4D97-AF65-F5344CB8AC3E}">
        <p14:creationId xmlns:p14="http://schemas.microsoft.com/office/powerpoint/2010/main" val="6014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457200"/>
            <a:ext cx="3821880" cy="369332"/>
          </a:xfrm>
          <a:prstGeom prst="rect">
            <a:avLst/>
          </a:prstGeom>
          <a:noFill/>
        </p:spPr>
        <p:txBody>
          <a:bodyPr wrap="none" rtlCol="0">
            <a:spAutoFit/>
          </a:bodyPr>
          <a:lstStyle/>
          <a:p>
            <a:r>
              <a:rPr lang="en-IN" dirty="0" smtClean="0">
                <a:solidFill>
                  <a:schemeClr val="bg1"/>
                </a:solidFill>
              </a:rPr>
              <a:t>Visualization of important features </a:t>
            </a:r>
            <a:endParaRPr lang="en-IN" dirty="0">
              <a:solidFill>
                <a:schemeClr val="bg1"/>
              </a:solidFill>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990600"/>
            <a:ext cx="2850543" cy="2824451"/>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1087949"/>
            <a:ext cx="3177547" cy="2705382"/>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288" y="4114800"/>
            <a:ext cx="2819128" cy="2477058"/>
          </a:xfrm>
          <a:prstGeom prst="rect">
            <a:avLst/>
          </a:prstGeom>
        </p:spPr>
      </p:pic>
      <p:pic>
        <p:nvPicPr>
          <p:cNvPr id="6" name="Picture 5"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7600" y="4135582"/>
            <a:ext cx="5334000" cy="2329408"/>
          </a:xfrm>
          <a:prstGeom prst="rect">
            <a:avLst/>
          </a:prstGeom>
        </p:spPr>
      </p:pic>
    </p:spTree>
    <p:extLst>
      <p:ext uri="{BB962C8B-B14F-4D97-AF65-F5344CB8AC3E}">
        <p14:creationId xmlns:p14="http://schemas.microsoft.com/office/powerpoint/2010/main" val="3146558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6096000" cy="2585323"/>
          </a:xfrm>
          <a:prstGeom prst="rect">
            <a:avLst/>
          </a:prstGeom>
          <a:noFill/>
        </p:spPr>
        <p:txBody>
          <a:bodyPr wrap="square" rtlCol="0">
            <a:spAutoFit/>
          </a:bodyPr>
          <a:lstStyle/>
          <a:p>
            <a:r>
              <a:rPr lang="en-IN" dirty="0" smtClean="0">
                <a:solidFill>
                  <a:schemeClr val="bg1"/>
                </a:solidFill>
              </a:rPr>
              <a:t>Split data in to train and test data </a:t>
            </a:r>
          </a:p>
          <a:p>
            <a:r>
              <a:rPr lang="en-IN" dirty="0" smtClean="0">
                <a:solidFill>
                  <a:schemeClr val="bg1"/>
                </a:solidFill>
              </a:rPr>
              <a:t>Train the mode </a:t>
            </a:r>
          </a:p>
          <a:p>
            <a:endParaRPr lang="en-IN" dirty="0">
              <a:solidFill>
                <a:schemeClr val="bg1"/>
              </a:solidFill>
            </a:endParaRPr>
          </a:p>
          <a:p>
            <a:endParaRPr lang="en-IN" dirty="0" smtClean="0">
              <a:solidFill>
                <a:schemeClr val="bg1"/>
              </a:solidFill>
            </a:endParaRPr>
          </a:p>
          <a:p>
            <a:endParaRPr lang="en-IN" dirty="0">
              <a:solidFill>
                <a:schemeClr val="bg1"/>
              </a:solidFill>
            </a:endParaRPr>
          </a:p>
          <a:p>
            <a:endParaRPr lang="en-IN" dirty="0" smtClean="0">
              <a:solidFill>
                <a:schemeClr val="bg1"/>
              </a:solidFill>
            </a:endParaRPr>
          </a:p>
          <a:p>
            <a:endParaRPr lang="en-IN" dirty="0">
              <a:solidFill>
                <a:schemeClr val="bg1"/>
              </a:solidFill>
            </a:endParaRPr>
          </a:p>
          <a:p>
            <a:r>
              <a:rPr lang="en-IN"/>
              <a:t>Mean Squared Error: 41673.23411053185</a:t>
            </a:r>
            <a:endParaRPr lang="en-IN" dirty="0" smtClean="0">
              <a:solidFill>
                <a:schemeClr val="bg1"/>
              </a:solidFill>
            </a:endParaRPr>
          </a:p>
          <a:p>
            <a:r>
              <a:rPr lang="en-IN" dirty="0"/>
              <a:t>R-squared: 0.9971884045662451</a:t>
            </a:r>
            <a:endParaRPr lang="en-IN" dirty="0">
              <a:solidFill>
                <a:schemeClr val="bg1"/>
              </a:solidFill>
            </a:endParaRPr>
          </a:p>
        </p:txBody>
      </p:sp>
    </p:spTree>
    <p:extLst>
      <p:ext uri="{BB962C8B-B14F-4D97-AF65-F5344CB8AC3E}">
        <p14:creationId xmlns:p14="http://schemas.microsoft.com/office/powerpoint/2010/main" val="2226198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2891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53874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362</TotalTime>
  <Words>142</Words>
  <Application>Microsoft Office PowerPoint</Application>
  <PresentationFormat>On-screen Show (4:3)</PresentationFormat>
  <Paragraphs>50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Apex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8</cp:revision>
  <dcterms:created xsi:type="dcterms:W3CDTF">2006-08-16T00:00:00Z</dcterms:created>
  <dcterms:modified xsi:type="dcterms:W3CDTF">2025-01-02T16:24:38Z</dcterms:modified>
</cp:coreProperties>
</file>