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59"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0F242-434D-43FD-81DF-0AB014911DE0}"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4818D-9A95-4865-AC39-BE89E903C47C}" type="slidenum">
              <a:rPr lang="en-US" smtClean="0"/>
              <a:t>‹#›</a:t>
            </a:fld>
            <a:endParaRPr lang="en-US"/>
          </a:p>
        </p:txBody>
      </p:sp>
    </p:spTree>
    <p:extLst>
      <p:ext uri="{BB962C8B-B14F-4D97-AF65-F5344CB8AC3E}">
        <p14:creationId xmlns:p14="http://schemas.microsoft.com/office/powerpoint/2010/main" val="3247434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D837-66DF-275C-F2EC-652C222095EF}"/>
              </a:ext>
            </a:extLst>
          </p:cNvPr>
          <p:cNvSpPr>
            <a:spLocks noGrp="1"/>
          </p:cNvSpPr>
          <p:nvPr>
            <p:ph type="ctrTitle"/>
          </p:nvPr>
        </p:nvSpPr>
        <p:spPr>
          <a:xfrm>
            <a:off x="1025856" y="326538"/>
            <a:ext cx="10140287" cy="792578"/>
          </a:xfrm>
        </p:spPr>
        <p:txBody>
          <a:bodyPr>
            <a:noAutofit/>
          </a:bodyPr>
          <a:lstStyle/>
          <a:p>
            <a:pPr algn="ctr"/>
            <a:r>
              <a:rPr lang="en-US" sz="5400" b="1" dirty="0">
                <a:latin typeface="Algerian" panose="04020705040A02060702" pitchFamily="82" charset="0"/>
              </a:rPr>
              <a:t>NEW YORK CITY AIRBNB</a:t>
            </a:r>
          </a:p>
        </p:txBody>
      </p:sp>
      <p:sp>
        <p:nvSpPr>
          <p:cNvPr id="3" name="Subtitle 2">
            <a:extLst>
              <a:ext uri="{FF2B5EF4-FFF2-40B4-BE49-F238E27FC236}">
                <a16:creationId xmlns:a16="http://schemas.microsoft.com/office/drawing/2014/main" id="{B0021F67-CD80-E334-F3CD-9018D95FB212}"/>
              </a:ext>
            </a:extLst>
          </p:cNvPr>
          <p:cNvSpPr>
            <a:spLocks noGrp="1"/>
          </p:cNvSpPr>
          <p:nvPr>
            <p:ph type="subTitle" idx="1"/>
          </p:nvPr>
        </p:nvSpPr>
        <p:spPr>
          <a:xfrm>
            <a:off x="1228299" y="1531962"/>
            <a:ext cx="8466564" cy="3080982"/>
          </a:xfrm>
        </p:spPr>
        <p:txBody>
          <a:bodyPr/>
          <a:lstStyle/>
          <a:p>
            <a:pPr marL="342900" indent="-342900" algn="l">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INTRODUCTION</a:t>
            </a:r>
          </a:p>
          <a:p>
            <a:pPr marL="342900" indent="-342900" algn="l">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Process</a:t>
            </a:r>
          </a:p>
          <a:p>
            <a:pPr marL="342900" indent="-342900" algn="l">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Insights</a:t>
            </a:r>
          </a:p>
          <a:p>
            <a:pPr marL="342900" indent="-342900" algn="l">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Summary</a:t>
            </a:r>
          </a:p>
          <a:p>
            <a:pPr algn="l"/>
            <a:endParaRPr lang="en-US" dirty="0"/>
          </a:p>
        </p:txBody>
      </p:sp>
    </p:spTree>
    <p:extLst>
      <p:ext uri="{BB962C8B-B14F-4D97-AF65-F5344CB8AC3E}">
        <p14:creationId xmlns:p14="http://schemas.microsoft.com/office/powerpoint/2010/main" val="263081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FD40-330A-349F-700D-7EF4084B2DE3}"/>
              </a:ext>
            </a:extLst>
          </p:cNvPr>
          <p:cNvSpPr>
            <a:spLocks noGrp="1"/>
          </p:cNvSpPr>
          <p:nvPr>
            <p:ph type="title"/>
          </p:nvPr>
        </p:nvSpPr>
        <p:spPr/>
        <p:txBody>
          <a:bodyPr/>
          <a:lstStyle/>
          <a:p>
            <a:r>
              <a:rPr lang="en-US" b="1" dirty="0">
                <a:latin typeface="Arial Black" panose="020B0A04020102020204" pitchFamily="34" charset="0"/>
              </a:rPr>
              <a:t>									SUMMARY</a:t>
            </a:r>
            <a:endParaRPr lang="en-US" dirty="0"/>
          </a:p>
        </p:txBody>
      </p:sp>
      <p:sp>
        <p:nvSpPr>
          <p:cNvPr id="3" name="Content Placeholder 2">
            <a:extLst>
              <a:ext uri="{FF2B5EF4-FFF2-40B4-BE49-F238E27FC236}">
                <a16:creationId xmlns:a16="http://schemas.microsoft.com/office/drawing/2014/main" id="{0B0AAD2B-DDB1-CC75-5925-DA594A29B0F4}"/>
              </a:ext>
            </a:extLst>
          </p:cNvPr>
          <p:cNvSpPr>
            <a:spLocks noGrp="1"/>
          </p:cNvSpPr>
          <p:nvPr>
            <p:ph idx="1"/>
          </p:nvPr>
        </p:nvSpPr>
        <p:spPr/>
        <p:txBody>
          <a:bodyPr/>
          <a:lstStyle/>
          <a:p>
            <a:pPr marL="0" indent="0" algn="just">
              <a:buNone/>
            </a:pPr>
            <a:r>
              <a:rPr lang="en-US" sz="2400" dirty="0">
                <a:latin typeface="Arial" panose="020B0604020202020204" pitchFamily="34" charset="0"/>
                <a:cs typeface="Arial" panose="020B0604020202020204" pitchFamily="34" charset="0"/>
              </a:rPr>
              <a:t>This analysis has provided key findings, insights into customer preferences, city trends, and potential recommendations for business growth and improvement for New York City Airbnb. The results obtained from this analysis highlight opportunities for increased profitability and user satisfaction.</a:t>
            </a:r>
          </a:p>
          <a:p>
            <a:endParaRPr lang="en-US" dirty="0"/>
          </a:p>
        </p:txBody>
      </p:sp>
    </p:spTree>
    <p:extLst>
      <p:ext uri="{BB962C8B-B14F-4D97-AF65-F5344CB8AC3E}">
        <p14:creationId xmlns:p14="http://schemas.microsoft.com/office/powerpoint/2010/main" val="23117997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9F10-67C5-639F-1CC0-B07540652588}"/>
              </a:ext>
            </a:extLst>
          </p:cNvPr>
          <p:cNvSpPr>
            <a:spLocks noGrp="1"/>
          </p:cNvSpPr>
          <p:nvPr>
            <p:ph type="title"/>
          </p:nvPr>
        </p:nvSpPr>
        <p:spPr>
          <a:xfrm>
            <a:off x="685801" y="200167"/>
            <a:ext cx="10131425" cy="866633"/>
          </a:xfrm>
        </p:spPr>
        <p:txBody>
          <a:bodyPr/>
          <a:lstStyle/>
          <a:p>
            <a:pPr algn="ctr"/>
            <a:r>
              <a:rPr lang="en-US" b="1" dirty="0">
                <a:latin typeface="Arial Black" panose="020B0A04020102020204" pitchFamily="34" charset="0"/>
              </a:rPr>
              <a:t>INTRODUCTION</a:t>
            </a:r>
            <a:endParaRPr lang="en-US" dirty="0"/>
          </a:p>
        </p:txBody>
      </p:sp>
      <p:sp>
        <p:nvSpPr>
          <p:cNvPr id="3" name="Content Placeholder 2">
            <a:extLst>
              <a:ext uri="{FF2B5EF4-FFF2-40B4-BE49-F238E27FC236}">
                <a16:creationId xmlns:a16="http://schemas.microsoft.com/office/drawing/2014/main" id="{4B2E52CB-B938-A71E-C84F-CAFF78DB3E09}"/>
              </a:ext>
            </a:extLst>
          </p:cNvPr>
          <p:cNvSpPr>
            <a:spLocks noGrp="1"/>
          </p:cNvSpPr>
          <p:nvPr>
            <p:ph idx="1"/>
          </p:nvPr>
        </p:nvSpPr>
        <p:spPr>
          <a:xfrm>
            <a:off x="685801" y="1378425"/>
            <a:ext cx="10887500" cy="4626590"/>
          </a:xfrm>
        </p:spPr>
        <p:txBody>
          <a:bodyPr>
            <a:normAutofit/>
          </a:bodyPr>
          <a:lstStyle/>
          <a:p>
            <a:pPr marL="0" indent="0">
              <a:lnSpc>
                <a:spcPct val="150000"/>
              </a:lnSpc>
              <a:buNone/>
            </a:pPr>
            <a:r>
              <a:rPr lang="en-US" sz="2800" b="0" i="0" dirty="0">
                <a:effectLst/>
                <a:latin typeface="Arial" panose="020B0604020202020204" pitchFamily="34" charset="0"/>
                <a:cs typeface="Arial" panose="020B0604020202020204" pitchFamily="34" charset="0"/>
              </a:rPr>
              <a:t>Since its establishment in 2008, Airbnb has empowered both guests and hosts to enrich their travel experiences and embrace a more personalized approach to exploring the world. This comprehensive dataset details the listing activity and metrics in NYC, NY for 2019, equipping users with valuable insights to better understand hosts, geographical availability, and essential metrics for informed decision-making and analysis.</a:t>
            </a:r>
            <a:endParaRPr lang="en-US" dirty="0"/>
          </a:p>
        </p:txBody>
      </p:sp>
    </p:spTree>
    <p:extLst>
      <p:ext uri="{BB962C8B-B14F-4D97-AF65-F5344CB8AC3E}">
        <p14:creationId xmlns:p14="http://schemas.microsoft.com/office/powerpoint/2010/main" val="397542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2B48-E7B4-20E8-BA36-A24D914A1602}"/>
              </a:ext>
            </a:extLst>
          </p:cNvPr>
          <p:cNvSpPr>
            <a:spLocks noGrp="1"/>
          </p:cNvSpPr>
          <p:nvPr>
            <p:ph type="title"/>
          </p:nvPr>
        </p:nvSpPr>
        <p:spPr/>
        <p:txBody>
          <a:bodyPr/>
          <a:lstStyle/>
          <a:p>
            <a:pPr algn="ctr"/>
            <a:r>
              <a:rPr lang="en-US" b="1" dirty="0">
                <a:latin typeface="Arial Black" panose="020B0A04020102020204" pitchFamily="34" charset="0"/>
              </a:rPr>
              <a:t>PROCESS</a:t>
            </a:r>
            <a:endParaRPr lang="en-US" dirty="0"/>
          </a:p>
        </p:txBody>
      </p:sp>
      <p:sp>
        <p:nvSpPr>
          <p:cNvPr id="3" name="Content Placeholder 2">
            <a:extLst>
              <a:ext uri="{FF2B5EF4-FFF2-40B4-BE49-F238E27FC236}">
                <a16:creationId xmlns:a16="http://schemas.microsoft.com/office/drawing/2014/main" id="{42AF9B2F-C3AE-527E-AF31-E2C500A84287}"/>
              </a:ext>
            </a:extLst>
          </p:cNvPr>
          <p:cNvSpPr>
            <a:spLocks noGrp="1"/>
          </p:cNvSpPr>
          <p:nvPr>
            <p:ph idx="1"/>
          </p:nvPr>
        </p:nvSpPr>
        <p:spPr/>
        <p:txBody>
          <a:bodyPr>
            <a:normAutofit fontScale="92500" lnSpcReduction="10000"/>
          </a:bodyPr>
          <a:lstStyle/>
          <a:p>
            <a:pPr>
              <a:lnSpc>
                <a:spcPct val="150000"/>
              </a:lnSpc>
              <a:buFont typeface="Courier New" panose="02070309020205020404" pitchFamily="49" charset="0"/>
              <a:buChar char="o"/>
            </a:pPr>
            <a:r>
              <a:rPr lang="en-US" sz="2800" dirty="0">
                <a:latin typeface="Arial" panose="020B0604020202020204" pitchFamily="34" charset="0"/>
                <a:cs typeface="Arial" panose="020B0604020202020204" pitchFamily="34" charset="0"/>
              </a:rPr>
              <a:t>Data gathering.</a:t>
            </a:r>
          </a:p>
          <a:p>
            <a:pPr>
              <a:lnSpc>
                <a:spcPct val="150000"/>
              </a:lnSpc>
              <a:buFont typeface="Courier New" panose="02070309020205020404" pitchFamily="49" charset="0"/>
              <a:buChar char="o"/>
            </a:pPr>
            <a:r>
              <a:rPr lang="en-US" sz="2800" dirty="0">
                <a:latin typeface="Arial" panose="020B0604020202020204" pitchFamily="34" charset="0"/>
                <a:cs typeface="Arial" panose="020B0604020202020204" pitchFamily="34" charset="0"/>
              </a:rPr>
              <a:t>Data cleaning</a:t>
            </a:r>
          </a:p>
          <a:p>
            <a:pPr>
              <a:lnSpc>
                <a:spcPct val="150000"/>
              </a:lnSpc>
              <a:buFont typeface="Courier New" panose="02070309020205020404" pitchFamily="49" charset="0"/>
              <a:buChar char="o"/>
            </a:pPr>
            <a:r>
              <a:rPr lang="en-US" sz="2800" dirty="0">
                <a:latin typeface="Arial" panose="020B0604020202020204" pitchFamily="34" charset="0"/>
                <a:cs typeface="Arial" panose="020B0604020202020204" pitchFamily="34" charset="0"/>
              </a:rPr>
              <a:t>Data modelling</a:t>
            </a:r>
          </a:p>
          <a:p>
            <a:pPr>
              <a:lnSpc>
                <a:spcPct val="150000"/>
              </a:lnSpc>
              <a:buFont typeface="Courier New" panose="02070309020205020404" pitchFamily="49" charset="0"/>
              <a:buChar char="o"/>
            </a:pPr>
            <a:r>
              <a:rPr lang="en-US" sz="2800" dirty="0">
                <a:latin typeface="Arial" panose="020B0604020202020204" pitchFamily="34" charset="0"/>
                <a:cs typeface="Arial" panose="020B0604020202020204" pitchFamily="34" charset="0"/>
              </a:rPr>
              <a:t>Data analysis</a:t>
            </a:r>
          </a:p>
          <a:p>
            <a:pPr>
              <a:lnSpc>
                <a:spcPct val="150000"/>
              </a:lnSpc>
              <a:buFont typeface="Courier New" panose="02070309020205020404" pitchFamily="49" charset="0"/>
              <a:buChar char="o"/>
            </a:pPr>
            <a:r>
              <a:rPr lang="en-US" sz="2800" dirty="0">
                <a:latin typeface="Arial" panose="020B0604020202020204" pitchFamily="34" charset="0"/>
                <a:cs typeface="Arial" panose="020B0604020202020204" pitchFamily="34" charset="0"/>
              </a:rPr>
              <a:t>Uncovering insights</a:t>
            </a:r>
          </a:p>
          <a:p>
            <a:endParaRPr lang="en-US" dirty="0"/>
          </a:p>
        </p:txBody>
      </p:sp>
    </p:spTree>
    <p:extLst>
      <p:ext uri="{BB962C8B-B14F-4D97-AF65-F5344CB8AC3E}">
        <p14:creationId xmlns:p14="http://schemas.microsoft.com/office/powerpoint/2010/main" val="300861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2EEF-AAE9-A1C8-A290-80B4C91B152D}"/>
              </a:ext>
            </a:extLst>
          </p:cNvPr>
          <p:cNvSpPr>
            <a:spLocks noGrp="1"/>
          </p:cNvSpPr>
          <p:nvPr>
            <p:ph type="title"/>
          </p:nvPr>
        </p:nvSpPr>
        <p:spPr>
          <a:xfrm>
            <a:off x="685801" y="172872"/>
            <a:ext cx="10131425" cy="577755"/>
          </a:xfrm>
        </p:spPr>
        <p:txBody>
          <a:bodyPr>
            <a:normAutofit fontScale="90000"/>
          </a:bodyPr>
          <a:lstStyle/>
          <a:p>
            <a:pPr algn="ctr"/>
            <a:r>
              <a:rPr lang="en-US" b="1" dirty="0">
                <a:latin typeface="Arial Black" panose="020B0A04020102020204" pitchFamily="34" charset="0"/>
              </a:rPr>
              <a:t>Data Over</a:t>
            </a:r>
            <a:r>
              <a:rPr lang="en-US" dirty="0"/>
              <a:t> </a:t>
            </a:r>
            <a:r>
              <a:rPr lang="en-US" b="1" dirty="0">
                <a:latin typeface="Arial Black" panose="020B0A04020102020204" pitchFamily="34" charset="0"/>
              </a:rPr>
              <a:t>View</a:t>
            </a:r>
            <a:endParaRPr lang="en-US" dirty="0"/>
          </a:p>
        </p:txBody>
      </p:sp>
      <p:pic>
        <p:nvPicPr>
          <p:cNvPr id="5" name="Content Placeholder 4">
            <a:extLst>
              <a:ext uri="{FF2B5EF4-FFF2-40B4-BE49-F238E27FC236}">
                <a16:creationId xmlns:a16="http://schemas.microsoft.com/office/drawing/2014/main" id="{45DC377B-E8C1-67B2-819A-3CF5E2912456}"/>
              </a:ext>
            </a:extLst>
          </p:cNvPr>
          <p:cNvPicPr>
            <a:picLocks noGrp="1" noChangeAspect="1"/>
          </p:cNvPicPr>
          <p:nvPr>
            <p:ph idx="1"/>
          </p:nvPr>
        </p:nvPicPr>
        <p:blipFill>
          <a:blip r:embed="rId2"/>
          <a:stretch>
            <a:fillRect/>
          </a:stretch>
        </p:blipFill>
        <p:spPr>
          <a:xfrm>
            <a:off x="685802" y="1037230"/>
            <a:ext cx="11174102" cy="5647898"/>
          </a:xfrm>
        </p:spPr>
      </p:pic>
    </p:spTree>
    <p:extLst>
      <p:ext uri="{BB962C8B-B14F-4D97-AF65-F5344CB8AC3E}">
        <p14:creationId xmlns:p14="http://schemas.microsoft.com/office/powerpoint/2010/main" val="381580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3DC765-B611-78E9-1E8B-1B7358D3FB9B}"/>
              </a:ext>
            </a:extLst>
          </p:cNvPr>
          <p:cNvPicPr>
            <a:picLocks noChangeAspect="1"/>
          </p:cNvPicPr>
          <p:nvPr/>
        </p:nvPicPr>
        <p:blipFill>
          <a:blip r:embed="rId2"/>
          <a:stretch>
            <a:fillRect/>
          </a:stretch>
        </p:blipFill>
        <p:spPr>
          <a:xfrm>
            <a:off x="313899" y="286603"/>
            <a:ext cx="11586949" cy="6332561"/>
          </a:xfrm>
          <a:prstGeom prst="rect">
            <a:avLst/>
          </a:prstGeom>
        </p:spPr>
      </p:pic>
    </p:spTree>
    <p:extLst>
      <p:ext uri="{BB962C8B-B14F-4D97-AF65-F5344CB8AC3E}">
        <p14:creationId xmlns:p14="http://schemas.microsoft.com/office/powerpoint/2010/main" val="234736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41D2E4-F17F-2EB5-33DF-ACF617A355E2}"/>
              </a:ext>
            </a:extLst>
          </p:cNvPr>
          <p:cNvPicPr>
            <a:picLocks noChangeAspect="1"/>
          </p:cNvPicPr>
          <p:nvPr/>
        </p:nvPicPr>
        <p:blipFill>
          <a:blip r:embed="rId2"/>
          <a:stretch>
            <a:fillRect/>
          </a:stretch>
        </p:blipFill>
        <p:spPr>
          <a:xfrm>
            <a:off x="259307" y="354843"/>
            <a:ext cx="11627893" cy="6359856"/>
          </a:xfrm>
          <a:prstGeom prst="rect">
            <a:avLst/>
          </a:prstGeom>
        </p:spPr>
      </p:pic>
    </p:spTree>
    <p:extLst>
      <p:ext uri="{BB962C8B-B14F-4D97-AF65-F5344CB8AC3E}">
        <p14:creationId xmlns:p14="http://schemas.microsoft.com/office/powerpoint/2010/main" val="144625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1AC4-BA12-739E-DE7F-5295C73C2E08}"/>
              </a:ext>
            </a:extLst>
          </p:cNvPr>
          <p:cNvSpPr>
            <a:spLocks noGrp="1"/>
          </p:cNvSpPr>
          <p:nvPr>
            <p:ph type="title"/>
          </p:nvPr>
        </p:nvSpPr>
        <p:spPr>
          <a:xfrm>
            <a:off x="685801" y="200168"/>
            <a:ext cx="10131425" cy="673290"/>
          </a:xfrm>
        </p:spPr>
        <p:txBody>
          <a:bodyPr/>
          <a:lstStyle/>
          <a:p>
            <a:pPr algn="ctr"/>
            <a:r>
              <a:rPr lang="en-US" b="1" dirty="0">
                <a:latin typeface="Arial Black" panose="020B0A04020102020204" pitchFamily="34" charset="0"/>
              </a:rPr>
              <a:t>KEY METRICS</a:t>
            </a:r>
            <a:endParaRPr lang="en-US" dirty="0"/>
          </a:p>
        </p:txBody>
      </p:sp>
      <p:sp>
        <p:nvSpPr>
          <p:cNvPr id="3" name="Content Placeholder 2">
            <a:extLst>
              <a:ext uri="{FF2B5EF4-FFF2-40B4-BE49-F238E27FC236}">
                <a16:creationId xmlns:a16="http://schemas.microsoft.com/office/drawing/2014/main" id="{E44B2F90-8A8D-75DD-EC96-C7DDCBDA79AA}"/>
              </a:ext>
            </a:extLst>
          </p:cNvPr>
          <p:cNvSpPr>
            <a:spLocks noGrp="1"/>
          </p:cNvSpPr>
          <p:nvPr>
            <p:ph idx="1"/>
          </p:nvPr>
        </p:nvSpPr>
        <p:spPr>
          <a:xfrm>
            <a:off x="685801" y="1160061"/>
            <a:ext cx="10131425" cy="4631140"/>
          </a:xfrm>
        </p:spPr>
        <p:txBody>
          <a:bodyPr/>
          <a:lstStyle/>
          <a:p>
            <a:pPr>
              <a:buFont typeface="Wingdings" panose="05000000000000000000" pitchFamily="2" charset="2"/>
              <a:buChar char="Ø"/>
            </a:pPr>
            <a:r>
              <a:rPr lang="en-US" dirty="0"/>
              <a:t>REVENUE: $7M</a:t>
            </a:r>
          </a:p>
          <a:p>
            <a:pPr>
              <a:buFont typeface="Wingdings" panose="05000000000000000000" pitchFamily="2" charset="2"/>
              <a:buChar char="Ø"/>
            </a:pPr>
            <a:r>
              <a:rPr lang="en-US" dirty="0"/>
              <a:t>CUSTOMERS: 48.9K</a:t>
            </a:r>
          </a:p>
          <a:p>
            <a:pPr>
              <a:buFont typeface="Wingdings" panose="05000000000000000000" pitchFamily="2" charset="2"/>
              <a:buChar char="Ø"/>
            </a:pPr>
            <a:r>
              <a:rPr lang="en-US" dirty="0"/>
              <a:t>NEIGHBOURHOOD: 221</a:t>
            </a:r>
          </a:p>
          <a:p>
            <a:pPr>
              <a:buFont typeface="Wingdings" panose="05000000000000000000" pitchFamily="2" charset="2"/>
              <a:buChar char="Ø"/>
            </a:pPr>
            <a:r>
              <a:rPr lang="en-US" dirty="0"/>
              <a:t>CITIES: 5</a:t>
            </a:r>
          </a:p>
          <a:p>
            <a:pPr>
              <a:buFont typeface="Wingdings" panose="05000000000000000000" pitchFamily="2" charset="2"/>
              <a:buChar char="Ø"/>
            </a:pPr>
            <a:r>
              <a:rPr lang="en-US" dirty="0"/>
              <a:t>ROOM_TYPE: 3</a:t>
            </a:r>
          </a:p>
          <a:p>
            <a:pPr marL="0" indent="0">
              <a:buNone/>
            </a:pPr>
            <a:endParaRPr lang="en-US" dirty="0"/>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09336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5E9A-27F9-E82B-1383-598788243559}"/>
              </a:ext>
            </a:extLst>
          </p:cNvPr>
          <p:cNvSpPr>
            <a:spLocks noGrp="1"/>
          </p:cNvSpPr>
          <p:nvPr>
            <p:ph type="title"/>
          </p:nvPr>
        </p:nvSpPr>
        <p:spPr>
          <a:xfrm>
            <a:off x="685801" y="63690"/>
            <a:ext cx="10131425" cy="727881"/>
          </a:xfrm>
        </p:spPr>
        <p:txBody>
          <a:bodyPr/>
          <a:lstStyle/>
          <a:p>
            <a:pPr algn="ctr"/>
            <a:r>
              <a:rPr lang="en-US" b="1" dirty="0">
                <a:latin typeface="Arial Black" panose="020B0A04020102020204" pitchFamily="34" charset="0"/>
              </a:rPr>
              <a:t>INSIGHT</a:t>
            </a:r>
            <a:endParaRPr lang="en-US" dirty="0"/>
          </a:p>
        </p:txBody>
      </p:sp>
      <p:sp>
        <p:nvSpPr>
          <p:cNvPr id="3" name="Content Placeholder 2">
            <a:extLst>
              <a:ext uri="{FF2B5EF4-FFF2-40B4-BE49-F238E27FC236}">
                <a16:creationId xmlns:a16="http://schemas.microsoft.com/office/drawing/2014/main" id="{097FC205-5296-7FC5-C3A3-DD93B4AE4E83}"/>
              </a:ext>
            </a:extLst>
          </p:cNvPr>
          <p:cNvSpPr>
            <a:spLocks noGrp="1"/>
          </p:cNvSpPr>
          <p:nvPr>
            <p:ph idx="1"/>
          </p:nvPr>
        </p:nvSpPr>
        <p:spPr>
          <a:xfrm>
            <a:off x="204716" y="1269242"/>
            <a:ext cx="11696131" cy="5525068"/>
          </a:xfrm>
        </p:spPr>
        <p:txBody>
          <a:bodyPr>
            <a:normAutofit fontScale="92500"/>
          </a:bodyPr>
          <a:lstStyle/>
          <a:p>
            <a:pPr marL="0" indent="0" algn="just">
              <a:buNone/>
            </a:pPr>
            <a:r>
              <a:rPr lang="en-US" sz="2400" dirty="0">
                <a:latin typeface="Arial" panose="020B0604020202020204" pitchFamily="34" charset="0"/>
                <a:cs typeface="Arial" panose="020B0604020202020204" pitchFamily="34" charset="0"/>
              </a:rPr>
              <a:t>In 2019, New York City Airbnb had listings in 5 cities with a total of 221 neighborhoods. Each Airbnb offered three room types to cater to customer preferences. The data for 2019 shows that approximately 48.9k people stayed at these </a:t>
            </a:r>
            <a:r>
              <a:rPr lang="en-US" sz="2400" dirty="0" err="1">
                <a:latin typeface="Arial" panose="020B0604020202020204" pitchFamily="34" charset="0"/>
                <a:cs typeface="Arial" panose="020B0604020202020204" pitchFamily="34" charset="0"/>
              </a:rPr>
              <a:t>Airbnbs</a:t>
            </a:r>
            <a:r>
              <a:rPr lang="en-US" sz="2400" dirty="0">
                <a:latin typeface="Arial" panose="020B0604020202020204" pitchFamily="34" charset="0"/>
                <a:cs typeface="Arial" panose="020B0604020202020204" pitchFamily="34" charset="0"/>
              </a:rPr>
              <a:t>, generating a total of $7 million in revenue for that year. Here are some of the insights obtained from the data.</a:t>
            </a:r>
          </a:p>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Manhattan: </a:t>
            </a:r>
            <a:r>
              <a:rPr lang="en-US" sz="2400" dirty="0">
                <a:latin typeface="Arial" panose="020B0604020202020204" pitchFamily="34" charset="0"/>
                <a:cs typeface="Arial" panose="020B0604020202020204" pitchFamily="34" charset="0"/>
              </a:rPr>
              <a:t>Discover the vibrant city of Manhattan, New York, boasting 32 unique neighborhoods. With 21.2k monthly reviews, generating $4.3M in revenue, 227k host listings, and 455k yearly reviews, Manhattan welcomes over 22k customers to experience its dynamic energy and diverse offerings.</a:t>
            </a:r>
          </a:p>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Brooklyn: </a:t>
            </a:r>
            <a:r>
              <a:rPr lang="en-US" sz="2400" dirty="0">
                <a:latin typeface="Arial" panose="020B0604020202020204" pitchFamily="34" charset="0"/>
                <a:cs typeface="Arial" panose="020B0604020202020204" pitchFamily="34" charset="0"/>
              </a:rPr>
              <a:t>With 47 vibrant neighborhoods, 21.1k monthly reviews, and $2.5M in revenue, Brooklyn is bustling with 46k host listings, 487k yearly reviews, and 20k satisfied customers.</a:t>
            </a:r>
          </a:p>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Queens: </a:t>
            </a:r>
            <a:r>
              <a:rPr lang="en-US" sz="2400" dirty="0">
                <a:latin typeface="Arial" panose="020B0604020202020204" pitchFamily="34" charset="0"/>
                <a:cs typeface="Arial" panose="020B0604020202020204" pitchFamily="34" charset="0"/>
              </a:rPr>
              <a:t>Discover the diverse borough of Queens, boasting 51 unique neighborhoods, with 8.9k glowing monthly reviews and a remarkable $564k in revenue. With 23k host listings and 157k yearly reviews, our vibrant community welcomes 6k customers to experience the best of Queens.</a:t>
            </a:r>
            <a:endParaRPr lang="en-US" sz="2400" b="1"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DC6272B-B27A-55E4-58AC-D31E6A8DB570}"/>
              </a:ext>
            </a:extLst>
          </p:cNvPr>
          <p:cNvSpPr txBox="1">
            <a:spLocks/>
          </p:cNvSpPr>
          <p:nvPr/>
        </p:nvSpPr>
        <p:spPr>
          <a:xfrm>
            <a:off x="1248888" y="818867"/>
            <a:ext cx="9437309" cy="4230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sz="2400" b="1" dirty="0"/>
              <a:t>Analysis by City</a:t>
            </a:r>
          </a:p>
        </p:txBody>
      </p:sp>
    </p:spTree>
    <p:extLst>
      <p:ext uri="{BB962C8B-B14F-4D97-AF65-F5344CB8AC3E}">
        <p14:creationId xmlns:p14="http://schemas.microsoft.com/office/powerpoint/2010/main" val="272051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20B37-0C8B-AC7E-8A6C-13B255E701ED}"/>
              </a:ext>
            </a:extLst>
          </p:cNvPr>
          <p:cNvSpPr>
            <a:spLocks noGrp="1"/>
          </p:cNvSpPr>
          <p:nvPr>
            <p:ph idx="1"/>
          </p:nvPr>
        </p:nvSpPr>
        <p:spPr>
          <a:xfrm>
            <a:off x="395785" y="982639"/>
            <a:ext cx="11395881" cy="5663822"/>
          </a:xfrm>
        </p:spPr>
        <p:txBody>
          <a:bodyPr/>
          <a:lstStyle/>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Bronx: </a:t>
            </a:r>
            <a:r>
              <a:rPr lang="en-US" sz="2400" dirty="0">
                <a:latin typeface="Arial" panose="020B0604020202020204" pitchFamily="34" charset="0"/>
                <a:cs typeface="Arial" panose="020B0604020202020204" pitchFamily="34" charset="0"/>
              </a:rPr>
              <a:t>Queens has 48 neighborhoods, 1.6k monthly reviews, $95k in revenue, 2k host listings, 28k yearly reviews, and 1k customers.</a:t>
            </a:r>
          </a:p>
          <a:p>
            <a:pPr marL="0" indent="0" algn="just">
              <a:buNone/>
            </a:pPr>
            <a:r>
              <a:rPr lang="en-US" sz="2400" b="1" dirty="0">
                <a:latin typeface="Arial" panose="020B0604020202020204" pitchFamily="34" charset="0"/>
                <a:cs typeface="Arial" panose="020B0604020202020204" pitchFamily="34" charset="0"/>
              </a:rPr>
              <a:t>Staten Island: </a:t>
            </a:r>
            <a:r>
              <a:rPr lang="en-US" sz="2400" dirty="0">
                <a:latin typeface="Arial" panose="020B0604020202020204" pitchFamily="34" charset="0"/>
                <a:cs typeface="Arial" panose="020B0604020202020204" pitchFamily="34" charset="0"/>
              </a:rPr>
              <a:t>Staten Island has 43 neighborhoods, 1.6k monthly reviews, $43k in revenue, 865k host listings, 12k yearly reviews, and 373 customers.</a:t>
            </a:r>
            <a:endParaRPr lang="en-US" sz="2400" b="1" dirty="0">
              <a:latin typeface="Arial" panose="020B0604020202020204" pitchFamily="34" charset="0"/>
              <a:cs typeface="Arial" panose="020B0604020202020204" pitchFamily="34" charset="0"/>
            </a:endParaRPr>
          </a:p>
          <a:p>
            <a:pPr marL="0" indent="0" algn="just">
              <a:buNone/>
            </a:pPr>
            <a:endParaRPr lang="en-US" sz="2400" b="1" dirty="0">
              <a:latin typeface="Arial" panose="020B0604020202020204" pitchFamily="34" charset="0"/>
              <a:cs typeface="Arial" panose="020B0604020202020204" pitchFamily="34" charset="0"/>
            </a:endParaRPr>
          </a:p>
          <a:p>
            <a:pPr marL="0" indent="0" algn="just">
              <a:buNone/>
            </a:pPr>
            <a:r>
              <a:rPr lang="en-US" sz="2400" b="1" dirty="0">
                <a:latin typeface="Arial" panose="020B0604020202020204" pitchFamily="34" charset="0"/>
                <a:cs typeface="Arial" panose="020B0604020202020204" pitchFamily="34" charset="0"/>
              </a:rPr>
              <a:t>Entire home/apt: </a:t>
            </a:r>
            <a:r>
              <a:rPr lang="en-US" sz="2400" dirty="0">
                <a:latin typeface="Arial" panose="020B0604020202020204" pitchFamily="34" charset="0"/>
                <a:cs typeface="Arial" panose="020B0604020202020204" pitchFamily="34" charset="0"/>
              </a:rPr>
              <a:t>Entire home/apt available in  216 neighborhoods, 27k monthly reviews, $5M revenue, 580k yearly reviews, and 25k customers.</a:t>
            </a:r>
          </a:p>
          <a:p>
            <a:pPr marL="0" indent="0" algn="just">
              <a:buNone/>
            </a:pPr>
            <a:r>
              <a:rPr lang="en-US" sz="2400" b="1" dirty="0">
                <a:latin typeface="Arial" panose="020B0604020202020204" pitchFamily="34" charset="0"/>
                <a:cs typeface="Arial" panose="020B0604020202020204" pitchFamily="34" charset="0"/>
              </a:rPr>
              <a:t>Private room: </a:t>
            </a:r>
            <a:r>
              <a:rPr lang="en-US" sz="2400" dirty="0">
                <a:latin typeface="Arial" panose="020B0604020202020204" pitchFamily="34" charset="0"/>
                <a:cs typeface="Arial" panose="020B0604020202020204" pitchFamily="34" charset="0"/>
              </a:rPr>
              <a:t>Private room available in 209 neighborhoods, with 26k monthly reviews, generating $2M in revenue, and serving 22k customers with 538k yearly reviews.</a:t>
            </a:r>
          </a:p>
          <a:p>
            <a:pPr marL="0" indent="0" algn="just">
              <a:buNone/>
            </a:pPr>
            <a:r>
              <a:rPr lang="en-US" sz="2400" b="1" dirty="0">
                <a:latin typeface="Arial" panose="020B0604020202020204" pitchFamily="34" charset="0"/>
                <a:cs typeface="Arial" panose="020B0604020202020204" pitchFamily="34" charset="0"/>
              </a:rPr>
              <a:t>Shared room: </a:t>
            </a:r>
            <a:r>
              <a:rPr lang="en-US" sz="2400" dirty="0">
                <a:latin typeface="Arial" panose="020B0604020202020204" pitchFamily="34" charset="0"/>
                <a:cs typeface="Arial" panose="020B0604020202020204" pitchFamily="34" charset="0"/>
              </a:rPr>
              <a:t>Shared rooms are available in 115 neighborhoods, with 1k monthly reviews, generating $81k in revenue, and serving 1k customers annually..</a:t>
            </a:r>
          </a:p>
        </p:txBody>
      </p:sp>
      <p:sp>
        <p:nvSpPr>
          <p:cNvPr id="4" name="Content Placeholder 2">
            <a:extLst>
              <a:ext uri="{FF2B5EF4-FFF2-40B4-BE49-F238E27FC236}">
                <a16:creationId xmlns:a16="http://schemas.microsoft.com/office/drawing/2014/main" id="{609982A2-109D-C275-6509-F3FB6B716888}"/>
              </a:ext>
            </a:extLst>
          </p:cNvPr>
          <p:cNvSpPr txBox="1">
            <a:spLocks/>
          </p:cNvSpPr>
          <p:nvPr/>
        </p:nvSpPr>
        <p:spPr>
          <a:xfrm>
            <a:off x="580147" y="3005920"/>
            <a:ext cx="9437309" cy="4230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sz="2400" b="1" dirty="0"/>
              <a:t>Analysis by Room type</a:t>
            </a:r>
          </a:p>
        </p:txBody>
      </p:sp>
    </p:spTree>
    <p:extLst>
      <p:ext uri="{BB962C8B-B14F-4D97-AF65-F5344CB8AC3E}">
        <p14:creationId xmlns:p14="http://schemas.microsoft.com/office/powerpoint/2010/main" val="1048093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234</TotalTime>
  <Words>530</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Calibri</vt:lpstr>
      <vt:lpstr>Calibri Light</vt:lpstr>
      <vt:lpstr>Courier New</vt:lpstr>
      <vt:lpstr>Wingdings</vt:lpstr>
      <vt:lpstr>Celestial</vt:lpstr>
      <vt:lpstr>NEW YORK CITY AIRBNB</vt:lpstr>
      <vt:lpstr>INTRODUCTION</vt:lpstr>
      <vt:lpstr>PROCESS</vt:lpstr>
      <vt:lpstr>Data Over View</vt:lpstr>
      <vt:lpstr>PowerPoint Presentation</vt:lpstr>
      <vt:lpstr>PowerPoint Presentation</vt:lpstr>
      <vt:lpstr>KEY METRICS</vt:lpstr>
      <vt:lpstr>INSIGHT</vt:lpstr>
      <vt:lpstr>PowerPoint Presentation</vt:lpstr>
      <vt:lpst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hardy oko</dc:creator>
  <cp:lastModifiedBy>hardy oko</cp:lastModifiedBy>
  <cp:revision>2</cp:revision>
  <dcterms:created xsi:type="dcterms:W3CDTF">2024-09-24T11:16:04Z</dcterms:created>
  <dcterms:modified xsi:type="dcterms:W3CDTF">2024-09-24T15:42:40Z</dcterms:modified>
</cp:coreProperties>
</file>