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1"/>
  </p:notesMasterIdLst>
  <p:handoutMasterIdLst>
    <p:handoutMasterId r:id="rId22"/>
  </p:handoutMasterIdLst>
  <p:sldIdLst>
    <p:sldId id="256" r:id="rId5"/>
    <p:sldId id="276" r:id="rId6"/>
    <p:sldId id="288" r:id="rId7"/>
    <p:sldId id="289" r:id="rId8"/>
    <p:sldId id="278" r:id="rId9"/>
    <p:sldId id="290" r:id="rId10"/>
    <p:sldId id="291" r:id="rId11"/>
    <p:sldId id="292" r:id="rId12"/>
    <p:sldId id="280" r:id="rId13"/>
    <p:sldId id="277" r:id="rId14"/>
    <p:sldId id="294" r:id="rId15"/>
    <p:sldId id="295" r:id="rId16"/>
    <p:sldId id="296" r:id="rId17"/>
    <p:sldId id="279" r:id="rId18"/>
    <p:sldId id="282" r:id="rId19"/>
    <p:sldId id="28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52" autoAdjust="0"/>
  </p:normalViewPr>
  <p:slideViewPr>
    <p:cSldViewPr snapToGrid="0" showGuides="1">
      <p:cViewPr varScale="1">
        <p:scale>
          <a:sx n="74" d="100"/>
          <a:sy n="74" d="100"/>
        </p:scale>
        <p:origin x="576" y="60"/>
      </p:cViewPr>
      <p:guideLst>
        <p:guide orient="horz" pos="2328"/>
        <p:guide pos="3864"/>
        <p:guide pos="7512"/>
        <p:guide pos="144"/>
        <p:guide orient="horz" pos="624"/>
        <p:guide orient="horz" pos="4056"/>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465D3EB-CBDD-4100-83B7-3BFE0A8F41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72B4595-A79D-4567-9FE1-DCF31A42B3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5C0719-993D-42E1-80ED-8F01056F36C2}" type="datetimeFigureOut">
              <a:rPr lang="en-US" smtClean="0"/>
              <a:t>9/25/2024</a:t>
            </a:fld>
            <a:endParaRPr lang="en-US" dirty="0"/>
          </a:p>
        </p:txBody>
      </p:sp>
      <p:sp>
        <p:nvSpPr>
          <p:cNvPr id="4" name="Footer Placeholder 3">
            <a:extLst>
              <a:ext uri="{FF2B5EF4-FFF2-40B4-BE49-F238E27FC236}">
                <a16:creationId xmlns:a16="http://schemas.microsoft.com/office/drawing/2014/main" id="{850E452F-E862-4273-987C-980229E532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3EE394C-9AD7-48EA-AB0F-18032A3E09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0421AD-3AC0-48CB-8727-BB447FD2264E}" type="slidenum">
              <a:rPr lang="en-US" smtClean="0"/>
              <a:t>‹#›</a:t>
            </a:fld>
            <a:endParaRPr lang="en-US" dirty="0"/>
          </a:p>
        </p:txBody>
      </p:sp>
    </p:spTree>
    <p:extLst>
      <p:ext uri="{BB962C8B-B14F-4D97-AF65-F5344CB8AC3E}">
        <p14:creationId xmlns:p14="http://schemas.microsoft.com/office/powerpoint/2010/main" val="3268159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t>9/25/2024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t>‹#›</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a:t>
            </a:fld>
            <a:endParaRPr lang="en-US" dirty="0"/>
          </a:p>
        </p:txBody>
      </p:sp>
    </p:spTree>
    <p:extLst>
      <p:ext uri="{BB962C8B-B14F-4D97-AF65-F5344CB8AC3E}">
        <p14:creationId xmlns:p14="http://schemas.microsoft.com/office/powerpoint/2010/main" val="17735278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15</a:t>
            </a:fld>
            <a:endParaRPr lang="en-US" dirty="0"/>
          </a:p>
        </p:txBody>
      </p:sp>
    </p:spTree>
    <p:extLst>
      <p:ext uri="{BB962C8B-B14F-4D97-AF65-F5344CB8AC3E}">
        <p14:creationId xmlns:p14="http://schemas.microsoft.com/office/powerpoint/2010/main" val="36886254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16</a:t>
            </a:fld>
            <a:endParaRPr lang="en-US" dirty="0"/>
          </a:p>
        </p:txBody>
      </p:sp>
    </p:spTree>
    <p:extLst>
      <p:ext uri="{BB962C8B-B14F-4D97-AF65-F5344CB8AC3E}">
        <p14:creationId xmlns:p14="http://schemas.microsoft.com/office/powerpoint/2010/main" val="3967918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a:t>
            </a:fld>
            <a:endParaRPr lang="en-US" dirty="0"/>
          </a:p>
        </p:txBody>
      </p:sp>
    </p:spTree>
    <p:extLst>
      <p:ext uri="{BB962C8B-B14F-4D97-AF65-F5344CB8AC3E}">
        <p14:creationId xmlns:p14="http://schemas.microsoft.com/office/powerpoint/2010/main" val="22686548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5</a:t>
            </a:fld>
            <a:endParaRPr lang="en-US" dirty="0"/>
          </a:p>
        </p:txBody>
      </p:sp>
    </p:spTree>
    <p:extLst>
      <p:ext uri="{BB962C8B-B14F-4D97-AF65-F5344CB8AC3E}">
        <p14:creationId xmlns:p14="http://schemas.microsoft.com/office/powerpoint/2010/main" val="17721518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9</a:t>
            </a:fld>
            <a:endParaRPr lang="en-US" dirty="0"/>
          </a:p>
        </p:txBody>
      </p:sp>
    </p:spTree>
    <p:extLst>
      <p:ext uri="{BB962C8B-B14F-4D97-AF65-F5344CB8AC3E}">
        <p14:creationId xmlns:p14="http://schemas.microsoft.com/office/powerpoint/2010/main" val="37285692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10</a:t>
            </a:fld>
            <a:endParaRPr lang="en-US" dirty="0"/>
          </a:p>
        </p:txBody>
      </p:sp>
    </p:spTree>
    <p:extLst>
      <p:ext uri="{BB962C8B-B14F-4D97-AF65-F5344CB8AC3E}">
        <p14:creationId xmlns:p14="http://schemas.microsoft.com/office/powerpoint/2010/main" val="22004710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11</a:t>
            </a:fld>
            <a:endParaRPr lang="en-US" dirty="0"/>
          </a:p>
        </p:txBody>
      </p:sp>
    </p:spTree>
    <p:extLst>
      <p:ext uri="{BB962C8B-B14F-4D97-AF65-F5344CB8AC3E}">
        <p14:creationId xmlns:p14="http://schemas.microsoft.com/office/powerpoint/2010/main" val="24707306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12</a:t>
            </a:fld>
            <a:endParaRPr lang="en-US" dirty="0"/>
          </a:p>
        </p:txBody>
      </p:sp>
    </p:spTree>
    <p:extLst>
      <p:ext uri="{BB962C8B-B14F-4D97-AF65-F5344CB8AC3E}">
        <p14:creationId xmlns:p14="http://schemas.microsoft.com/office/powerpoint/2010/main" val="40899709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13</a:t>
            </a:fld>
            <a:endParaRPr lang="en-US" dirty="0"/>
          </a:p>
        </p:txBody>
      </p:sp>
    </p:spTree>
    <p:extLst>
      <p:ext uri="{BB962C8B-B14F-4D97-AF65-F5344CB8AC3E}">
        <p14:creationId xmlns:p14="http://schemas.microsoft.com/office/powerpoint/2010/main" val="11042512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14</a:t>
            </a:fld>
            <a:endParaRPr lang="en-US" dirty="0"/>
          </a:p>
        </p:txBody>
      </p:sp>
    </p:spTree>
    <p:extLst>
      <p:ext uri="{BB962C8B-B14F-4D97-AF65-F5344CB8AC3E}">
        <p14:creationId xmlns:p14="http://schemas.microsoft.com/office/powerpoint/2010/main" val="11715460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864C-44C4-4000-952D-01F31BFB3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392E06-C914-467E-9D4F-BD763EDA2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BEFBAF-82E9-49AD-B2CF-7D154E024431}"/>
              </a:ext>
            </a:extLst>
          </p:cNvPr>
          <p:cNvSpPr>
            <a:spLocks noGrp="1"/>
          </p:cNvSpPr>
          <p:nvPr>
            <p:ph type="dt" sz="half" idx="10"/>
          </p:nvPr>
        </p:nvSpPr>
        <p:spPr/>
        <p:txBody>
          <a:bodyPr/>
          <a:lstStyle/>
          <a:p>
            <a:fld id="{40DA1498-92C7-4E4B-8045-C9195F453964}" type="datetimeFigureOut">
              <a:rPr lang="en-US" smtClean="0"/>
              <a:t>9/25/2024</a:t>
            </a:fld>
            <a:endParaRPr lang="en-US" dirty="0"/>
          </a:p>
        </p:txBody>
      </p:sp>
      <p:sp>
        <p:nvSpPr>
          <p:cNvPr id="5" name="Footer Placeholder 4">
            <a:extLst>
              <a:ext uri="{FF2B5EF4-FFF2-40B4-BE49-F238E27FC236}">
                <a16:creationId xmlns:a16="http://schemas.microsoft.com/office/drawing/2014/main" id="{5AD8006A-94B1-44F7-972D-56767EDE3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E7BFAB-D84B-45E1-A0BD-2516AC14F8AC}"/>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B869-BFB2-4C20-8AB1-46704BB3D1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F007DB-4F12-4428-9C48-5120DF0704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FFA8DA-0E31-4CA6-BBFC-2467AAD1D30B}"/>
              </a:ext>
            </a:extLst>
          </p:cNvPr>
          <p:cNvSpPr>
            <a:spLocks noGrp="1"/>
          </p:cNvSpPr>
          <p:nvPr>
            <p:ph type="dt" sz="half" idx="10"/>
          </p:nvPr>
        </p:nvSpPr>
        <p:spPr/>
        <p:txBody>
          <a:bodyPr/>
          <a:lstStyle/>
          <a:p>
            <a:fld id="{40DA1498-92C7-4E4B-8045-C9195F453964}" type="datetimeFigureOut">
              <a:rPr lang="en-US" smtClean="0"/>
              <a:t>9/25/2024</a:t>
            </a:fld>
            <a:endParaRPr lang="en-US" dirty="0"/>
          </a:p>
        </p:txBody>
      </p:sp>
      <p:sp>
        <p:nvSpPr>
          <p:cNvPr id="5" name="Footer Placeholder 4">
            <a:extLst>
              <a:ext uri="{FF2B5EF4-FFF2-40B4-BE49-F238E27FC236}">
                <a16:creationId xmlns:a16="http://schemas.microsoft.com/office/drawing/2014/main" id="{064974BD-9845-459A-9AAA-12731E2507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2A71B0A-FDFB-4B2C-A9EC-2334C590013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0B5D73-1652-4A8E-B5A3-101523D729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B7FB99-7425-444D-B602-01B672BCE8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EEA9C5-552A-48A1-AB54-ED54209B3B48}"/>
              </a:ext>
            </a:extLst>
          </p:cNvPr>
          <p:cNvSpPr>
            <a:spLocks noGrp="1"/>
          </p:cNvSpPr>
          <p:nvPr>
            <p:ph type="dt" sz="half" idx="10"/>
          </p:nvPr>
        </p:nvSpPr>
        <p:spPr/>
        <p:txBody>
          <a:bodyPr/>
          <a:lstStyle/>
          <a:p>
            <a:fld id="{40DA1498-92C7-4E4B-8045-C9195F453964}" type="datetimeFigureOut">
              <a:rPr lang="en-US" smtClean="0"/>
              <a:t>9/25/2024</a:t>
            </a:fld>
            <a:endParaRPr lang="en-US" dirty="0"/>
          </a:p>
        </p:txBody>
      </p:sp>
      <p:sp>
        <p:nvSpPr>
          <p:cNvPr id="5" name="Footer Placeholder 4">
            <a:extLst>
              <a:ext uri="{FF2B5EF4-FFF2-40B4-BE49-F238E27FC236}">
                <a16:creationId xmlns:a16="http://schemas.microsoft.com/office/drawing/2014/main" id="{1A83AAA3-4155-48FB-8F00-16DBE0C9C2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D694EAE-CB3C-4DEF-A66D-583C7AAC92D8}"/>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74680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07FBE-061D-452C-A8A6-213063CFD6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3A3535-1708-499D-B5D2-7D8F9FD182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B06063-A112-49AB-80C8-504D99ECD771}"/>
              </a:ext>
            </a:extLst>
          </p:cNvPr>
          <p:cNvSpPr>
            <a:spLocks noGrp="1"/>
          </p:cNvSpPr>
          <p:nvPr>
            <p:ph type="dt" sz="half" idx="10"/>
          </p:nvPr>
        </p:nvSpPr>
        <p:spPr/>
        <p:txBody>
          <a:bodyPr/>
          <a:lstStyle/>
          <a:p>
            <a:fld id="{40DA1498-92C7-4E4B-8045-C9195F453964}" type="datetimeFigureOut">
              <a:rPr lang="en-US" smtClean="0"/>
              <a:t>9/25/2024</a:t>
            </a:fld>
            <a:endParaRPr lang="en-US" dirty="0"/>
          </a:p>
        </p:txBody>
      </p:sp>
      <p:sp>
        <p:nvSpPr>
          <p:cNvPr id="5" name="Footer Placeholder 4">
            <a:extLst>
              <a:ext uri="{FF2B5EF4-FFF2-40B4-BE49-F238E27FC236}">
                <a16:creationId xmlns:a16="http://schemas.microsoft.com/office/drawing/2014/main" id="{6344C8D5-F898-4318-A76D-1FBD873291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976EC76-E8E8-4FFA-B671-7FA2F3EF5DE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78928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2CABF-E3C1-431A-A69C-D4881CC43F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584226-69DA-4211-B2C8-C29FD05A4A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FF82DB-B518-40FD-8A66-44B874C055FB}"/>
              </a:ext>
            </a:extLst>
          </p:cNvPr>
          <p:cNvSpPr>
            <a:spLocks noGrp="1"/>
          </p:cNvSpPr>
          <p:nvPr>
            <p:ph type="dt" sz="half" idx="10"/>
          </p:nvPr>
        </p:nvSpPr>
        <p:spPr/>
        <p:txBody>
          <a:bodyPr/>
          <a:lstStyle/>
          <a:p>
            <a:fld id="{40DA1498-92C7-4E4B-8045-C9195F453964}" type="datetimeFigureOut">
              <a:rPr lang="en-US" smtClean="0"/>
              <a:t>9/25/2024</a:t>
            </a:fld>
            <a:endParaRPr lang="en-US" dirty="0"/>
          </a:p>
        </p:txBody>
      </p:sp>
      <p:sp>
        <p:nvSpPr>
          <p:cNvPr id="5" name="Footer Placeholder 4">
            <a:extLst>
              <a:ext uri="{FF2B5EF4-FFF2-40B4-BE49-F238E27FC236}">
                <a16:creationId xmlns:a16="http://schemas.microsoft.com/office/drawing/2014/main" id="{FCC1CCEE-725F-4745-837B-87EFB70E71D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561522A-E0E6-406B-BF30-A7C7A57294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23004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9BDC-6F21-4EF5-A8DD-E35E27EACA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968D5F-2AB6-42D3-A54E-AB3E603251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5AB07F-D5F7-402A-AE4E-027BF1CA91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108EDC-3863-43B9-93C7-37465DC73B28}"/>
              </a:ext>
            </a:extLst>
          </p:cNvPr>
          <p:cNvSpPr>
            <a:spLocks noGrp="1"/>
          </p:cNvSpPr>
          <p:nvPr>
            <p:ph type="dt" sz="half" idx="10"/>
          </p:nvPr>
        </p:nvSpPr>
        <p:spPr/>
        <p:txBody>
          <a:bodyPr/>
          <a:lstStyle/>
          <a:p>
            <a:fld id="{40DA1498-92C7-4E4B-8045-C9195F453964}" type="datetimeFigureOut">
              <a:rPr lang="en-US" smtClean="0"/>
              <a:t>9/25/2024</a:t>
            </a:fld>
            <a:endParaRPr lang="en-US" dirty="0"/>
          </a:p>
        </p:txBody>
      </p:sp>
      <p:sp>
        <p:nvSpPr>
          <p:cNvPr id="6" name="Footer Placeholder 5">
            <a:extLst>
              <a:ext uri="{FF2B5EF4-FFF2-40B4-BE49-F238E27FC236}">
                <a16:creationId xmlns:a16="http://schemas.microsoft.com/office/drawing/2014/main" id="{A777D452-958D-4159-A9A4-16DD29680A0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89654B6-1460-48B9-AC7E-592F68BAB276}"/>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7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8C848-926A-4FD3-A311-A100A2662B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8ECD90-B4F0-4DFB-BB3D-F231020789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5A6C3A-033E-474B-AB97-D8291A04E7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32B928-3A23-4FCA-AD1F-E45A467B5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DC8376-6FC6-4A11-B0DB-9A148E9C00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80206F-8846-425C-A56E-16FFBA442014}"/>
              </a:ext>
            </a:extLst>
          </p:cNvPr>
          <p:cNvSpPr>
            <a:spLocks noGrp="1"/>
          </p:cNvSpPr>
          <p:nvPr>
            <p:ph type="dt" sz="half" idx="10"/>
          </p:nvPr>
        </p:nvSpPr>
        <p:spPr/>
        <p:txBody>
          <a:bodyPr/>
          <a:lstStyle/>
          <a:p>
            <a:fld id="{40DA1498-92C7-4E4B-8045-C9195F453964}" type="datetimeFigureOut">
              <a:rPr lang="en-US" smtClean="0"/>
              <a:t>9/25/2024</a:t>
            </a:fld>
            <a:endParaRPr lang="en-US" dirty="0"/>
          </a:p>
        </p:txBody>
      </p:sp>
      <p:sp>
        <p:nvSpPr>
          <p:cNvPr id="8" name="Footer Placeholder 7">
            <a:extLst>
              <a:ext uri="{FF2B5EF4-FFF2-40B4-BE49-F238E27FC236}">
                <a16:creationId xmlns:a16="http://schemas.microsoft.com/office/drawing/2014/main" id="{6A45E89F-12CF-4561-A5F2-1E05783A306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EB4DFE4-927C-43B1-A061-5CB97FFB33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690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0E367-8DA0-4655-BCBC-F4280D8642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EF9592-AA3C-4CF8-A5DB-4D010195A438}"/>
              </a:ext>
            </a:extLst>
          </p:cNvPr>
          <p:cNvSpPr>
            <a:spLocks noGrp="1"/>
          </p:cNvSpPr>
          <p:nvPr>
            <p:ph type="dt" sz="half" idx="10"/>
          </p:nvPr>
        </p:nvSpPr>
        <p:spPr/>
        <p:txBody>
          <a:bodyPr/>
          <a:lstStyle/>
          <a:p>
            <a:fld id="{40DA1498-92C7-4E4B-8045-C9195F453964}" type="datetimeFigureOut">
              <a:rPr lang="en-US" smtClean="0"/>
              <a:t>9/25/2024</a:t>
            </a:fld>
            <a:endParaRPr lang="en-US" dirty="0"/>
          </a:p>
        </p:txBody>
      </p:sp>
      <p:sp>
        <p:nvSpPr>
          <p:cNvPr id="4" name="Footer Placeholder 3">
            <a:extLst>
              <a:ext uri="{FF2B5EF4-FFF2-40B4-BE49-F238E27FC236}">
                <a16:creationId xmlns:a16="http://schemas.microsoft.com/office/drawing/2014/main" id="{3C2C9377-F93E-4515-852A-26470775515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AED076D-476B-42BA-8795-14FE6C1E6974}"/>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6255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A599B4-6AB2-4190-82B5-7667EE1E922A}"/>
              </a:ext>
            </a:extLst>
          </p:cNvPr>
          <p:cNvSpPr>
            <a:spLocks noGrp="1"/>
          </p:cNvSpPr>
          <p:nvPr>
            <p:ph type="dt" sz="half" idx="10"/>
          </p:nvPr>
        </p:nvSpPr>
        <p:spPr/>
        <p:txBody>
          <a:bodyPr/>
          <a:lstStyle/>
          <a:p>
            <a:fld id="{40DA1498-92C7-4E4B-8045-C9195F453964}" type="datetimeFigureOut">
              <a:rPr lang="en-US" smtClean="0"/>
              <a:t>9/25/2024</a:t>
            </a:fld>
            <a:endParaRPr lang="en-US" dirty="0"/>
          </a:p>
        </p:txBody>
      </p:sp>
      <p:sp>
        <p:nvSpPr>
          <p:cNvPr id="3" name="Footer Placeholder 2">
            <a:extLst>
              <a:ext uri="{FF2B5EF4-FFF2-40B4-BE49-F238E27FC236}">
                <a16:creationId xmlns:a16="http://schemas.microsoft.com/office/drawing/2014/main" id="{1B8FBFB3-AD86-4E39-B8AE-B4EC1452815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9A4AF55-C114-4B60-9A20-56B00A11B3B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0582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83DA1-5CB8-405D-9613-8A9B7BC566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42BB15-A24D-42E9-9CAE-BB82722630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F0849D-D3C3-462A-9751-4EAB0B914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80DD20-7A20-4574-98A4-427795876739}"/>
              </a:ext>
            </a:extLst>
          </p:cNvPr>
          <p:cNvSpPr>
            <a:spLocks noGrp="1"/>
          </p:cNvSpPr>
          <p:nvPr>
            <p:ph type="dt" sz="half" idx="10"/>
          </p:nvPr>
        </p:nvSpPr>
        <p:spPr/>
        <p:txBody>
          <a:bodyPr/>
          <a:lstStyle/>
          <a:p>
            <a:fld id="{40DA1498-92C7-4E4B-8045-C9195F453964}" type="datetimeFigureOut">
              <a:rPr lang="en-US" smtClean="0"/>
              <a:t>9/25/2024</a:t>
            </a:fld>
            <a:endParaRPr lang="en-US" dirty="0"/>
          </a:p>
        </p:txBody>
      </p:sp>
      <p:sp>
        <p:nvSpPr>
          <p:cNvPr id="6" name="Footer Placeholder 5">
            <a:extLst>
              <a:ext uri="{FF2B5EF4-FFF2-40B4-BE49-F238E27FC236}">
                <a16:creationId xmlns:a16="http://schemas.microsoft.com/office/drawing/2014/main" id="{54D0ED2B-71C4-421A-9DB0-676E00C10BD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8C4572A-ADFC-4C53-BCA2-42BDF693BC4D}"/>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2309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F5C67-EEEC-4AB0-9653-0F80D6B109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D50D6D-5277-4324-AF23-5FAF007834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5275657-2BF9-4761-96B6-50EE3CFCF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3C3F7B-A4C8-4F9D-8165-BC5186EA0929}"/>
              </a:ext>
            </a:extLst>
          </p:cNvPr>
          <p:cNvSpPr>
            <a:spLocks noGrp="1"/>
          </p:cNvSpPr>
          <p:nvPr>
            <p:ph type="dt" sz="half" idx="10"/>
          </p:nvPr>
        </p:nvSpPr>
        <p:spPr/>
        <p:txBody>
          <a:bodyPr/>
          <a:lstStyle/>
          <a:p>
            <a:fld id="{40DA1498-92C7-4E4B-8045-C9195F453964}" type="datetimeFigureOut">
              <a:rPr lang="en-US" smtClean="0"/>
              <a:t>9/25/2024</a:t>
            </a:fld>
            <a:endParaRPr lang="en-US" dirty="0"/>
          </a:p>
        </p:txBody>
      </p:sp>
      <p:sp>
        <p:nvSpPr>
          <p:cNvPr id="6" name="Footer Placeholder 5">
            <a:extLst>
              <a:ext uri="{FF2B5EF4-FFF2-40B4-BE49-F238E27FC236}">
                <a16:creationId xmlns:a16="http://schemas.microsoft.com/office/drawing/2014/main" id="{DE696EA5-2FA2-464D-982F-C53E6426A84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911B398-191B-4AB1-86ED-00D0046EACF5}"/>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A1498-92C7-4E4B-8045-C9195F453964}" type="datetimeFigureOut">
              <a:rPr lang="en-US" smtClean="0"/>
              <a:t>9/25/2024</a:t>
            </a:fld>
            <a:endParaRPr lang="en-US" dirty="0"/>
          </a:p>
        </p:txBody>
      </p:sp>
      <p:sp>
        <p:nvSpPr>
          <p:cNvPr id="5" name="Footer Placeholder 4">
            <a:extLst>
              <a:ext uri="{FF2B5EF4-FFF2-40B4-BE49-F238E27FC236}">
                <a16:creationId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en-US" smtClean="0"/>
              <a:t>‹#›</a:t>
            </a:fld>
            <a:endParaRPr lang="en-US" dirty="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hyperlink" Target="https://24slides.com/?utm_campaign=mp&amp;utm_medium=ppt&amp;utm_source=pptlink&amp;utm_content=&amp;utm_term="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7.e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00AEF-1595-4419-801B-6E36A33BB8CF}"/>
              </a:ext>
            </a:extLst>
          </p:cNvPr>
          <p:cNvSpPr>
            <a:spLocks noGrp="1"/>
          </p:cNvSpPr>
          <p:nvPr>
            <p:ph type="ctrTitle"/>
          </p:nvPr>
        </p:nvSpPr>
        <p:spPr>
          <a:xfrm>
            <a:off x="1768698" y="2736502"/>
            <a:ext cx="9144000" cy="1384995"/>
          </a:xfrm>
        </p:spPr>
        <p:txBody>
          <a:bodyPr lIns="0" tIns="0" rIns="0" bIns="0" anchor="t">
            <a:spAutoFit/>
          </a:bodyPr>
          <a:lstStyle/>
          <a:p>
            <a:r>
              <a:rPr lang="en-US" b="1" dirty="0">
                <a:solidFill>
                  <a:schemeClr val="bg1"/>
                </a:solidFill>
              </a:rPr>
              <a:t>Retail Sales Analysis</a:t>
            </a:r>
            <a:br>
              <a:rPr lang="en-US" dirty="0">
                <a:solidFill>
                  <a:schemeClr val="bg1"/>
                </a:solidFill>
              </a:rPr>
            </a:br>
            <a:r>
              <a:rPr lang="en-US" sz="4000" dirty="0">
                <a:solidFill>
                  <a:schemeClr val="accent4"/>
                </a:solidFill>
              </a:rPr>
              <a:t>Presentation</a:t>
            </a:r>
            <a:endParaRPr lang="en-US" dirty="0">
              <a:solidFill>
                <a:schemeClr val="accent4"/>
              </a:solidFill>
            </a:endParaRPr>
          </a:p>
        </p:txBody>
      </p:sp>
      <p:sp>
        <p:nvSpPr>
          <p:cNvPr id="4" name="Diamond 3">
            <a:extLst>
              <a:ext uri="{FF2B5EF4-FFF2-40B4-BE49-F238E27FC236}">
                <a16:creationId xmlns:a16="http://schemas.microsoft.com/office/drawing/2014/main" id="{1C59176D-59A8-4C02-B448-EE01232FB3E7}"/>
              </a:ext>
              <a:ext uri="{C183D7F6-B498-43B3-948B-1728B52AA6E4}">
                <adec:decorative xmlns:adec="http://schemas.microsoft.com/office/drawing/2017/decorative" val="1"/>
              </a:ext>
            </a:extLst>
          </p:cNvPr>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iamond 4">
            <a:extLst>
              <a:ext uri="{FF2B5EF4-FFF2-40B4-BE49-F238E27FC236}">
                <a16:creationId xmlns:a16="http://schemas.microsoft.com/office/drawing/2014/main" id="{A50B1817-3C7F-41BC-8557-7A00C928EE16}"/>
              </a:ext>
              <a:ext uri="{C183D7F6-B498-43B3-948B-1728B52AA6E4}">
                <adec:decorative xmlns:adec="http://schemas.microsoft.com/office/drawing/2017/decorative" val="1"/>
              </a:ext>
            </a:extLst>
          </p:cNvPr>
          <p:cNvSpPr/>
          <p:nvPr/>
        </p:nvSpPr>
        <p:spPr>
          <a:xfrm>
            <a:off x="4325258" y="-177074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387849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218632"/>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Insight Analysis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Trapezoid 1">
            <a:extLst>
              <a:ext uri="{FF2B5EF4-FFF2-40B4-BE49-F238E27FC236}">
                <a16:creationId xmlns:a16="http://schemas.microsoft.com/office/drawing/2014/main" id="{5B804E9F-B6B5-41F9-9B63-9AF435FDC2B7}"/>
              </a:ext>
              <a:ext uri="{C183D7F6-B498-43B3-948B-1728B52AA6E4}">
                <adec:decorative xmlns:adec="http://schemas.microsoft.com/office/drawing/2017/decorative" val="1"/>
              </a:ext>
            </a:extLst>
          </p:cNvPr>
          <p:cNvSpPr/>
          <p:nvPr/>
        </p:nvSpPr>
        <p:spPr>
          <a:xfrm rot="5400000">
            <a:off x="82101" y="948823"/>
            <a:ext cx="5331855" cy="5038859"/>
          </a:xfrm>
          <a:prstGeom prst="trapezoid">
            <a:avLst>
              <a:gd name="adj" fmla="val 0"/>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rapezoid 42">
            <a:extLst>
              <a:ext uri="{FF2B5EF4-FFF2-40B4-BE49-F238E27FC236}">
                <a16:creationId xmlns:a16="http://schemas.microsoft.com/office/drawing/2014/main" id="{0092C447-C8E1-4B12-B012-E6D21CBB1FBE}"/>
              </a:ext>
              <a:ext uri="{C183D7F6-B498-43B3-948B-1728B52AA6E4}">
                <adec:decorative xmlns:adec="http://schemas.microsoft.com/office/drawing/2017/decorative" val="1"/>
              </a:ext>
            </a:extLst>
          </p:cNvPr>
          <p:cNvSpPr/>
          <p:nvPr/>
        </p:nvSpPr>
        <p:spPr>
          <a:xfrm rot="5400000">
            <a:off x="6303598" y="705268"/>
            <a:ext cx="5307015" cy="5447463"/>
          </a:xfrm>
          <a:prstGeom prst="trapezoid">
            <a:avLst>
              <a:gd name="adj" fmla="val 0"/>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3F19BFA5-D0CA-4CF0-8499-504D956B6563}"/>
              </a:ext>
            </a:extLst>
          </p:cNvPr>
          <p:cNvSpPr/>
          <p:nvPr/>
        </p:nvSpPr>
        <p:spPr>
          <a:xfrm>
            <a:off x="1348225" y="873730"/>
            <a:ext cx="2074314" cy="492443"/>
          </a:xfrm>
          <a:prstGeom prst="rect">
            <a:avLst/>
          </a:prstGeom>
        </p:spPr>
        <p:txBody>
          <a:bodyPr wrap="square" lIns="0" tIns="0" rIns="0" bIns="0">
            <a:spAutoFit/>
          </a:bodyPr>
          <a:lstStyle/>
          <a:p>
            <a:pPr algn="ctr"/>
            <a:r>
              <a:rPr lang="en-US" sz="1600" b="1" dirty="0">
                <a:solidFill>
                  <a:schemeClr val="bg1"/>
                </a:solidFill>
              </a:rPr>
              <a:t>Revenue generated by Gender and Age </a:t>
            </a:r>
          </a:p>
        </p:txBody>
      </p:sp>
      <p:sp>
        <p:nvSpPr>
          <p:cNvPr id="47" name="Rectangle 46">
            <a:extLst>
              <a:ext uri="{FF2B5EF4-FFF2-40B4-BE49-F238E27FC236}">
                <a16:creationId xmlns:a16="http://schemas.microsoft.com/office/drawing/2014/main" id="{1751D31D-3535-411D-8BAC-95CCC90AB185}"/>
              </a:ext>
            </a:extLst>
          </p:cNvPr>
          <p:cNvSpPr/>
          <p:nvPr/>
        </p:nvSpPr>
        <p:spPr>
          <a:xfrm>
            <a:off x="6961470" y="1005339"/>
            <a:ext cx="4185633" cy="246221"/>
          </a:xfrm>
          <a:prstGeom prst="rect">
            <a:avLst/>
          </a:prstGeom>
        </p:spPr>
        <p:txBody>
          <a:bodyPr wrap="square" lIns="0" tIns="0" rIns="0" bIns="0">
            <a:spAutoFit/>
          </a:bodyPr>
          <a:lstStyle/>
          <a:p>
            <a:pPr algn="ctr"/>
            <a:r>
              <a:rPr lang="en-US" sz="1600" b="1" dirty="0">
                <a:solidFill>
                  <a:schemeClr val="bg1"/>
                </a:solidFill>
              </a:rPr>
              <a:t>SALES ACROSS DIFFERENT TIME PERIODS</a:t>
            </a:r>
          </a:p>
        </p:txBody>
      </p:sp>
      <p:sp>
        <p:nvSpPr>
          <p:cNvPr id="51" name="Rectangle 50">
            <a:extLst>
              <a:ext uri="{FF2B5EF4-FFF2-40B4-BE49-F238E27FC236}">
                <a16:creationId xmlns:a16="http://schemas.microsoft.com/office/drawing/2014/main" id="{8AA18108-5B8B-4147-84A7-D30A16BEC4EA}"/>
              </a:ext>
            </a:extLst>
          </p:cNvPr>
          <p:cNvSpPr/>
          <p:nvPr/>
        </p:nvSpPr>
        <p:spPr>
          <a:xfrm>
            <a:off x="848603" y="4462027"/>
            <a:ext cx="3732844" cy="1252715"/>
          </a:xfrm>
          <a:prstGeom prst="rect">
            <a:avLst/>
          </a:prstGeom>
        </p:spPr>
        <p:txBody>
          <a:bodyPr wrap="square" lIns="0" tIns="0" rIns="0" bIns="0" anchor="t">
            <a:spAutoFit/>
          </a:bodyPr>
          <a:lstStyle/>
          <a:p>
            <a:pPr algn="ctr">
              <a:lnSpc>
                <a:spcPct val="150000"/>
              </a:lnSpc>
            </a:pPr>
            <a:r>
              <a:rPr lang="en-US" sz="1400" dirty="0">
                <a:solidFill>
                  <a:schemeClr val="bg1"/>
                </a:solidFill>
                <a:latin typeface="Arial" panose="020B0604020202020204" pitchFamily="34" charset="0"/>
                <a:cs typeface="Arial" panose="020B0604020202020204" pitchFamily="34" charset="0"/>
              </a:rPr>
              <a:t>Female customers tend to having a higher revenue generated in product purchase  more than the Male in all age group except for the young adults </a:t>
            </a:r>
          </a:p>
        </p:txBody>
      </p:sp>
      <p:sp>
        <p:nvSpPr>
          <p:cNvPr id="52" name="Rectangle 51">
            <a:extLst>
              <a:ext uri="{FF2B5EF4-FFF2-40B4-BE49-F238E27FC236}">
                <a16:creationId xmlns:a16="http://schemas.microsoft.com/office/drawing/2014/main" id="{A8534162-B6E2-4579-9DAD-AD8DE07459BC}"/>
              </a:ext>
            </a:extLst>
          </p:cNvPr>
          <p:cNvSpPr/>
          <p:nvPr/>
        </p:nvSpPr>
        <p:spPr>
          <a:xfrm>
            <a:off x="7250655" y="4571352"/>
            <a:ext cx="3374264" cy="710900"/>
          </a:xfrm>
          <a:prstGeom prst="rect">
            <a:avLst/>
          </a:prstGeom>
        </p:spPr>
        <p:txBody>
          <a:bodyPr wrap="square" lIns="0" tIns="0" rIns="0" bIns="0" anchor="t">
            <a:spAutoFit/>
          </a:bodyPr>
          <a:lstStyle/>
          <a:p>
            <a:pPr algn="ctr">
              <a:lnSpc>
                <a:spcPts val="1900"/>
              </a:lnSpc>
            </a:pPr>
            <a:r>
              <a:rPr lang="en-US" sz="1400" dirty="0">
                <a:solidFill>
                  <a:schemeClr val="bg1"/>
                </a:solidFill>
                <a:latin typeface="Arial" panose="020B0604020202020204" pitchFamily="34" charset="0"/>
                <a:cs typeface="Arial" panose="020B0604020202020204" pitchFamily="34" charset="0"/>
              </a:rPr>
              <a:t>May happens to have the highest sales across the different time periods in the year with a revenue of 53k</a:t>
            </a:r>
          </a:p>
        </p:txBody>
      </p:sp>
      <p:pic>
        <p:nvPicPr>
          <p:cNvPr id="5" name="Picture 4">
            <a:extLst>
              <a:ext uri="{FF2B5EF4-FFF2-40B4-BE49-F238E27FC236}">
                <a16:creationId xmlns:a16="http://schemas.microsoft.com/office/drawing/2014/main" id="{3326275C-21D1-A76A-267D-5BD3C3BE4E46}"/>
              </a:ext>
            </a:extLst>
          </p:cNvPr>
          <p:cNvPicPr>
            <a:picLocks noChangeAspect="1"/>
          </p:cNvPicPr>
          <p:nvPr/>
        </p:nvPicPr>
        <p:blipFill>
          <a:blip r:embed="rId3"/>
          <a:stretch>
            <a:fillRect/>
          </a:stretch>
        </p:blipFill>
        <p:spPr>
          <a:xfrm>
            <a:off x="394411" y="1562260"/>
            <a:ext cx="4641228" cy="2494428"/>
          </a:xfrm>
          <a:prstGeom prst="rect">
            <a:avLst/>
          </a:prstGeom>
        </p:spPr>
      </p:pic>
      <p:pic>
        <p:nvPicPr>
          <p:cNvPr id="7" name="Picture 6">
            <a:extLst>
              <a:ext uri="{FF2B5EF4-FFF2-40B4-BE49-F238E27FC236}">
                <a16:creationId xmlns:a16="http://schemas.microsoft.com/office/drawing/2014/main" id="{68AF983A-1129-55DB-059F-13ED4EAC7EDA}"/>
              </a:ext>
            </a:extLst>
          </p:cNvPr>
          <p:cNvPicPr>
            <a:picLocks noChangeAspect="1"/>
          </p:cNvPicPr>
          <p:nvPr/>
        </p:nvPicPr>
        <p:blipFill>
          <a:blip r:embed="rId4"/>
          <a:stretch>
            <a:fillRect/>
          </a:stretch>
        </p:blipFill>
        <p:spPr>
          <a:xfrm>
            <a:off x="6233374" y="1712955"/>
            <a:ext cx="5408827" cy="2343733"/>
          </a:xfrm>
          <a:prstGeom prst="rect">
            <a:avLst/>
          </a:prstGeom>
        </p:spPr>
      </p:pic>
    </p:spTree>
    <p:extLst>
      <p:ext uri="{BB962C8B-B14F-4D97-AF65-F5344CB8AC3E}">
        <p14:creationId xmlns:p14="http://schemas.microsoft.com/office/powerpoint/2010/main" val="8225691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218632"/>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Insight Analysis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Trapezoid 1">
            <a:extLst>
              <a:ext uri="{FF2B5EF4-FFF2-40B4-BE49-F238E27FC236}">
                <a16:creationId xmlns:a16="http://schemas.microsoft.com/office/drawing/2014/main" id="{5B804E9F-B6B5-41F9-9B63-9AF435FDC2B7}"/>
              </a:ext>
              <a:ext uri="{C183D7F6-B498-43B3-948B-1728B52AA6E4}">
                <adec:decorative xmlns:adec="http://schemas.microsoft.com/office/drawing/2017/decorative" val="1"/>
              </a:ext>
            </a:extLst>
          </p:cNvPr>
          <p:cNvSpPr/>
          <p:nvPr/>
        </p:nvSpPr>
        <p:spPr>
          <a:xfrm rot="5400000">
            <a:off x="-508516" y="1539441"/>
            <a:ext cx="5331855" cy="3857626"/>
          </a:xfrm>
          <a:prstGeom prst="trapezoid">
            <a:avLst>
              <a:gd name="adj" fmla="val 0"/>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rapezoid 42">
            <a:extLst>
              <a:ext uri="{FF2B5EF4-FFF2-40B4-BE49-F238E27FC236}">
                <a16:creationId xmlns:a16="http://schemas.microsoft.com/office/drawing/2014/main" id="{0092C447-C8E1-4B12-B012-E6D21CBB1FBE}"/>
              </a:ext>
              <a:ext uri="{C183D7F6-B498-43B3-948B-1728B52AA6E4}">
                <adec:decorative xmlns:adec="http://schemas.microsoft.com/office/drawing/2017/decorative" val="1"/>
              </a:ext>
            </a:extLst>
          </p:cNvPr>
          <p:cNvSpPr/>
          <p:nvPr/>
        </p:nvSpPr>
        <p:spPr>
          <a:xfrm rot="5400000">
            <a:off x="3678946" y="1672109"/>
            <a:ext cx="5307015" cy="3567449"/>
          </a:xfrm>
          <a:prstGeom prst="trapezoid">
            <a:avLst>
              <a:gd name="adj" fmla="val 0"/>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3F19BFA5-D0CA-4CF0-8499-504D956B6563}"/>
              </a:ext>
            </a:extLst>
          </p:cNvPr>
          <p:cNvSpPr/>
          <p:nvPr/>
        </p:nvSpPr>
        <p:spPr>
          <a:xfrm>
            <a:off x="1348225" y="873730"/>
            <a:ext cx="2080879" cy="738664"/>
          </a:xfrm>
          <a:prstGeom prst="rect">
            <a:avLst/>
          </a:prstGeom>
        </p:spPr>
        <p:txBody>
          <a:bodyPr wrap="square" lIns="0" tIns="0" rIns="0" bIns="0">
            <a:spAutoFit/>
          </a:bodyPr>
          <a:lstStyle/>
          <a:p>
            <a:pPr algn="ctr"/>
            <a:r>
              <a:rPr lang="en-US" sz="1600" b="1" dirty="0">
                <a:solidFill>
                  <a:schemeClr val="bg1"/>
                </a:solidFill>
              </a:rPr>
              <a:t>Product with highest appeal among customers</a:t>
            </a:r>
          </a:p>
        </p:txBody>
      </p:sp>
      <p:sp>
        <p:nvSpPr>
          <p:cNvPr id="47" name="Rectangle 46">
            <a:extLst>
              <a:ext uri="{FF2B5EF4-FFF2-40B4-BE49-F238E27FC236}">
                <a16:creationId xmlns:a16="http://schemas.microsoft.com/office/drawing/2014/main" id="{1751D31D-3535-411D-8BAC-95CCC90AB185}"/>
              </a:ext>
            </a:extLst>
          </p:cNvPr>
          <p:cNvSpPr/>
          <p:nvPr/>
        </p:nvSpPr>
        <p:spPr>
          <a:xfrm>
            <a:off x="5276827" y="1032173"/>
            <a:ext cx="2414350" cy="492443"/>
          </a:xfrm>
          <a:prstGeom prst="rect">
            <a:avLst/>
          </a:prstGeom>
        </p:spPr>
        <p:txBody>
          <a:bodyPr wrap="square" lIns="0" tIns="0" rIns="0" bIns="0">
            <a:spAutoFit/>
          </a:bodyPr>
          <a:lstStyle/>
          <a:p>
            <a:pPr algn="ctr"/>
            <a:r>
              <a:rPr lang="en-US" sz="1600" b="1" dirty="0">
                <a:solidFill>
                  <a:schemeClr val="bg1"/>
                </a:solidFill>
              </a:rPr>
              <a:t>Product prices within each category</a:t>
            </a:r>
          </a:p>
        </p:txBody>
      </p:sp>
      <p:sp>
        <p:nvSpPr>
          <p:cNvPr id="51" name="Rectangle 50">
            <a:extLst>
              <a:ext uri="{FF2B5EF4-FFF2-40B4-BE49-F238E27FC236}">
                <a16:creationId xmlns:a16="http://schemas.microsoft.com/office/drawing/2014/main" id="{8AA18108-5B8B-4147-84A7-D30A16BEC4EA}"/>
              </a:ext>
            </a:extLst>
          </p:cNvPr>
          <p:cNvSpPr/>
          <p:nvPr/>
        </p:nvSpPr>
        <p:spPr>
          <a:xfrm>
            <a:off x="353381" y="4462027"/>
            <a:ext cx="3308160" cy="929550"/>
          </a:xfrm>
          <a:prstGeom prst="rect">
            <a:avLst/>
          </a:prstGeom>
        </p:spPr>
        <p:txBody>
          <a:bodyPr wrap="square" lIns="0" tIns="0" rIns="0" bIns="0" anchor="t">
            <a:spAutoFit/>
          </a:bodyPr>
          <a:lstStyle/>
          <a:p>
            <a:pPr algn="ctr">
              <a:lnSpc>
                <a:spcPct val="150000"/>
              </a:lnSpc>
            </a:pPr>
            <a:r>
              <a:rPr lang="en-US" sz="1400" dirty="0">
                <a:solidFill>
                  <a:schemeClr val="bg1"/>
                </a:solidFill>
                <a:latin typeface="Arial" panose="020B0604020202020204" pitchFamily="34" charset="0"/>
                <a:cs typeface="Arial" panose="020B0604020202020204" pitchFamily="34" charset="0"/>
              </a:rPr>
              <a:t>Clothing has the most appeal among customers, it happens to be the product customers patronize more</a:t>
            </a:r>
          </a:p>
        </p:txBody>
      </p:sp>
      <p:sp>
        <p:nvSpPr>
          <p:cNvPr id="52" name="Rectangle 51">
            <a:extLst>
              <a:ext uri="{FF2B5EF4-FFF2-40B4-BE49-F238E27FC236}">
                <a16:creationId xmlns:a16="http://schemas.microsoft.com/office/drawing/2014/main" id="{A8534162-B6E2-4579-9DAD-AD8DE07459BC}"/>
              </a:ext>
            </a:extLst>
          </p:cNvPr>
          <p:cNvSpPr/>
          <p:nvPr/>
        </p:nvSpPr>
        <p:spPr>
          <a:xfrm>
            <a:off x="5141008" y="4518991"/>
            <a:ext cx="2125166" cy="954557"/>
          </a:xfrm>
          <a:prstGeom prst="rect">
            <a:avLst/>
          </a:prstGeom>
        </p:spPr>
        <p:txBody>
          <a:bodyPr wrap="square" lIns="0" tIns="0" rIns="0" bIns="0" anchor="t">
            <a:spAutoFit/>
          </a:bodyPr>
          <a:lstStyle/>
          <a:p>
            <a:pPr algn="ctr">
              <a:lnSpc>
                <a:spcPts val="1900"/>
              </a:lnSpc>
            </a:pPr>
            <a:r>
              <a:rPr lang="en-US" sz="1400" dirty="0">
                <a:solidFill>
                  <a:schemeClr val="bg1"/>
                </a:solidFill>
                <a:latin typeface="Arial" panose="020B0604020202020204" pitchFamily="34" charset="0"/>
                <a:cs typeface="Arial" panose="020B0604020202020204" pitchFamily="34" charset="0"/>
              </a:rPr>
              <a:t>Electronics has the highest prices in the list of products categories with a total prices of 62k </a:t>
            </a:r>
          </a:p>
        </p:txBody>
      </p:sp>
      <p:pic>
        <p:nvPicPr>
          <p:cNvPr id="6" name="Picture 5">
            <a:extLst>
              <a:ext uri="{FF2B5EF4-FFF2-40B4-BE49-F238E27FC236}">
                <a16:creationId xmlns:a16="http://schemas.microsoft.com/office/drawing/2014/main" id="{6B266469-CC32-7604-376E-707DE9D2B668}"/>
              </a:ext>
            </a:extLst>
          </p:cNvPr>
          <p:cNvPicPr>
            <a:picLocks noChangeAspect="1"/>
          </p:cNvPicPr>
          <p:nvPr/>
        </p:nvPicPr>
        <p:blipFill>
          <a:blip r:embed="rId3"/>
          <a:stretch>
            <a:fillRect/>
          </a:stretch>
        </p:blipFill>
        <p:spPr>
          <a:xfrm>
            <a:off x="280114" y="1689902"/>
            <a:ext cx="3721612" cy="2436953"/>
          </a:xfrm>
          <a:prstGeom prst="rect">
            <a:avLst/>
          </a:prstGeom>
        </p:spPr>
      </p:pic>
      <p:pic>
        <p:nvPicPr>
          <p:cNvPr id="12" name="Picture 11">
            <a:extLst>
              <a:ext uri="{FF2B5EF4-FFF2-40B4-BE49-F238E27FC236}">
                <a16:creationId xmlns:a16="http://schemas.microsoft.com/office/drawing/2014/main" id="{95552624-4CB3-CDA9-356B-FB578544AB37}"/>
              </a:ext>
            </a:extLst>
          </p:cNvPr>
          <p:cNvPicPr>
            <a:picLocks noChangeAspect="1"/>
          </p:cNvPicPr>
          <p:nvPr/>
        </p:nvPicPr>
        <p:blipFill>
          <a:blip r:embed="rId4"/>
          <a:stretch>
            <a:fillRect/>
          </a:stretch>
        </p:blipFill>
        <p:spPr>
          <a:xfrm>
            <a:off x="4625460" y="1689901"/>
            <a:ext cx="3415920" cy="2436953"/>
          </a:xfrm>
          <a:prstGeom prst="rect">
            <a:avLst/>
          </a:prstGeom>
        </p:spPr>
      </p:pic>
      <p:sp>
        <p:nvSpPr>
          <p:cNvPr id="13" name="Trapezoid 12">
            <a:extLst>
              <a:ext uri="{FF2B5EF4-FFF2-40B4-BE49-F238E27FC236}">
                <a16:creationId xmlns:a16="http://schemas.microsoft.com/office/drawing/2014/main" id="{EF122ED4-051A-5FA7-4D58-B4ACE4513932}"/>
              </a:ext>
              <a:ext uri="{C183D7F6-B498-43B3-948B-1728B52AA6E4}">
                <adec:decorative xmlns:adec="http://schemas.microsoft.com/office/drawing/2017/decorative" val="1"/>
              </a:ext>
            </a:extLst>
          </p:cNvPr>
          <p:cNvSpPr/>
          <p:nvPr/>
        </p:nvSpPr>
        <p:spPr>
          <a:xfrm rot="5400000">
            <a:off x="7463776" y="1582885"/>
            <a:ext cx="5307015" cy="3692230"/>
          </a:xfrm>
          <a:prstGeom prst="trapezoid">
            <a:avLst>
              <a:gd name="adj" fmla="val 0"/>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D328AB48-105A-7AFA-3E61-8D270B47F872}"/>
              </a:ext>
            </a:extLst>
          </p:cNvPr>
          <p:cNvSpPr/>
          <p:nvPr/>
        </p:nvSpPr>
        <p:spPr>
          <a:xfrm>
            <a:off x="8999268" y="1005339"/>
            <a:ext cx="2498798" cy="492443"/>
          </a:xfrm>
          <a:prstGeom prst="rect">
            <a:avLst/>
          </a:prstGeom>
        </p:spPr>
        <p:txBody>
          <a:bodyPr wrap="square" lIns="0" tIns="0" rIns="0" bIns="0">
            <a:spAutoFit/>
          </a:bodyPr>
          <a:lstStyle/>
          <a:p>
            <a:pPr algn="ctr"/>
            <a:r>
              <a:rPr lang="en-US" sz="1600" b="1" dirty="0">
                <a:solidFill>
                  <a:schemeClr val="bg1"/>
                </a:solidFill>
              </a:rPr>
              <a:t>Purchasing behavior among gender and age</a:t>
            </a:r>
          </a:p>
        </p:txBody>
      </p:sp>
      <p:sp>
        <p:nvSpPr>
          <p:cNvPr id="16" name="Rectangle 15">
            <a:extLst>
              <a:ext uri="{FF2B5EF4-FFF2-40B4-BE49-F238E27FC236}">
                <a16:creationId xmlns:a16="http://schemas.microsoft.com/office/drawing/2014/main" id="{707B652F-6EAF-1BF7-68F5-20B31BC0AA8C}"/>
              </a:ext>
            </a:extLst>
          </p:cNvPr>
          <p:cNvSpPr/>
          <p:nvPr/>
        </p:nvSpPr>
        <p:spPr>
          <a:xfrm>
            <a:off x="8578682" y="4316740"/>
            <a:ext cx="2832435" cy="1252715"/>
          </a:xfrm>
          <a:prstGeom prst="rect">
            <a:avLst/>
          </a:prstGeom>
        </p:spPr>
        <p:txBody>
          <a:bodyPr wrap="square" lIns="0" tIns="0" rIns="0" bIns="0" anchor="t">
            <a:spAutoFit/>
          </a:bodyPr>
          <a:lstStyle/>
          <a:p>
            <a:pPr algn="ctr">
              <a:lnSpc>
                <a:spcPct val="150000"/>
              </a:lnSpc>
            </a:pPr>
            <a:r>
              <a:rPr lang="en-US" sz="1400" dirty="0">
                <a:solidFill>
                  <a:schemeClr val="bg1"/>
                </a:solidFill>
                <a:latin typeface="Arial" panose="020B0604020202020204" pitchFamily="34" charset="0"/>
                <a:cs typeface="Arial" panose="020B0604020202020204" pitchFamily="34" charset="0"/>
              </a:rPr>
              <a:t>Female customers tend to having a higher purchasing habit more than the Male in all age group except for the young adults </a:t>
            </a:r>
          </a:p>
        </p:txBody>
      </p:sp>
      <p:pic>
        <p:nvPicPr>
          <p:cNvPr id="19" name="Picture 18">
            <a:extLst>
              <a:ext uri="{FF2B5EF4-FFF2-40B4-BE49-F238E27FC236}">
                <a16:creationId xmlns:a16="http://schemas.microsoft.com/office/drawing/2014/main" id="{B4E18881-1937-99B1-20BF-814A268A220F}"/>
              </a:ext>
            </a:extLst>
          </p:cNvPr>
          <p:cNvPicPr>
            <a:picLocks noChangeAspect="1"/>
          </p:cNvPicPr>
          <p:nvPr/>
        </p:nvPicPr>
        <p:blipFill>
          <a:blip r:embed="rId5"/>
          <a:stretch>
            <a:fillRect/>
          </a:stretch>
        </p:blipFill>
        <p:spPr>
          <a:xfrm>
            <a:off x="8322684" y="1689901"/>
            <a:ext cx="3589202" cy="2436953"/>
          </a:xfrm>
          <a:prstGeom prst="rect">
            <a:avLst/>
          </a:prstGeom>
        </p:spPr>
      </p:pic>
    </p:spTree>
    <p:extLst>
      <p:ext uri="{BB962C8B-B14F-4D97-AF65-F5344CB8AC3E}">
        <p14:creationId xmlns:p14="http://schemas.microsoft.com/office/powerpoint/2010/main" val="14756553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218632"/>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Insight Analysis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Trapezoid 1">
            <a:extLst>
              <a:ext uri="{FF2B5EF4-FFF2-40B4-BE49-F238E27FC236}">
                <a16:creationId xmlns:a16="http://schemas.microsoft.com/office/drawing/2014/main" id="{5B804E9F-B6B5-41F9-9B63-9AF435FDC2B7}"/>
              </a:ext>
              <a:ext uri="{C183D7F6-B498-43B3-948B-1728B52AA6E4}">
                <adec:decorative xmlns:adec="http://schemas.microsoft.com/office/drawing/2017/decorative" val="1"/>
              </a:ext>
            </a:extLst>
          </p:cNvPr>
          <p:cNvSpPr/>
          <p:nvPr/>
        </p:nvSpPr>
        <p:spPr>
          <a:xfrm rot="5400000">
            <a:off x="82101" y="948823"/>
            <a:ext cx="5331855" cy="5038859"/>
          </a:xfrm>
          <a:prstGeom prst="trapezoid">
            <a:avLst>
              <a:gd name="adj" fmla="val 0"/>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rapezoid 42">
            <a:extLst>
              <a:ext uri="{FF2B5EF4-FFF2-40B4-BE49-F238E27FC236}">
                <a16:creationId xmlns:a16="http://schemas.microsoft.com/office/drawing/2014/main" id="{0092C447-C8E1-4B12-B012-E6D21CBB1FBE}"/>
              </a:ext>
              <a:ext uri="{C183D7F6-B498-43B3-948B-1728B52AA6E4}">
                <adec:decorative xmlns:adec="http://schemas.microsoft.com/office/drawing/2017/decorative" val="1"/>
              </a:ext>
            </a:extLst>
          </p:cNvPr>
          <p:cNvSpPr/>
          <p:nvPr/>
        </p:nvSpPr>
        <p:spPr>
          <a:xfrm rot="5400000">
            <a:off x="6271400" y="756941"/>
            <a:ext cx="5307015" cy="5447463"/>
          </a:xfrm>
          <a:prstGeom prst="trapezoid">
            <a:avLst>
              <a:gd name="adj" fmla="val 0"/>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3F19BFA5-D0CA-4CF0-8499-504D956B6563}"/>
              </a:ext>
            </a:extLst>
          </p:cNvPr>
          <p:cNvSpPr/>
          <p:nvPr/>
        </p:nvSpPr>
        <p:spPr>
          <a:xfrm>
            <a:off x="1348225" y="873730"/>
            <a:ext cx="2074314" cy="492443"/>
          </a:xfrm>
          <a:prstGeom prst="rect">
            <a:avLst/>
          </a:prstGeom>
        </p:spPr>
        <p:txBody>
          <a:bodyPr wrap="square" lIns="0" tIns="0" rIns="0" bIns="0">
            <a:spAutoFit/>
          </a:bodyPr>
          <a:lstStyle/>
          <a:p>
            <a:pPr algn="ctr"/>
            <a:r>
              <a:rPr lang="en-US" sz="1600" b="1" dirty="0">
                <a:solidFill>
                  <a:schemeClr val="bg1"/>
                </a:solidFill>
              </a:rPr>
              <a:t>Spending by age and product category</a:t>
            </a:r>
          </a:p>
        </p:txBody>
      </p:sp>
      <p:sp>
        <p:nvSpPr>
          <p:cNvPr id="47" name="Rectangle 46">
            <a:extLst>
              <a:ext uri="{FF2B5EF4-FFF2-40B4-BE49-F238E27FC236}">
                <a16:creationId xmlns:a16="http://schemas.microsoft.com/office/drawing/2014/main" id="{1751D31D-3535-411D-8BAC-95CCC90AB185}"/>
              </a:ext>
            </a:extLst>
          </p:cNvPr>
          <p:cNvSpPr/>
          <p:nvPr/>
        </p:nvSpPr>
        <p:spPr>
          <a:xfrm>
            <a:off x="6948591" y="1241019"/>
            <a:ext cx="4185633" cy="246221"/>
          </a:xfrm>
          <a:prstGeom prst="rect">
            <a:avLst/>
          </a:prstGeom>
        </p:spPr>
        <p:txBody>
          <a:bodyPr wrap="square" lIns="0" tIns="0" rIns="0" bIns="0">
            <a:spAutoFit/>
          </a:bodyPr>
          <a:lstStyle/>
          <a:p>
            <a:pPr algn="ctr"/>
            <a:r>
              <a:rPr lang="en-US" sz="1600" b="1" dirty="0">
                <a:solidFill>
                  <a:schemeClr val="bg1"/>
                </a:solidFill>
              </a:rPr>
              <a:t>Number of items bought per transactions</a:t>
            </a:r>
          </a:p>
        </p:txBody>
      </p:sp>
      <p:sp>
        <p:nvSpPr>
          <p:cNvPr id="51" name="Rectangle 50">
            <a:extLst>
              <a:ext uri="{FF2B5EF4-FFF2-40B4-BE49-F238E27FC236}">
                <a16:creationId xmlns:a16="http://schemas.microsoft.com/office/drawing/2014/main" id="{8AA18108-5B8B-4147-84A7-D30A16BEC4EA}"/>
              </a:ext>
            </a:extLst>
          </p:cNvPr>
          <p:cNvSpPr/>
          <p:nvPr/>
        </p:nvSpPr>
        <p:spPr>
          <a:xfrm>
            <a:off x="848603" y="4462027"/>
            <a:ext cx="3732844" cy="929550"/>
          </a:xfrm>
          <a:prstGeom prst="rect">
            <a:avLst/>
          </a:prstGeom>
        </p:spPr>
        <p:txBody>
          <a:bodyPr wrap="square" lIns="0" tIns="0" rIns="0" bIns="0" anchor="t">
            <a:spAutoFit/>
          </a:bodyPr>
          <a:lstStyle/>
          <a:p>
            <a:pPr algn="ctr">
              <a:lnSpc>
                <a:spcPct val="150000"/>
              </a:lnSpc>
            </a:pPr>
            <a:r>
              <a:rPr lang="en-US" sz="1400" dirty="0">
                <a:solidFill>
                  <a:schemeClr val="bg1"/>
                </a:solidFill>
                <a:latin typeface="Arial" panose="020B0604020202020204" pitchFamily="34" charset="0"/>
                <a:cs typeface="Arial" panose="020B0604020202020204" pitchFamily="34" charset="0"/>
              </a:rPr>
              <a:t>Adults tend to having a good spending lifestyle, and in all products, adults tend to spend more especially in clothing.</a:t>
            </a:r>
          </a:p>
        </p:txBody>
      </p:sp>
      <p:sp>
        <p:nvSpPr>
          <p:cNvPr id="52" name="Rectangle 51">
            <a:extLst>
              <a:ext uri="{FF2B5EF4-FFF2-40B4-BE49-F238E27FC236}">
                <a16:creationId xmlns:a16="http://schemas.microsoft.com/office/drawing/2014/main" id="{A8534162-B6E2-4579-9DAD-AD8DE07459BC}"/>
              </a:ext>
            </a:extLst>
          </p:cNvPr>
          <p:cNvSpPr/>
          <p:nvPr/>
        </p:nvSpPr>
        <p:spPr>
          <a:xfrm>
            <a:off x="7237776" y="4807032"/>
            <a:ext cx="3374264" cy="710900"/>
          </a:xfrm>
          <a:prstGeom prst="rect">
            <a:avLst/>
          </a:prstGeom>
        </p:spPr>
        <p:txBody>
          <a:bodyPr wrap="square" lIns="0" tIns="0" rIns="0" bIns="0" anchor="t">
            <a:spAutoFit/>
          </a:bodyPr>
          <a:lstStyle/>
          <a:p>
            <a:pPr algn="ctr">
              <a:lnSpc>
                <a:spcPts val="1900"/>
              </a:lnSpc>
            </a:pPr>
            <a:r>
              <a:rPr lang="en-US" sz="1400" dirty="0">
                <a:solidFill>
                  <a:schemeClr val="bg1"/>
                </a:solidFill>
                <a:latin typeface="Arial" panose="020B0604020202020204" pitchFamily="34" charset="0"/>
                <a:cs typeface="Arial" panose="020B0604020202020204" pitchFamily="34" charset="0"/>
              </a:rPr>
              <a:t>Clothing is the highest items bought and also has the highest  transaction made in every purchase</a:t>
            </a:r>
          </a:p>
        </p:txBody>
      </p:sp>
      <p:pic>
        <p:nvPicPr>
          <p:cNvPr id="6" name="Picture 5">
            <a:extLst>
              <a:ext uri="{FF2B5EF4-FFF2-40B4-BE49-F238E27FC236}">
                <a16:creationId xmlns:a16="http://schemas.microsoft.com/office/drawing/2014/main" id="{949EE2F3-2E1F-F9BC-7B1F-F177FFDCF615}"/>
              </a:ext>
            </a:extLst>
          </p:cNvPr>
          <p:cNvPicPr>
            <a:picLocks noChangeAspect="1"/>
          </p:cNvPicPr>
          <p:nvPr/>
        </p:nvPicPr>
        <p:blipFill>
          <a:blip r:embed="rId3"/>
          <a:stretch>
            <a:fillRect/>
          </a:stretch>
        </p:blipFill>
        <p:spPr>
          <a:xfrm>
            <a:off x="273004" y="1712956"/>
            <a:ext cx="4942937" cy="2524194"/>
          </a:xfrm>
          <a:prstGeom prst="rect">
            <a:avLst/>
          </a:prstGeom>
        </p:spPr>
      </p:pic>
      <p:pic>
        <p:nvPicPr>
          <p:cNvPr id="12" name="Picture 11">
            <a:extLst>
              <a:ext uri="{FF2B5EF4-FFF2-40B4-BE49-F238E27FC236}">
                <a16:creationId xmlns:a16="http://schemas.microsoft.com/office/drawing/2014/main" id="{DF9B8B42-8829-645F-BECF-04B2B70780B3}"/>
              </a:ext>
            </a:extLst>
          </p:cNvPr>
          <p:cNvPicPr>
            <a:picLocks noChangeAspect="1"/>
          </p:cNvPicPr>
          <p:nvPr/>
        </p:nvPicPr>
        <p:blipFill>
          <a:blip r:embed="rId4"/>
          <a:stretch>
            <a:fillRect/>
          </a:stretch>
        </p:blipFill>
        <p:spPr>
          <a:xfrm>
            <a:off x="6310648" y="1968426"/>
            <a:ext cx="5254579" cy="2504403"/>
          </a:xfrm>
          <a:prstGeom prst="rect">
            <a:avLst/>
          </a:prstGeom>
        </p:spPr>
      </p:pic>
    </p:spTree>
    <p:extLst>
      <p:ext uri="{BB962C8B-B14F-4D97-AF65-F5344CB8AC3E}">
        <p14:creationId xmlns:p14="http://schemas.microsoft.com/office/powerpoint/2010/main" val="10582851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218632"/>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Insight Analysis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Trapezoid 1">
            <a:extLst>
              <a:ext uri="{FF2B5EF4-FFF2-40B4-BE49-F238E27FC236}">
                <a16:creationId xmlns:a16="http://schemas.microsoft.com/office/drawing/2014/main" id="{5B804E9F-B6B5-41F9-9B63-9AF435FDC2B7}"/>
              </a:ext>
              <a:ext uri="{C183D7F6-B498-43B3-948B-1728B52AA6E4}">
                <adec:decorative xmlns:adec="http://schemas.microsoft.com/office/drawing/2017/decorative" val="1"/>
              </a:ext>
            </a:extLst>
          </p:cNvPr>
          <p:cNvSpPr/>
          <p:nvPr/>
        </p:nvSpPr>
        <p:spPr>
          <a:xfrm rot="5400000">
            <a:off x="82101" y="948823"/>
            <a:ext cx="5331855" cy="5038859"/>
          </a:xfrm>
          <a:prstGeom prst="trapezoid">
            <a:avLst>
              <a:gd name="adj" fmla="val 0"/>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rapezoid 42">
            <a:extLst>
              <a:ext uri="{FF2B5EF4-FFF2-40B4-BE49-F238E27FC236}">
                <a16:creationId xmlns:a16="http://schemas.microsoft.com/office/drawing/2014/main" id="{0092C447-C8E1-4B12-B012-E6D21CBB1FBE}"/>
              </a:ext>
              <a:ext uri="{C183D7F6-B498-43B3-948B-1728B52AA6E4}">
                <adec:decorative xmlns:adec="http://schemas.microsoft.com/office/drawing/2017/decorative" val="1"/>
              </a:ext>
            </a:extLst>
          </p:cNvPr>
          <p:cNvSpPr/>
          <p:nvPr/>
        </p:nvSpPr>
        <p:spPr>
          <a:xfrm rot="5400000">
            <a:off x="6271400" y="732101"/>
            <a:ext cx="5307015" cy="5447463"/>
          </a:xfrm>
          <a:prstGeom prst="trapezoid">
            <a:avLst>
              <a:gd name="adj" fmla="val 0"/>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3F19BFA5-D0CA-4CF0-8499-504D956B6563}"/>
              </a:ext>
            </a:extLst>
          </p:cNvPr>
          <p:cNvSpPr/>
          <p:nvPr/>
        </p:nvSpPr>
        <p:spPr>
          <a:xfrm>
            <a:off x="1348225" y="873730"/>
            <a:ext cx="2074314" cy="492443"/>
          </a:xfrm>
          <a:prstGeom prst="rect">
            <a:avLst/>
          </a:prstGeom>
        </p:spPr>
        <p:txBody>
          <a:bodyPr wrap="square" lIns="0" tIns="0" rIns="0" bIns="0">
            <a:spAutoFit/>
          </a:bodyPr>
          <a:lstStyle/>
          <a:p>
            <a:pPr algn="ctr"/>
            <a:r>
              <a:rPr lang="en-US" sz="1600" b="1" dirty="0">
                <a:solidFill>
                  <a:schemeClr val="bg1"/>
                </a:solidFill>
              </a:rPr>
              <a:t>Transaction and Revenue</a:t>
            </a:r>
          </a:p>
        </p:txBody>
      </p:sp>
      <p:sp>
        <p:nvSpPr>
          <p:cNvPr id="47" name="Rectangle 46">
            <a:extLst>
              <a:ext uri="{FF2B5EF4-FFF2-40B4-BE49-F238E27FC236}">
                <a16:creationId xmlns:a16="http://schemas.microsoft.com/office/drawing/2014/main" id="{1751D31D-3535-411D-8BAC-95CCC90AB185}"/>
              </a:ext>
            </a:extLst>
          </p:cNvPr>
          <p:cNvSpPr/>
          <p:nvPr/>
        </p:nvSpPr>
        <p:spPr>
          <a:xfrm>
            <a:off x="6948591" y="1216179"/>
            <a:ext cx="4185633" cy="246221"/>
          </a:xfrm>
          <a:prstGeom prst="rect">
            <a:avLst/>
          </a:prstGeom>
        </p:spPr>
        <p:txBody>
          <a:bodyPr wrap="square" lIns="0" tIns="0" rIns="0" bIns="0">
            <a:spAutoFit/>
          </a:bodyPr>
          <a:lstStyle/>
          <a:p>
            <a:pPr algn="ctr"/>
            <a:r>
              <a:rPr lang="en-US" sz="1600" b="1" dirty="0">
                <a:solidFill>
                  <a:schemeClr val="bg1"/>
                </a:solidFill>
              </a:rPr>
              <a:t>Customer shopping habits during seasonal trend</a:t>
            </a:r>
          </a:p>
        </p:txBody>
      </p:sp>
      <p:sp>
        <p:nvSpPr>
          <p:cNvPr id="51" name="Rectangle 50">
            <a:extLst>
              <a:ext uri="{FF2B5EF4-FFF2-40B4-BE49-F238E27FC236}">
                <a16:creationId xmlns:a16="http://schemas.microsoft.com/office/drawing/2014/main" id="{8AA18108-5B8B-4147-84A7-D30A16BEC4EA}"/>
              </a:ext>
            </a:extLst>
          </p:cNvPr>
          <p:cNvSpPr/>
          <p:nvPr/>
        </p:nvSpPr>
        <p:spPr>
          <a:xfrm>
            <a:off x="848603" y="4462027"/>
            <a:ext cx="3732844" cy="1252715"/>
          </a:xfrm>
          <a:prstGeom prst="rect">
            <a:avLst/>
          </a:prstGeom>
        </p:spPr>
        <p:txBody>
          <a:bodyPr wrap="square" lIns="0" tIns="0" rIns="0" bIns="0" anchor="t">
            <a:spAutoFit/>
          </a:bodyPr>
          <a:lstStyle/>
          <a:p>
            <a:pPr algn="ctr">
              <a:lnSpc>
                <a:spcPct val="150000"/>
              </a:lnSpc>
            </a:pPr>
            <a:r>
              <a:rPr lang="en-US" sz="1400" dirty="0">
                <a:solidFill>
                  <a:schemeClr val="bg1"/>
                </a:solidFill>
                <a:latin typeface="Arial" panose="020B0604020202020204" pitchFamily="34" charset="0"/>
                <a:cs typeface="Arial" panose="020B0604020202020204" pitchFamily="34" charset="0"/>
              </a:rPr>
              <a:t>Comparison between Revenue made from the total transactions shows that we have more of transactions made with less revenue generated.</a:t>
            </a:r>
          </a:p>
        </p:txBody>
      </p:sp>
      <p:sp>
        <p:nvSpPr>
          <p:cNvPr id="52" name="Rectangle 51">
            <a:extLst>
              <a:ext uri="{FF2B5EF4-FFF2-40B4-BE49-F238E27FC236}">
                <a16:creationId xmlns:a16="http://schemas.microsoft.com/office/drawing/2014/main" id="{A8534162-B6E2-4579-9DAD-AD8DE07459BC}"/>
              </a:ext>
            </a:extLst>
          </p:cNvPr>
          <p:cNvSpPr/>
          <p:nvPr/>
        </p:nvSpPr>
        <p:spPr>
          <a:xfrm>
            <a:off x="7237776" y="4782192"/>
            <a:ext cx="3374264" cy="467244"/>
          </a:xfrm>
          <a:prstGeom prst="rect">
            <a:avLst/>
          </a:prstGeom>
        </p:spPr>
        <p:txBody>
          <a:bodyPr wrap="square" lIns="0" tIns="0" rIns="0" bIns="0" anchor="t">
            <a:spAutoFit/>
          </a:bodyPr>
          <a:lstStyle/>
          <a:p>
            <a:pPr algn="ctr">
              <a:lnSpc>
                <a:spcPts val="1900"/>
              </a:lnSpc>
            </a:pPr>
            <a:r>
              <a:rPr lang="en-US" sz="1400" dirty="0">
                <a:solidFill>
                  <a:schemeClr val="bg1"/>
                </a:solidFill>
                <a:latin typeface="Arial" panose="020B0604020202020204" pitchFamily="34" charset="0"/>
                <a:cs typeface="Arial" panose="020B0604020202020204" pitchFamily="34" charset="0"/>
              </a:rPr>
              <a:t>Customers shop more in may than any other period in the year </a:t>
            </a:r>
          </a:p>
        </p:txBody>
      </p:sp>
      <p:pic>
        <p:nvPicPr>
          <p:cNvPr id="5" name="Picture 4">
            <a:extLst>
              <a:ext uri="{FF2B5EF4-FFF2-40B4-BE49-F238E27FC236}">
                <a16:creationId xmlns:a16="http://schemas.microsoft.com/office/drawing/2014/main" id="{47F52585-7037-0E03-36CC-376B16C21F16}"/>
              </a:ext>
            </a:extLst>
          </p:cNvPr>
          <p:cNvPicPr>
            <a:picLocks noChangeAspect="1"/>
          </p:cNvPicPr>
          <p:nvPr/>
        </p:nvPicPr>
        <p:blipFill>
          <a:blip r:embed="rId3"/>
          <a:stretch>
            <a:fillRect/>
          </a:stretch>
        </p:blipFill>
        <p:spPr>
          <a:xfrm>
            <a:off x="1032722" y="1732746"/>
            <a:ext cx="3364606" cy="2504403"/>
          </a:xfrm>
          <a:prstGeom prst="rect">
            <a:avLst/>
          </a:prstGeom>
        </p:spPr>
      </p:pic>
      <p:pic>
        <p:nvPicPr>
          <p:cNvPr id="10" name="Picture 9">
            <a:extLst>
              <a:ext uri="{FF2B5EF4-FFF2-40B4-BE49-F238E27FC236}">
                <a16:creationId xmlns:a16="http://schemas.microsoft.com/office/drawing/2014/main" id="{E671D8A3-6602-DFF8-6545-ED4CF11F3230}"/>
              </a:ext>
            </a:extLst>
          </p:cNvPr>
          <p:cNvPicPr>
            <a:picLocks noChangeAspect="1"/>
          </p:cNvPicPr>
          <p:nvPr/>
        </p:nvPicPr>
        <p:blipFill>
          <a:blip r:embed="rId4"/>
          <a:stretch>
            <a:fillRect/>
          </a:stretch>
        </p:blipFill>
        <p:spPr>
          <a:xfrm>
            <a:off x="6310648" y="1942783"/>
            <a:ext cx="5272808" cy="2505205"/>
          </a:xfrm>
          <a:prstGeom prst="rect">
            <a:avLst/>
          </a:prstGeom>
        </p:spPr>
      </p:pic>
    </p:spTree>
    <p:extLst>
      <p:ext uri="{BB962C8B-B14F-4D97-AF65-F5344CB8AC3E}">
        <p14:creationId xmlns:p14="http://schemas.microsoft.com/office/powerpoint/2010/main" val="7883155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EB8ABF63-3EE0-AE2F-C1BF-8B0A48A45FD3}"/>
              </a:ext>
            </a:extLst>
          </p:cNvPr>
          <p:cNvPicPr>
            <a:picLocks noChangeAspect="1"/>
          </p:cNvPicPr>
          <p:nvPr/>
        </p:nvPicPr>
        <p:blipFill>
          <a:blip r:embed="rId3"/>
          <a:stretch>
            <a:fillRect/>
          </a:stretch>
        </p:blipFill>
        <p:spPr>
          <a:xfrm>
            <a:off x="-5631" y="855296"/>
            <a:ext cx="5286853" cy="3265939"/>
          </a:xfrm>
          <a:prstGeom prst="rect">
            <a:avLst/>
          </a:prstGeom>
        </p:spPr>
      </p:pic>
      <p:pic>
        <p:nvPicPr>
          <p:cNvPr id="10" name="Picture 9">
            <a:extLst>
              <a:ext uri="{FF2B5EF4-FFF2-40B4-BE49-F238E27FC236}">
                <a16:creationId xmlns:a16="http://schemas.microsoft.com/office/drawing/2014/main" id="{56E4BD8F-F32E-D602-86B5-86E2112C00BD}"/>
              </a:ext>
            </a:extLst>
          </p:cNvPr>
          <p:cNvPicPr>
            <a:picLocks noChangeAspect="1"/>
          </p:cNvPicPr>
          <p:nvPr/>
        </p:nvPicPr>
        <p:blipFill>
          <a:blip r:embed="rId4"/>
          <a:stretch>
            <a:fillRect/>
          </a:stretch>
        </p:blipFill>
        <p:spPr>
          <a:xfrm>
            <a:off x="5281287" y="910696"/>
            <a:ext cx="6682113" cy="3210541"/>
          </a:xfrm>
          <a:prstGeom prst="rect">
            <a:avLst/>
          </a:prstGeom>
        </p:spPr>
      </p:pic>
      <p:pic>
        <p:nvPicPr>
          <p:cNvPr id="13" name="Picture 12">
            <a:extLst>
              <a:ext uri="{FF2B5EF4-FFF2-40B4-BE49-F238E27FC236}">
                <a16:creationId xmlns:a16="http://schemas.microsoft.com/office/drawing/2014/main" id="{6694388B-1F24-B474-FE5D-66F24E072447}"/>
              </a:ext>
            </a:extLst>
          </p:cNvPr>
          <p:cNvPicPr>
            <a:picLocks noChangeAspect="1"/>
          </p:cNvPicPr>
          <p:nvPr/>
        </p:nvPicPr>
        <p:blipFill>
          <a:blip r:embed="rId5"/>
          <a:stretch>
            <a:fillRect/>
          </a:stretch>
        </p:blipFill>
        <p:spPr>
          <a:xfrm>
            <a:off x="1416675" y="4327302"/>
            <a:ext cx="9311426" cy="2340198"/>
          </a:xfrm>
          <a:prstGeom prst="rect">
            <a:avLst/>
          </a:prstGeom>
        </p:spPr>
      </p:pic>
    </p:spTree>
    <p:extLst>
      <p:ext uri="{BB962C8B-B14F-4D97-AF65-F5344CB8AC3E}">
        <p14:creationId xmlns:p14="http://schemas.microsoft.com/office/powerpoint/2010/main" val="12121409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7C70995F-D8C5-410A-AA8B-1EE172A29454}"/>
              </a:ext>
            </a:extLst>
          </p:cNvPr>
          <p:cNvSpPr>
            <a:spLocks noGrp="1"/>
          </p:cNvSpPr>
          <p:nvPr>
            <p:ph type="title" idx="4294967295"/>
          </p:nvPr>
        </p:nvSpPr>
        <p:spPr>
          <a:xfrm>
            <a:off x="0" y="365125"/>
            <a:ext cx="10515600" cy="1325563"/>
          </a:xfrm>
        </p:spPr>
        <p:txBody>
          <a:bodyPr/>
          <a:lstStyle/>
          <a:p>
            <a:r>
              <a:rPr lang="en-US" dirty="0"/>
              <a:t>Project analysis slide 10</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286079"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latin typeface="Arial Black" panose="020B0A04020102020204" pitchFamily="34" charset="0"/>
              </a:rPr>
              <a:t>SUMMARY</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1A997C66-4ED4-4017-9439-1D07ED31D783}"/>
              </a:ext>
            </a:extLst>
          </p:cNvPr>
          <p:cNvSpPr/>
          <p:nvPr/>
        </p:nvSpPr>
        <p:spPr>
          <a:xfrm>
            <a:off x="589800" y="1107996"/>
            <a:ext cx="11012399" cy="2147511"/>
          </a:xfrm>
          <a:prstGeom prst="rect">
            <a:avLst/>
          </a:prstGeom>
        </p:spPr>
        <p:txBody>
          <a:bodyPr wrap="square" lIns="0" tIns="0" rIns="0" bIns="0" anchor="t">
            <a:spAutoFit/>
          </a:bodyPr>
          <a:lstStyle/>
          <a:p>
            <a:pPr>
              <a:lnSpc>
                <a:spcPct val="150000"/>
              </a:lnSpc>
            </a:pPr>
            <a:r>
              <a:rPr lang="en-US" sz="2400" dirty="0">
                <a:latin typeface="Arial" panose="020B0604020202020204" pitchFamily="34" charset="0"/>
                <a:cs typeface="Arial" panose="020B0604020202020204" pitchFamily="34" charset="0"/>
              </a:rPr>
              <a:t>This analysis has provided key findings, insights into user preferences, products, and seasonal trends, and potential recommendations for business growth and improvement. The results obtained from this analysis highlight opportunities for increased profitability and user satisfaction.</a:t>
            </a:r>
          </a:p>
        </p:txBody>
      </p:sp>
      <p:sp>
        <p:nvSpPr>
          <p:cNvPr id="3" name="TextBox 2">
            <a:extLst>
              <a:ext uri="{FF2B5EF4-FFF2-40B4-BE49-F238E27FC236}">
                <a16:creationId xmlns:a16="http://schemas.microsoft.com/office/drawing/2014/main" id="{513A21BD-54D5-9FB7-3447-9E7FE9A7510C}"/>
              </a:ext>
            </a:extLst>
          </p:cNvPr>
          <p:cNvSpPr txBox="1"/>
          <p:nvPr/>
        </p:nvSpPr>
        <p:spPr>
          <a:xfrm>
            <a:off x="589800" y="3602493"/>
            <a:ext cx="10704972" cy="2701509"/>
          </a:xfrm>
          <a:prstGeom prst="rect">
            <a:avLst/>
          </a:prstGeom>
          <a:noFill/>
        </p:spPr>
        <p:txBody>
          <a:bodyPr wrap="square">
            <a:spAutoFit/>
          </a:bodyPr>
          <a:lstStyle/>
          <a:p>
            <a:pPr marL="0" indent="0">
              <a:lnSpc>
                <a:spcPct val="150000"/>
              </a:lnSpc>
              <a:buNone/>
            </a:pPr>
            <a:r>
              <a:rPr lang="en-US" b="1" dirty="0"/>
              <a:t>				</a:t>
            </a:r>
            <a:r>
              <a:rPr lang="en-US" sz="2000" b="1" dirty="0">
                <a:latin typeface="Arial" panose="020B0604020202020204" pitchFamily="34" charset="0"/>
                <a:cs typeface="Arial" panose="020B0604020202020204" pitchFamily="34" charset="0"/>
              </a:rPr>
              <a:t>Recommendation</a:t>
            </a:r>
          </a:p>
          <a:p>
            <a:pPr>
              <a:lnSpc>
                <a:spcPct val="150000"/>
              </a:lnSpc>
            </a:pPr>
            <a:r>
              <a:rPr lang="en-US" sz="2400" dirty="0">
                <a:latin typeface="Arial" panose="020B0604020202020204" pitchFamily="34" charset="0"/>
                <a:cs typeface="Arial" panose="020B0604020202020204" pitchFamily="34" charset="0"/>
              </a:rPr>
              <a:t>The top preference for most people is clothing, as everyone needs to change their clothes every season. Therefore, it's a good investment to put more money into clothing. Electronics come next as they help make day-to-day activities easier for people.</a:t>
            </a:r>
          </a:p>
        </p:txBody>
      </p:sp>
    </p:spTree>
    <p:extLst>
      <p:ext uri="{BB962C8B-B14F-4D97-AF65-F5344CB8AC3E}">
        <p14:creationId xmlns:p14="http://schemas.microsoft.com/office/powerpoint/2010/main" val="10617136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62A21665-C64F-4BDA-B2DE-442D70605718}"/>
              </a:ext>
              <a:ext uri="{C183D7F6-B498-43B3-948B-1728B52AA6E4}">
                <adec:decorative xmlns:adec="http://schemas.microsoft.com/office/drawing/2017/decorative" val="1"/>
              </a:ext>
            </a:extLst>
          </p:cNvPr>
          <p:cNvGrpSpPr/>
          <p:nvPr/>
        </p:nvGrpSpPr>
        <p:grpSpPr>
          <a:xfrm>
            <a:off x="4325258" y="1544068"/>
            <a:ext cx="3541486" cy="3769865"/>
            <a:chOff x="4325258" y="1229517"/>
            <a:chExt cx="3541486" cy="3769865"/>
          </a:xfrm>
        </p:grpSpPr>
        <p:sp>
          <p:nvSpPr>
            <p:cNvPr id="12" name="Diamond 11">
              <a:extLst>
                <a:ext uri="{FF2B5EF4-FFF2-40B4-BE49-F238E27FC236}">
                  <a16:creationId xmlns:a16="http://schemas.microsoft.com/office/drawing/2014/main" id="{7DC8B409-5FAC-4539-B25A-26BE925A48AF}"/>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iamond 12">
              <a:extLst>
                <a:ext uri="{FF2B5EF4-FFF2-40B4-BE49-F238E27FC236}">
                  <a16:creationId xmlns:a16="http://schemas.microsoft.com/office/drawing/2014/main" id="{91498E2F-539C-46D3-AF7C-BB1DAE76B114}"/>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Title 1">
            <a:extLst>
              <a:ext uri="{FF2B5EF4-FFF2-40B4-BE49-F238E27FC236}">
                <a16:creationId xmlns:a16="http://schemas.microsoft.com/office/drawing/2014/main" id="{FA061601-468D-486D-B8EE-42BD1BE3ADCC}"/>
              </a:ext>
            </a:extLst>
          </p:cNvPr>
          <p:cNvSpPr>
            <a:spLocks noGrp="1"/>
          </p:cNvSpPr>
          <p:nvPr>
            <p:ph type="ctrTitle"/>
          </p:nvPr>
        </p:nvSpPr>
        <p:spPr>
          <a:xfrm>
            <a:off x="1524000" y="2930403"/>
            <a:ext cx="9144000" cy="997196"/>
          </a:xfrm>
        </p:spPr>
        <p:txBody>
          <a:bodyPr lIns="0" tIns="0" rIns="0" bIns="0" anchor="ctr">
            <a:spAutoFit/>
          </a:bodyPr>
          <a:lstStyle/>
          <a:p>
            <a:r>
              <a:rPr lang="en-US" sz="7200" b="1" dirty="0">
                <a:solidFill>
                  <a:schemeClr val="bg1"/>
                </a:solidFill>
              </a:rPr>
              <a:t>Thank You</a:t>
            </a:r>
            <a:endParaRPr lang="en-US" sz="7200" dirty="0">
              <a:solidFill>
                <a:schemeClr val="accent4"/>
              </a:solidFill>
            </a:endParaRPr>
          </a:p>
        </p:txBody>
      </p:sp>
      <p:pic>
        <p:nvPicPr>
          <p:cNvPr id="6" name="Picture 5" descr="This image is an icon that says &quot;24Slides.&quot;">
            <a:hlinkClick r:id="rId3"/>
            <a:extLst>
              <a:ext uri="{FF2B5EF4-FFF2-40B4-BE49-F238E27FC236}">
                <a16:creationId xmlns:a16="http://schemas.microsoft.com/office/drawing/2014/main" id="{A86744F2-5246-4A0A-B119-35E7FB76A0D8}"/>
              </a:ext>
              <a:ext uri="{C183D7F6-B498-43B3-948B-1728B52AA6E4}">
                <adec:decorative xmlns:adec="http://schemas.microsoft.com/office/drawing/2017/decorative" val="0"/>
              </a:ext>
            </a:extLst>
          </p:cNvPr>
          <p:cNvPicPr>
            <a:picLocks noChangeAspect="1"/>
          </p:cNvPicPr>
          <p:nvPr/>
        </p:nvPicPr>
        <p:blipFill>
          <a:blip r:embed="rId4"/>
          <a:stretch>
            <a:fillRect/>
          </a:stretch>
        </p:blipFill>
        <p:spPr>
          <a:xfrm>
            <a:off x="5360332" y="5919419"/>
            <a:ext cx="1471335" cy="420363"/>
          </a:xfrm>
          <a:prstGeom prst="rect">
            <a:avLst/>
          </a:prstGeom>
          <a:effectLst/>
        </p:spPr>
      </p:pic>
    </p:spTree>
    <p:extLst>
      <p:ext uri="{BB962C8B-B14F-4D97-AF65-F5344CB8AC3E}">
        <p14:creationId xmlns:p14="http://schemas.microsoft.com/office/powerpoint/2010/main" val="1923038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Retail Sales  Analysis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6" name="Rectangle: Rounded Corners 15">
            <a:extLst>
              <a:ext uri="{FF2B5EF4-FFF2-40B4-BE49-F238E27FC236}">
                <a16:creationId xmlns:a16="http://schemas.microsoft.com/office/drawing/2014/main" id="{D6178536-4D8A-4FF2-BBDC-4B3E7E0FCF26}"/>
              </a:ext>
              <a:ext uri="{C183D7F6-B498-43B3-948B-1728B52AA6E4}">
                <adec:decorative xmlns:adec="http://schemas.microsoft.com/office/drawing/2017/decorative" val="1"/>
              </a:ext>
            </a:extLst>
          </p:cNvPr>
          <p:cNvSpPr/>
          <p:nvPr/>
        </p:nvSpPr>
        <p:spPr>
          <a:xfrm>
            <a:off x="838198" y="3776037"/>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150000"/>
              </a:lnSpc>
            </a:pPr>
            <a:r>
              <a:rPr lang="en-US" sz="2000" b="1" dirty="0">
                <a:solidFill>
                  <a:schemeClr val="tx1"/>
                </a:solidFill>
                <a:latin typeface="Arial Black" panose="020B0A04020102020204" pitchFamily="34" charset="0"/>
              </a:rPr>
              <a:t>            Insights</a:t>
            </a:r>
          </a:p>
        </p:txBody>
      </p:sp>
      <p:sp>
        <p:nvSpPr>
          <p:cNvPr id="19" name="Rectangle: Rounded Corners 18">
            <a:extLst>
              <a:ext uri="{FF2B5EF4-FFF2-40B4-BE49-F238E27FC236}">
                <a16:creationId xmlns:a16="http://schemas.microsoft.com/office/drawing/2014/main" id="{EB7F2E37-0ACF-4E8A-9C1D-EC5B65BA2906}"/>
              </a:ext>
              <a:ext uri="{C183D7F6-B498-43B3-948B-1728B52AA6E4}">
                <adec:decorative xmlns:adec="http://schemas.microsoft.com/office/drawing/2017/decorative" val="1"/>
              </a:ext>
            </a:extLst>
          </p:cNvPr>
          <p:cNvSpPr/>
          <p:nvPr/>
        </p:nvSpPr>
        <p:spPr>
          <a:xfrm>
            <a:off x="838197" y="5125276"/>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150000"/>
              </a:lnSpc>
            </a:pPr>
            <a:r>
              <a:rPr lang="en-US" sz="2000" b="1" dirty="0">
                <a:solidFill>
                  <a:schemeClr val="tx1"/>
                </a:solidFill>
                <a:latin typeface="Arial Black" panose="020B0A04020102020204" pitchFamily="34" charset="0"/>
              </a:rPr>
              <a:t>          Summary</a:t>
            </a:r>
          </a:p>
        </p:txBody>
      </p:sp>
      <p:sp>
        <p:nvSpPr>
          <p:cNvPr id="25" name="Rectangle: Rounded Corners 24">
            <a:extLst>
              <a:ext uri="{FF2B5EF4-FFF2-40B4-BE49-F238E27FC236}">
                <a16:creationId xmlns:a16="http://schemas.microsoft.com/office/drawing/2014/main" id="{94A75A79-A67A-4A23-8588-7FC5EB9A5183}"/>
              </a:ext>
              <a:ext uri="{C183D7F6-B498-43B3-948B-1728B52AA6E4}">
                <adec:decorative xmlns:adec="http://schemas.microsoft.com/office/drawing/2017/decorative" val="1"/>
              </a:ext>
            </a:extLst>
          </p:cNvPr>
          <p:cNvSpPr/>
          <p:nvPr/>
        </p:nvSpPr>
        <p:spPr>
          <a:xfrm>
            <a:off x="838199" y="981924"/>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150000"/>
              </a:lnSpc>
            </a:pPr>
            <a:r>
              <a:rPr lang="en-US" sz="2000" b="1" dirty="0">
                <a:solidFill>
                  <a:schemeClr val="tx1"/>
                </a:solidFill>
                <a:latin typeface="Arial Black" panose="020B0A04020102020204" pitchFamily="34" charset="0"/>
              </a:rPr>
              <a:t>     INTRODUCTION</a:t>
            </a:r>
          </a:p>
        </p:txBody>
      </p:sp>
      <p:sp>
        <p:nvSpPr>
          <p:cNvPr id="27" name="Rectangle: Rounded Corners 26">
            <a:extLst>
              <a:ext uri="{FF2B5EF4-FFF2-40B4-BE49-F238E27FC236}">
                <a16:creationId xmlns:a16="http://schemas.microsoft.com/office/drawing/2014/main" id="{71BB375D-5EE6-4428-9817-2C7DB6B94332}"/>
              </a:ext>
              <a:ext uri="{C183D7F6-B498-43B3-948B-1728B52AA6E4}">
                <adec:decorative xmlns:adec="http://schemas.microsoft.com/office/drawing/2017/decorative" val="1"/>
              </a:ext>
            </a:extLst>
          </p:cNvPr>
          <p:cNvSpPr/>
          <p:nvPr/>
        </p:nvSpPr>
        <p:spPr>
          <a:xfrm>
            <a:off x="838199" y="2354874"/>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2">
              <a:lnSpc>
                <a:spcPct val="150000"/>
              </a:lnSpc>
            </a:pPr>
            <a:r>
              <a:rPr lang="en-US" sz="2000" b="1" dirty="0">
                <a:solidFill>
                  <a:schemeClr val="tx1"/>
                </a:solidFill>
                <a:latin typeface="Arial Black" panose="020B0A04020102020204" pitchFamily="34" charset="0"/>
              </a:rPr>
              <a:t>Process</a:t>
            </a:r>
          </a:p>
        </p:txBody>
      </p:sp>
      <p:sp>
        <p:nvSpPr>
          <p:cNvPr id="38" name="Freeform 3674">
            <a:extLst>
              <a:ext uri="{FF2B5EF4-FFF2-40B4-BE49-F238E27FC236}">
                <a16:creationId xmlns:a16="http://schemas.microsoft.com/office/drawing/2014/main" id="{44A4D0F8-0767-41BC-BE62-0AED99EC8B25}"/>
              </a:ext>
            </a:extLst>
          </p:cNvPr>
          <p:cNvSpPr>
            <a:spLocks noEditPoints="1"/>
          </p:cNvSpPr>
          <p:nvPr/>
        </p:nvSpPr>
        <p:spPr bwMode="auto">
          <a:xfrm>
            <a:off x="7312099" y="5534131"/>
            <a:ext cx="159432" cy="161354"/>
          </a:xfrm>
          <a:custGeom>
            <a:avLst/>
            <a:gdLst>
              <a:gd name="T0" fmla="*/ 151 w 332"/>
              <a:gd name="T1" fmla="*/ 243 h 336"/>
              <a:gd name="T2" fmla="*/ 129 w 332"/>
              <a:gd name="T3" fmla="*/ 235 h 336"/>
              <a:gd name="T4" fmla="*/ 111 w 332"/>
              <a:gd name="T5" fmla="*/ 222 h 336"/>
              <a:gd name="T6" fmla="*/ 97 w 332"/>
              <a:gd name="T7" fmla="*/ 204 h 336"/>
              <a:gd name="T8" fmla="*/ 89 w 332"/>
              <a:gd name="T9" fmla="*/ 182 h 336"/>
              <a:gd name="T10" fmla="*/ 88 w 332"/>
              <a:gd name="T11" fmla="*/ 159 h 336"/>
              <a:gd name="T12" fmla="*/ 94 w 332"/>
              <a:gd name="T13" fmla="*/ 136 h 336"/>
              <a:gd name="T14" fmla="*/ 106 w 332"/>
              <a:gd name="T15" fmla="*/ 117 h 336"/>
              <a:gd name="T16" fmla="*/ 122 w 332"/>
              <a:gd name="T17" fmla="*/ 103 h 336"/>
              <a:gd name="T18" fmla="*/ 143 w 332"/>
              <a:gd name="T19" fmla="*/ 92 h 336"/>
              <a:gd name="T20" fmla="*/ 166 w 332"/>
              <a:gd name="T21" fmla="*/ 89 h 336"/>
              <a:gd name="T22" fmla="*/ 189 w 332"/>
              <a:gd name="T23" fmla="*/ 92 h 336"/>
              <a:gd name="T24" fmla="*/ 210 w 332"/>
              <a:gd name="T25" fmla="*/ 103 h 336"/>
              <a:gd name="T26" fmla="*/ 226 w 332"/>
              <a:gd name="T27" fmla="*/ 117 h 336"/>
              <a:gd name="T28" fmla="*/ 238 w 332"/>
              <a:gd name="T29" fmla="*/ 136 h 336"/>
              <a:gd name="T30" fmla="*/ 243 w 332"/>
              <a:gd name="T31" fmla="*/ 159 h 336"/>
              <a:gd name="T32" fmla="*/ 242 w 332"/>
              <a:gd name="T33" fmla="*/ 182 h 336"/>
              <a:gd name="T34" fmla="*/ 234 w 332"/>
              <a:gd name="T35" fmla="*/ 204 h 336"/>
              <a:gd name="T36" fmla="*/ 221 w 332"/>
              <a:gd name="T37" fmla="*/ 222 h 336"/>
              <a:gd name="T38" fmla="*/ 203 w 332"/>
              <a:gd name="T39" fmla="*/ 235 h 336"/>
              <a:gd name="T40" fmla="*/ 181 w 332"/>
              <a:gd name="T41" fmla="*/ 243 h 336"/>
              <a:gd name="T42" fmla="*/ 306 w 332"/>
              <a:gd name="T43" fmla="*/ 204 h 336"/>
              <a:gd name="T44" fmla="*/ 300 w 332"/>
              <a:gd name="T45" fmla="*/ 195 h 336"/>
              <a:gd name="T46" fmla="*/ 302 w 332"/>
              <a:gd name="T47" fmla="*/ 167 h 336"/>
              <a:gd name="T48" fmla="*/ 300 w 332"/>
              <a:gd name="T49" fmla="*/ 139 h 336"/>
              <a:gd name="T50" fmla="*/ 306 w 332"/>
              <a:gd name="T51" fmla="*/ 130 h 336"/>
              <a:gd name="T52" fmla="*/ 269 w 332"/>
              <a:gd name="T53" fmla="*/ 64 h 336"/>
              <a:gd name="T54" fmla="*/ 257 w 332"/>
              <a:gd name="T55" fmla="*/ 65 h 336"/>
              <a:gd name="T56" fmla="*/ 242 w 332"/>
              <a:gd name="T57" fmla="*/ 53 h 336"/>
              <a:gd name="T58" fmla="*/ 215 w 332"/>
              <a:gd name="T59" fmla="*/ 35 h 336"/>
              <a:gd name="T60" fmla="*/ 207 w 332"/>
              <a:gd name="T61" fmla="*/ 27 h 336"/>
              <a:gd name="T62" fmla="*/ 135 w 332"/>
              <a:gd name="T63" fmla="*/ 0 h 336"/>
              <a:gd name="T64" fmla="*/ 133 w 332"/>
              <a:gd name="T65" fmla="*/ 31 h 336"/>
              <a:gd name="T66" fmla="*/ 113 w 332"/>
              <a:gd name="T67" fmla="*/ 41 h 336"/>
              <a:gd name="T68" fmla="*/ 77 w 332"/>
              <a:gd name="T69" fmla="*/ 63 h 336"/>
              <a:gd name="T70" fmla="*/ 67 w 332"/>
              <a:gd name="T71" fmla="*/ 65 h 336"/>
              <a:gd name="T72" fmla="*/ 0 w 332"/>
              <a:gd name="T73" fmla="*/ 114 h 336"/>
              <a:gd name="T74" fmla="*/ 31 w 332"/>
              <a:gd name="T75" fmla="*/ 135 h 336"/>
              <a:gd name="T76" fmla="*/ 30 w 332"/>
              <a:gd name="T77" fmla="*/ 154 h 336"/>
              <a:gd name="T78" fmla="*/ 31 w 332"/>
              <a:gd name="T79" fmla="*/ 191 h 336"/>
              <a:gd name="T80" fmla="*/ 29 w 332"/>
              <a:gd name="T81" fmla="*/ 202 h 336"/>
              <a:gd name="T82" fmla="*/ 38 w 332"/>
              <a:gd name="T83" fmla="*/ 284 h 336"/>
              <a:gd name="T84" fmla="*/ 71 w 332"/>
              <a:gd name="T85" fmla="*/ 267 h 336"/>
              <a:gd name="T86" fmla="*/ 89 w 332"/>
              <a:gd name="T87" fmla="*/ 279 h 336"/>
              <a:gd name="T88" fmla="*/ 139 w 332"/>
              <a:gd name="T89" fmla="*/ 300 h 336"/>
              <a:gd name="T90" fmla="*/ 146 w 332"/>
              <a:gd name="T91" fmla="*/ 308 h 336"/>
              <a:gd name="T92" fmla="*/ 207 w 332"/>
              <a:gd name="T93" fmla="*/ 336 h 336"/>
              <a:gd name="T94" fmla="*/ 208 w 332"/>
              <a:gd name="T95" fmla="*/ 306 h 336"/>
              <a:gd name="T96" fmla="*/ 223 w 332"/>
              <a:gd name="T97" fmla="*/ 297 h 336"/>
              <a:gd name="T98" fmla="*/ 246 w 332"/>
              <a:gd name="T99" fmla="*/ 279 h 336"/>
              <a:gd name="T100" fmla="*/ 257 w 332"/>
              <a:gd name="T101" fmla="*/ 268 h 336"/>
              <a:gd name="T102" fmla="*/ 269 w 332"/>
              <a:gd name="T103" fmla="*/ 270 h 336"/>
              <a:gd name="T104" fmla="*/ 306 w 332"/>
              <a:gd name="T105" fmla="*/ 20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336">
                <a:moveTo>
                  <a:pt x="166" y="245"/>
                </a:moveTo>
                <a:lnTo>
                  <a:pt x="158" y="244"/>
                </a:lnTo>
                <a:lnTo>
                  <a:pt x="151" y="243"/>
                </a:lnTo>
                <a:lnTo>
                  <a:pt x="143" y="241"/>
                </a:lnTo>
                <a:lnTo>
                  <a:pt x="135" y="239"/>
                </a:lnTo>
                <a:lnTo>
                  <a:pt x="129" y="235"/>
                </a:lnTo>
                <a:lnTo>
                  <a:pt x="122" y="231"/>
                </a:lnTo>
                <a:lnTo>
                  <a:pt x="116" y="227"/>
                </a:lnTo>
                <a:lnTo>
                  <a:pt x="111" y="222"/>
                </a:lnTo>
                <a:lnTo>
                  <a:pt x="106" y="217"/>
                </a:lnTo>
                <a:lnTo>
                  <a:pt x="101" y="211"/>
                </a:lnTo>
                <a:lnTo>
                  <a:pt x="97" y="204"/>
                </a:lnTo>
                <a:lnTo>
                  <a:pt x="94" y="198"/>
                </a:lnTo>
                <a:lnTo>
                  <a:pt x="92" y="190"/>
                </a:lnTo>
                <a:lnTo>
                  <a:pt x="89" y="182"/>
                </a:lnTo>
                <a:lnTo>
                  <a:pt x="88" y="175"/>
                </a:lnTo>
                <a:lnTo>
                  <a:pt x="88" y="167"/>
                </a:lnTo>
                <a:lnTo>
                  <a:pt x="88" y="159"/>
                </a:lnTo>
                <a:lnTo>
                  <a:pt x="89" y="151"/>
                </a:lnTo>
                <a:lnTo>
                  <a:pt x="92" y="144"/>
                </a:lnTo>
                <a:lnTo>
                  <a:pt x="94" y="136"/>
                </a:lnTo>
                <a:lnTo>
                  <a:pt x="97" y="130"/>
                </a:lnTo>
                <a:lnTo>
                  <a:pt x="101" y="123"/>
                </a:lnTo>
                <a:lnTo>
                  <a:pt x="106" y="117"/>
                </a:lnTo>
                <a:lnTo>
                  <a:pt x="111" y="112"/>
                </a:lnTo>
                <a:lnTo>
                  <a:pt x="116" y="106"/>
                </a:lnTo>
                <a:lnTo>
                  <a:pt x="122" y="103"/>
                </a:lnTo>
                <a:lnTo>
                  <a:pt x="129" y="99"/>
                </a:lnTo>
                <a:lnTo>
                  <a:pt x="135" y="95"/>
                </a:lnTo>
                <a:lnTo>
                  <a:pt x="143" y="92"/>
                </a:lnTo>
                <a:lnTo>
                  <a:pt x="151" y="90"/>
                </a:lnTo>
                <a:lnTo>
                  <a:pt x="158" y="90"/>
                </a:lnTo>
                <a:lnTo>
                  <a:pt x="166" y="89"/>
                </a:lnTo>
                <a:lnTo>
                  <a:pt x="174" y="90"/>
                </a:lnTo>
                <a:lnTo>
                  <a:pt x="181" y="90"/>
                </a:lnTo>
                <a:lnTo>
                  <a:pt x="189" y="92"/>
                </a:lnTo>
                <a:lnTo>
                  <a:pt x="196" y="95"/>
                </a:lnTo>
                <a:lnTo>
                  <a:pt x="203" y="99"/>
                </a:lnTo>
                <a:lnTo>
                  <a:pt x="210" y="103"/>
                </a:lnTo>
                <a:lnTo>
                  <a:pt x="215" y="106"/>
                </a:lnTo>
                <a:lnTo>
                  <a:pt x="221" y="112"/>
                </a:lnTo>
                <a:lnTo>
                  <a:pt x="226" y="117"/>
                </a:lnTo>
                <a:lnTo>
                  <a:pt x="230" y="123"/>
                </a:lnTo>
                <a:lnTo>
                  <a:pt x="234" y="130"/>
                </a:lnTo>
                <a:lnTo>
                  <a:pt x="238" y="136"/>
                </a:lnTo>
                <a:lnTo>
                  <a:pt x="241" y="144"/>
                </a:lnTo>
                <a:lnTo>
                  <a:pt x="242" y="151"/>
                </a:lnTo>
                <a:lnTo>
                  <a:pt x="243" y="159"/>
                </a:lnTo>
                <a:lnTo>
                  <a:pt x="244" y="167"/>
                </a:lnTo>
                <a:lnTo>
                  <a:pt x="243" y="175"/>
                </a:lnTo>
                <a:lnTo>
                  <a:pt x="242" y="182"/>
                </a:lnTo>
                <a:lnTo>
                  <a:pt x="241" y="190"/>
                </a:lnTo>
                <a:lnTo>
                  <a:pt x="238" y="198"/>
                </a:lnTo>
                <a:lnTo>
                  <a:pt x="234" y="204"/>
                </a:lnTo>
                <a:lnTo>
                  <a:pt x="230" y="211"/>
                </a:lnTo>
                <a:lnTo>
                  <a:pt x="226" y="217"/>
                </a:lnTo>
                <a:lnTo>
                  <a:pt x="221" y="222"/>
                </a:lnTo>
                <a:lnTo>
                  <a:pt x="215" y="227"/>
                </a:lnTo>
                <a:lnTo>
                  <a:pt x="210" y="231"/>
                </a:lnTo>
                <a:lnTo>
                  <a:pt x="203" y="235"/>
                </a:lnTo>
                <a:lnTo>
                  <a:pt x="196" y="239"/>
                </a:lnTo>
                <a:lnTo>
                  <a:pt x="189" y="241"/>
                </a:lnTo>
                <a:lnTo>
                  <a:pt x="181" y="243"/>
                </a:lnTo>
                <a:lnTo>
                  <a:pt x="174" y="244"/>
                </a:lnTo>
                <a:lnTo>
                  <a:pt x="166" y="245"/>
                </a:lnTo>
                <a:close/>
                <a:moveTo>
                  <a:pt x="306" y="204"/>
                </a:moveTo>
                <a:lnTo>
                  <a:pt x="302" y="202"/>
                </a:lnTo>
                <a:lnTo>
                  <a:pt x="301" y="199"/>
                </a:lnTo>
                <a:lnTo>
                  <a:pt x="300" y="195"/>
                </a:lnTo>
                <a:lnTo>
                  <a:pt x="300" y="191"/>
                </a:lnTo>
                <a:lnTo>
                  <a:pt x="302" y="180"/>
                </a:lnTo>
                <a:lnTo>
                  <a:pt x="302" y="167"/>
                </a:lnTo>
                <a:lnTo>
                  <a:pt x="302" y="154"/>
                </a:lnTo>
                <a:lnTo>
                  <a:pt x="300" y="142"/>
                </a:lnTo>
                <a:lnTo>
                  <a:pt x="300" y="139"/>
                </a:lnTo>
                <a:lnTo>
                  <a:pt x="301" y="135"/>
                </a:lnTo>
                <a:lnTo>
                  <a:pt x="302" y="132"/>
                </a:lnTo>
                <a:lnTo>
                  <a:pt x="306" y="130"/>
                </a:lnTo>
                <a:lnTo>
                  <a:pt x="332" y="114"/>
                </a:lnTo>
                <a:lnTo>
                  <a:pt x="293" y="50"/>
                </a:lnTo>
                <a:lnTo>
                  <a:pt x="269" y="64"/>
                </a:lnTo>
                <a:lnTo>
                  <a:pt x="265" y="65"/>
                </a:lnTo>
                <a:lnTo>
                  <a:pt x="261" y="65"/>
                </a:lnTo>
                <a:lnTo>
                  <a:pt x="257" y="65"/>
                </a:lnTo>
                <a:lnTo>
                  <a:pt x="255" y="63"/>
                </a:lnTo>
                <a:lnTo>
                  <a:pt x="251" y="59"/>
                </a:lnTo>
                <a:lnTo>
                  <a:pt x="242" y="53"/>
                </a:lnTo>
                <a:lnTo>
                  <a:pt x="233" y="45"/>
                </a:lnTo>
                <a:lnTo>
                  <a:pt x="224" y="40"/>
                </a:lnTo>
                <a:lnTo>
                  <a:pt x="215" y="35"/>
                </a:lnTo>
                <a:lnTo>
                  <a:pt x="211" y="33"/>
                </a:lnTo>
                <a:lnTo>
                  <a:pt x="208" y="31"/>
                </a:lnTo>
                <a:lnTo>
                  <a:pt x="207" y="27"/>
                </a:lnTo>
                <a:lnTo>
                  <a:pt x="207" y="24"/>
                </a:lnTo>
                <a:lnTo>
                  <a:pt x="207" y="0"/>
                </a:lnTo>
                <a:lnTo>
                  <a:pt x="135" y="0"/>
                </a:lnTo>
                <a:lnTo>
                  <a:pt x="135" y="24"/>
                </a:lnTo>
                <a:lnTo>
                  <a:pt x="134" y="27"/>
                </a:lnTo>
                <a:lnTo>
                  <a:pt x="133" y="31"/>
                </a:lnTo>
                <a:lnTo>
                  <a:pt x="130" y="33"/>
                </a:lnTo>
                <a:lnTo>
                  <a:pt x="126" y="35"/>
                </a:lnTo>
                <a:lnTo>
                  <a:pt x="113" y="41"/>
                </a:lnTo>
                <a:lnTo>
                  <a:pt x="101" y="47"/>
                </a:lnTo>
                <a:lnTo>
                  <a:pt x="88" y="55"/>
                </a:lnTo>
                <a:lnTo>
                  <a:pt x="77" y="63"/>
                </a:lnTo>
                <a:lnTo>
                  <a:pt x="75" y="65"/>
                </a:lnTo>
                <a:lnTo>
                  <a:pt x="71" y="65"/>
                </a:lnTo>
                <a:lnTo>
                  <a:pt x="67" y="65"/>
                </a:lnTo>
                <a:lnTo>
                  <a:pt x="63" y="64"/>
                </a:lnTo>
                <a:lnTo>
                  <a:pt x="38" y="50"/>
                </a:lnTo>
                <a:lnTo>
                  <a:pt x="0" y="114"/>
                </a:lnTo>
                <a:lnTo>
                  <a:pt x="26" y="130"/>
                </a:lnTo>
                <a:lnTo>
                  <a:pt x="29" y="132"/>
                </a:lnTo>
                <a:lnTo>
                  <a:pt x="31" y="135"/>
                </a:lnTo>
                <a:lnTo>
                  <a:pt x="33" y="139"/>
                </a:lnTo>
                <a:lnTo>
                  <a:pt x="31" y="142"/>
                </a:lnTo>
                <a:lnTo>
                  <a:pt x="30" y="154"/>
                </a:lnTo>
                <a:lnTo>
                  <a:pt x="30" y="167"/>
                </a:lnTo>
                <a:lnTo>
                  <a:pt x="30" y="178"/>
                </a:lnTo>
                <a:lnTo>
                  <a:pt x="31" y="191"/>
                </a:lnTo>
                <a:lnTo>
                  <a:pt x="33" y="195"/>
                </a:lnTo>
                <a:lnTo>
                  <a:pt x="31" y="199"/>
                </a:lnTo>
                <a:lnTo>
                  <a:pt x="29" y="202"/>
                </a:lnTo>
                <a:lnTo>
                  <a:pt x="26" y="204"/>
                </a:lnTo>
                <a:lnTo>
                  <a:pt x="0" y="220"/>
                </a:lnTo>
                <a:lnTo>
                  <a:pt x="38" y="284"/>
                </a:lnTo>
                <a:lnTo>
                  <a:pt x="63" y="270"/>
                </a:lnTo>
                <a:lnTo>
                  <a:pt x="67" y="268"/>
                </a:lnTo>
                <a:lnTo>
                  <a:pt x="71" y="267"/>
                </a:lnTo>
                <a:lnTo>
                  <a:pt x="75" y="268"/>
                </a:lnTo>
                <a:lnTo>
                  <a:pt x="77" y="271"/>
                </a:lnTo>
                <a:lnTo>
                  <a:pt x="89" y="279"/>
                </a:lnTo>
                <a:lnTo>
                  <a:pt x="106" y="286"/>
                </a:lnTo>
                <a:lnTo>
                  <a:pt x="124" y="295"/>
                </a:lnTo>
                <a:lnTo>
                  <a:pt x="139" y="300"/>
                </a:lnTo>
                <a:lnTo>
                  <a:pt x="142" y="303"/>
                </a:lnTo>
                <a:lnTo>
                  <a:pt x="144" y="306"/>
                </a:lnTo>
                <a:lnTo>
                  <a:pt x="146" y="308"/>
                </a:lnTo>
                <a:lnTo>
                  <a:pt x="147" y="312"/>
                </a:lnTo>
                <a:lnTo>
                  <a:pt x="147" y="336"/>
                </a:lnTo>
                <a:lnTo>
                  <a:pt x="207" y="336"/>
                </a:lnTo>
                <a:lnTo>
                  <a:pt x="207" y="312"/>
                </a:lnTo>
                <a:lnTo>
                  <a:pt x="207" y="308"/>
                </a:lnTo>
                <a:lnTo>
                  <a:pt x="208" y="306"/>
                </a:lnTo>
                <a:lnTo>
                  <a:pt x="211" y="303"/>
                </a:lnTo>
                <a:lnTo>
                  <a:pt x="215" y="300"/>
                </a:lnTo>
                <a:lnTo>
                  <a:pt x="223" y="297"/>
                </a:lnTo>
                <a:lnTo>
                  <a:pt x="230" y="291"/>
                </a:lnTo>
                <a:lnTo>
                  <a:pt x="238" y="285"/>
                </a:lnTo>
                <a:lnTo>
                  <a:pt x="246" y="279"/>
                </a:lnTo>
                <a:lnTo>
                  <a:pt x="250" y="275"/>
                </a:lnTo>
                <a:lnTo>
                  <a:pt x="255" y="271"/>
                </a:lnTo>
                <a:lnTo>
                  <a:pt x="257" y="268"/>
                </a:lnTo>
                <a:lnTo>
                  <a:pt x="261" y="267"/>
                </a:lnTo>
                <a:lnTo>
                  <a:pt x="265" y="268"/>
                </a:lnTo>
                <a:lnTo>
                  <a:pt x="269" y="270"/>
                </a:lnTo>
                <a:lnTo>
                  <a:pt x="295" y="284"/>
                </a:lnTo>
                <a:lnTo>
                  <a:pt x="332" y="220"/>
                </a:lnTo>
                <a:lnTo>
                  <a:pt x="306" y="20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32997151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C1DFA-4359-12EE-E76F-FBFD44225022}"/>
              </a:ext>
            </a:extLst>
          </p:cNvPr>
          <p:cNvSpPr txBox="1">
            <a:spLocks/>
          </p:cNvSpPr>
          <p:nvPr/>
        </p:nvSpPr>
        <p:spPr>
          <a:xfrm>
            <a:off x="228600" y="138985"/>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latin typeface="Arial Black" panose="020B0A04020102020204" pitchFamily="34" charset="0"/>
              </a:rPr>
              <a:t>INTRODUCTION</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3" name="Straight Connector 2">
            <a:extLst>
              <a:ext uri="{FF2B5EF4-FFF2-40B4-BE49-F238E27FC236}">
                <a16:creationId xmlns:a16="http://schemas.microsoft.com/office/drawing/2014/main" id="{9CF67D8E-D016-665A-D480-40F16C5C147F}"/>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DE23FEDC-C285-4C4B-2CD4-A176AEAB597E}"/>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C3857024-4EA2-916B-16A3-ACB18958AA57}"/>
              </a:ext>
            </a:extLst>
          </p:cNvPr>
          <p:cNvSpPr txBox="1"/>
          <p:nvPr/>
        </p:nvSpPr>
        <p:spPr>
          <a:xfrm>
            <a:off x="389587" y="1298495"/>
            <a:ext cx="11573813" cy="5040611"/>
          </a:xfrm>
          <a:prstGeom prst="rect">
            <a:avLst/>
          </a:prstGeom>
          <a:noFill/>
        </p:spPr>
        <p:txBody>
          <a:bodyPr wrap="square">
            <a:spAutoFit/>
          </a:bodyPr>
          <a:lstStyle/>
          <a:p>
            <a:pPr algn="l">
              <a:lnSpc>
                <a:spcPct val="150000"/>
              </a:lnSpc>
            </a:pPr>
            <a:r>
              <a:rPr lang="en-US" sz="2000" dirty="0">
                <a:solidFill>
                  <a:schemeClr val="tx1"/>
                </a:solidFill>
                <a:latin typeface="Arial" panose="020B0604020202020204" pitchFamily="34" charset="0"/>
                <a:cs typeface="Arial" panose="020B0604020202020204" pitchFamily="34" charset="0"/>
              </a:rPr>
              <a:t>Welcome to the Retail Sales and Customer Demographics Dataset! This synthetic dataset has been meticulously crafted to simulate a dynamic retail environment. It provides an ideal playground for those eager to sharpen their data analysis skills through exploratory data analysis (EDA). With a focus on retail sales and customer characteristics, this dataset invites you to unravel intricate patterns, draw insights, and gain a deeper understanding of customer behavior.</a:t>
            </a:r>
          </a:p>
          <a:p>
            <a:pPr algn="l" fontAlgn="base"/>
            <a:r>
              <a:rPr lang="en-US" sz="2000" dirty="0">
                <a:latin typeface="Arial" panose="020B0604020202020204" pitchFamily="34" charset="0"/>
                <a:cs typeface="Arial" panose="020B0604020202020204" pitchFamily="34" charset="0"/>
              </a:rPr>
              <a:t>				</a:t>
            </a:r>
            <a:r>
              <a:rPr lang="en-US" sz="2000" b="1" dirty="0">
                <a:latin typeface="Arial" panose="020B0604020202020204" pitchFamily="34" charset="0"/>
                <a:cs typeface="Arial" panose="020B0604020202020204" pitchFamily="34" charset="0"/>
              </a:rPr>
              <a:t>Dataset Overview:</a:t>
            </a:r>
          </a:p>
          <a:p>
            <a:pPr algn="l" fontAlgn="base">
              <a:lnSpc>
                <a:spcPct val="150000"/>
              </a:lnSpc>
            </a:pPr>
            <a:r>
              <a:rPr lang="en-US" sz="2000" dirty="0">
                <a:latin typeface="Arial" panose="020B0604020202020204" pitchFamily="34" charset="0"/>
                <a:cs typeface="Arial" panose="020B0604020202020204" pitchFamily="34" charset="0"/>
              </a:rPr>
              <a:t>This dataset is a snapshot of a fictional retail landscape, capturing essential attributes that drive retail operations and customer interactions. It includes key details such as Transaction ID, Date, Customer ID, Gender, Age, Product Category, Quantity, Price per Unit, and Total Amount. These attributes enable a multifaceted exploration of sales trends, demographic influences, and purchasing behaviors.</a:t>
            </a:r>
          </a:p>
          <a:p>
            <a:pPr algn="l">
              <a:lnSpc>
                <a:spcPct val="150000"/>
              </a:lnSpc>
            </a:pPr>
            <a:endParaRPr lang="en-US" sz="24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205032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CE4C755-30F7-E76A-3B5D-46DF1D82CB6E}"/>
              </a:ext>
            </a:extLst>
          </p:cNvPr>
          <p:cNvSpPr txBox="1">
            <a:spLocks/>
          </p:cNvSpPr>
          <p:nvPr/>
        </p:nvSpPr>
        <p:spPr>
          <a:xfrm>
            <a:off x="228600" y="126106"/>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latin typeface="Arial Black" panose="020B0A04020102020204" pitchFamily="34" charset="0"/>
              </a:rPr>
              <a:t>PROCESS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5" name="Straight Connector 4">
            <a:extLst>
              <a:ext uri="{FF2B5EF4-FFF2-40B4-BE49-F238E27FC236}">
                <a16:creationId xmlns:a16="http://schemas.microsoft.com/office/drawing/2014/main" id="{89564BEA-B895-B689-892F-1A91501CDB37}"/>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9E80E2B9-7B35-01BD-3915-1A258135373E}"/>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9" name="Rectangle: Rounded Corners 8">
            <a:extLst>
              <a:ext uri="{FF2B5EF4-FFF2-40B4-BE49-F238E27FC236}">
                <a16:creationId xmlns:a16="http://schemas.microsoft.com/office/drawing/2014/main" id="{2019149C-3448-783F-C94F-B94D5B1B2ED4}"/>
              </a:ext>
              <a:ext uri="{C183D7F6-B498-43B3-948B-1728B52AA6E4}">
                <adec:decorative xmlns:adec="http://schemas.microsoft.com/office/drawing/2017/decorative" val="1"/>
              </a:ext>
            </a:extLst>
          </p:cNvPr>
          <p:cNvSpPr/>
          <p:nvPr/>
        </p:nvSpPr>
        <p:spPr>
          <a:xfrm>
            <a:off x="851078" y="981924"/>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000" b="1" dirty="0">
                <a:solidFill>
                  <a:schemeClr val="tx1"/>
                </a:solidFill>
                <a:latin typeface="Arial Black" panose="020B0A04020102020204" pitchFamily="34" charset="0"/>
              </a:rPr>
              <a:t>     Data gathering</a:t>
            </a:r>
          </a:p>
        </p:txBody>
      </p:sp>
      <p:sp>
        <p:nvSpPr>
          <p:cNvPr id="10" name="Rectangle: Rounded Corners 9">
            <a:extLst>
              <a:ext uri="{FF2B5EF4-FFF2-40B4-BE49-F238E27FC236}">
                <a16:creationId xmlns:a16="http://schemas.microsoft.com/office/drawing/2014/main" id="{94B81B3D-55C0-8A1F-84AC-9FDA507E7176}"/>
              </a:ext>
              <a:ext uri="{C183D7F6-B498-43B3-948B-1728B52AA6E4}">
                <adec:decorative xmlns:adec="http://schemas.microsoft.com/office/drawing/2017/decorative" val="1"/>
              </a:ext>
            </a:extLst>
          </p:cNvPr>
          <p:cNvSpPr/>
          <p:nvPr/>
        </p:nvSpPr>
        <p:spPr>
          <a:xfrm>
            <a:off x="851078" y="2097478"/>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000" b="1" dirty="0">
                <a:solidFill>
                  <a:schemeClr val="tx1"/>
                </a:solidFill>
                <a:latin typeface="Arial Black" panose="020B0A04020102020204" pitchFamily="34" charset="0"/>
              </a:rPr>
              <a:t>Data</a:t>
            </a:r>
            <a:r>
              <a:rPr lang="en-US" sz="2000" dirty="0">
                <a:latin typeface="Arial" panose="020B0604020202020204" pitchFamily="34" charset="0"/>
                <a:cs typeface="Arial" panose="020B0604020202020204" pitchFamily="34" charset="0"/>
              </a:rPr>
              <a:t> </a:t>
            </a:r>
            <a:r>
              <a:rPr lang="en-US" sz="2000" b="1" dirty="0">
                <a:solidFill>
                  <a:schemeClr val="tx1"/>
                </a:solidFill>
                <a:latin typeface="Arial Black" panose="020B0A04020102020204" pitchFamily="34" charset="0"/>
              </a:rPr>
              <a:t>cleaning</a:t>
            </a:r>
          </a:p>
        </p:txBody>
      </p:sp>
      <p:sp>
        <p:nvSpPr>
          <p:cNvPr id="11" name="Rectangle: Rounded Corners 10">
            <a:extLst>
              <a:ext uri="{FF2B5EF4-FFF2-40B4-BE49-F238E27FC236}">
                <a16:creationId xmlns:a16="http://schemas.microsoft.com/office/drawing/2014/main" id="{FB418B50-FB5B-2A4B-82AC-BDCD4CCCE79C}"/>
              </a:ext>
              <a:ext uri="{C183D7F6-B498-43B3-948B-1728B52AA6E4}">
                <adec:decorative xmlns:adec="http://schemas.microsoft.com/office/drawing/2017/decorative" val="1"/>
              </a:ext>
            </a:extLst>
          </p:cNvPr>
          <p:cNvSpPr/>
          <p:nvPr/>
        </p:nvSpPr>
        <p:spPr>
          <a:xfrm>
            <a:off x="851078" y="3207843"/>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000" b="1" dirty="0">
                <a:solidFill>
                  <a:schemeClr val="tx1"/>
                </a:solidFill>
                <a:latin typeface="Arial Black" panose="020B0A04020102020204" pitchFamily="34" charset="0"/>
              </a:rPr>
              <a:t>     Data modelling</a:t>
            </a:r>
          </a:p>
        </p:txBody>
      </p:sp>
      <p:sp>
        <p:nvSpPr>
          <p:cNvPr id="12" name="Rectangle: Rounded Corners 11">
            <a:extLst>
              <a:ext uri="{FF2B5EF4-FFF2-40B4-BE49-F238E27FC236}">
                <a16:creationId xmlns:a16="http://schemas.microsoft.com/office/drawing/2014/main" id="{955753E3-139A-C197-5FDD-F704D8F57F57}"/>
              </a:ext>
              <a:ext uri="{C183D7F6-B498-43B3-948B-1728B52AA6E4}">
                <adec:decorative xmlns:adec="http://schemas.microsoft.com/office/drawing/2017/decorative" val="1"/>
              </a:ext>
            </a:extLst>
          </p:cNvPr>
          <p:cNvSpPr/>
          <p:nvPr/>
        </p:nvSpPr>
        <p:spPr>
          <a:xfrm>
            <a:off x="851078" y="4318208"/>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000" b="1" dirty="0">
                <a:solidFill>
                  <a:schemeClr val="tx1"/>
                </a:solidFill>
                <a:latin typeface="Arial Black" panose="020B0A04020102020204" pitchFamily="34" charset="0"/>
              </a:rPr>
              <a:t>Data analysis</a:t>
            </a:r>
          </a:p>
        </p:txBody>
      </p:sp>
      <p:sp>
        <p:nvSpPr>
          <p:cNvPr id="13" name="Rectangle: Rounded Corners 12">
            <a:extLst>
              <a:ext uri="{FF2B5EF4-FFF2-40B4-BE49-F238E27FC236}">
                <a16:creationId xmlns:a16="http://schemas.microsoft.com/office/drawing/2014/main" id="{354D82BE-DDEC-307F-271B-85944649F04F}"/>
              </a:ext>
              <a:ext uri="{C183D7F6-B498-43B3-948B-1728B52AA6E4}">
                <adec:decorative xmlns:adec="http://schemas.microsoft.com/office/drawing/2017/decorative" val="1"/>
              </a:ext>
            </a:extLst>
          </p:cNvPr>
          <p:cNvSpPr/>
          <p:nvPr/>
        </p:nvSpPr>
        <p:spPr>
          <a:xfrm>
            <a:off x="851077" y="5418198"/>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000" b="1" dirty="0">
                <a:solidFill>
                  <a:schemeClr val="tx1"/>
                </a:solidFill>
                <a:latin typeface="Arial Black" panose="020B0A04020102020204" pitchFamily="34" charset="0"/>
              </a:rPr>
              <a:t>Uncovering insights</a:t>
            </a:r>
          </a:p>
        </p:txBody>
      </p:sp>
    </p:spTree>
    <p:extLst>
      <p:ext uri="{BB962C8B-B14F-4D97-AF65-F5344CB8AC3E}">
        <p14:creationId xmlns:p14="http://schemas.microsoft.com/office/powerpoint/2010/main" val="20342927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latin typeface="Arial Black" panose="020B0A04020102020204" pitchFamily="34" charset="0"/>
              </a:rPr>
              <a:t>Data Over</a:t>
            </a:r>
            <a:r>
              <a:rPr lang="en-US" sz="2800" dirty="0"/>
              <a:t> </a:t>
            </a:r>
            <a:r>
              <a:rPr lang="en-US" sz="2800" b="1" dirty="0">
                <a:latin typeface="Arial Black" panose="020B0A04020102020204" pitchFamily="34" charset="0"/>
              </a:rPr>
              <a:t>View</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80" name="Rectangle 79">
            <a:extLst>
              <a:ext uri="{FF2B5EF4-FFF2-40B4-BE49-F238E27FC236}">
                <a16:creationId xmlns:a16="http://schemas.microsoft.com/office/drawing/2014/main" id="{6BEBF752-C33D-4EC4-8210-F7B1D3A10097}"/>
              </a:ext>
            </a:extLst>
          </p:cNvPr>
          <p:cNvSpPr/>
          <p:nvPr/>
        </p:nvSpPr>
        <p:spPr>
          <a:xfrm>
            <a:off x="1831182" y="2333832"/>
            <a:ext cx="1371600" cy="492443"/>
          </a:xfrm>
          <a:prstGeom prst="rect">
            <a:avLst/>
          </a:prstGeom>
        </p:spPr>
        <p:txBody>
          <a:bodyPr wrap="square" lIns="0" tIns="0" rIns="0" bIns="0" anchor="ctr">
            <a:spAutoFit/>
          </a:bodyPr>
          <a:lstStyle/>
          <a:p>
            <a:pPr algn="ctr"/>
            <a:r>
              <a:rPr lang="en-US" sz="1600" dirty="0">
                <a:solidFill>
                  <a:schemeClr val="bg1"/>
                </a:solidFill>
              </a:rPr>
              <a:t>Management Objectives</a:t>
            </a:r>
          </a:p>
        </p:txBody>
      </p:sp>
      <p:sp>
        <p:nvSpPr>
          <p:cNvPr id="81" name="Rectangle 80">
            <a:extLst>
              <a:ext uri="{FF2B5EF4-FFF2-40B4-BE49-F238E27FC236}">
                <a16:creationId xmlns:a16="http://schemas.microsoft.com/office/drawing/2014/main" id="{D4EC02E4-F054-4111-9038-AE0BDA4C8060}"/>
              </a:ext>
            </a:extLst>
          </p:cNvPr>
          <p:cNvSpPr/>
          <p:nvPr/>
        </p:nvSpPr>
        <p:spPr>
          <a:xfrm>
            <a:off x="1831182" y="4618854"/>
            <a:ext cx="1371600" cy="492443"/>
          </a:xfrm>
          <a:prstGeom prst="rect">
            <a:avLst/>
          </a:prstGeom>
        </p:spPr>
        <p:txBody>
          <a:bodyPr wrap="square" lIns="0" tIns="0" rIns="0" bIns="0" anchor="ctr">
            <a:spAutoFit/>
          </a:bodyPr>
          <a:lstStyle/>
          <a:p>
            <a:pPr algn="ctr"/>
            <a:r>
              <a:rPr lang="en-US" sz="1600" dirty="0">
                <a:solidFill>
                  <a:schemeClr val="bg1"/>
                </a:solidFill>
              </a:rPr>
              <a:t>Customer Objectives</a:t>
            </a:r>
          </a:p>
        </p:txBody>
      </p:sp>
      <p:sp>
        <p:nvSpPr>
          <p:cNvPr id="82" name="Rectangle 81">
            <a:extLst>
              <a:ext uri="{FF2B5EF4-FFF2-40B4-BE49-F238E27FC236}">
                <a16:creationId xmlns:a16="http://schemas.microsoft.com/office/drawing/2014/main" id="{9771041D-83B6-4693-BC25-25AABB3CE3BF}"/>
              </a:ext>
            </a:extLst>
          </p:cNvPr>
          <p:cNvSpPr/>
          <p:nvPr/>
        </p:nvSpPr>
        <p:spPr>
          <a:xfrm>
            <a:off x="4217194" y="3476343"/>
            <a:ext cx="1371600" cy="492443"/>
          </a:xfrm>
          <a:prstGeom prst="rect">
            <a:avLst/>
          </a:prstGeom>
        </p:spPr>
        <p:txBody>
          <a:bodyPr wrap="square" lIns="0" tIns="0" rIns="0" bIns="0" anchor="ctr">
            <a:spAutoFit/>
          </a:bodyPr>
          <a:lstStyle/>
          <a:p>
            <a:pPr algn="ctr"/>
            <a:r>
              <a:rPr lang="en-US" sz="1600" dirty="0">
                <a:solidFill>
                  <a:schemeClr val="bg1"/>
                </a:solidFill>
              </a:rPr>
              <a:t>Project Objectives</a:t>
            </a:r>
          </a:p>
        </p:txBody>
      </p:sp>
      <p:sp>
        <p:nvSpPr>
          <p:cNvPr id="83" name="Rectangle 82">
            <a:extLst>
              <a:ext uri="{FF2B5EF4-FFF2-40B4-BE49-F238E27FC236}">
                <a16:creationId xmlns:a16="http://schemas.microsoft.com/office/drawing/2014/main" id="{9F6EE26A-3174-49AD-900E-08C045755F3C}"/>
              </a:ext>
            </a:extLst>
          </p:cNvPr>
          <p:cNvSpPr/>
          <p:nvPr/>
        </p:nvSpPr>
        <p:spPr>
          <a:xfrm>
            <a:off x="6607968" y="3476343"/>
            <a:ext cx="1371600" cy="492443"/>
          </a:xfrm>
          <a:prstGeom prst="rect">
            <a:avLst/>
          </a:prstGeom>
        </p:spPr>
        <p:txBody>
          <a:bodyPr wrap="square" lIns="0" tIns="0" rIns="0" bIns="0" anchor="ctr">
            <a:spAutoFit/>
          </a:bodyPr>
          <a:lstStyle/>
          <a:p>
            <a:pPr algn="ctr"/>
            <a:r>
              <a:rPr lang="en-US" sz="1600" dirty="0">
                <a:solidFill>
                  <a:schemeClr val="bg1"/>
                </a:solidFill>
              </a:rPr>
              <a:t>Implementation Plan</a:t>
            </a:r>
          </a:p>
        </p:txBody>
      </p:sp>
      <p:sp>
        <p:nvSpPr>
          <p:cNvPr id="84" name="Rectangle 83">
            <a:extLst>
              <a:ext uri="{FF2B5EF4-FFF2-40B4-BE49-F238E27FC236}">
                <a16:creationId xmlns:a16="http://schemas.microsoft.com/office/drawing/2014/main" id="{3B69453F-B845-4467-8C29-7A6677641EC0}"/>
              </a:ext>
            </a:extLst>
          </p:cNvPr>
          <p:cNvSpPr/>
          <p:nvPr/>
        </p:nvSpPr>
        <p:spPr>
          <a:xfrm>
            <a:off x="8989218" y="3599454"/>
            <a:ext cx="1371600" cy="246221"/>
          </a:xfrm>
          <a:prstGeom prst="rect">
            <a:avLst/>
          </a:prstGeom>
        </p:spPr>
        <p:txBody>
          <a:bodyPr wrap="square" lIns="0" tIns="0" rIns="0" bIns="0" anchor="ctr">
            <a:spAutoFit/>
          </a:bodyPr>
          <a:lstStyle/>
          <a:p>
            <a:pPr algn="ctr"/>
            <a:r>
              <a:rPr lang="en-US" sz="1600" dirty="0">
                <a:solidFill>
                  <a:schemeClr val="bg1"/>
                </a:solidFill>
              </a:rPr>
              <a:t>Schedules</a:t>
            </a:r>
          </a:p>
        </p:txBody>
      </p:sp>
      <p:sp>
        <p:nvSpPr>
          <p:cNvPr id="85" name="Rectangle 84">
            <a:extLst>
              <a:ext uri="{FF2B5EF4-FFF2-40B4-BE49-F238E27FC236}">
                <a16:creationId xmlns:a16="http://schemas.microsoft.com/office/drawing/2014/main" id="{C7CFAFBF-6B2A-49A8-ADCE-FD94A08C87B3}"/>
              </a:ext>
            </a:extLst>
          </p:cNvPr>
          <p:cNvSpPr/>
          <p:nvPr/>
        </p:nvSpPr>
        <p:spPr>
          <a:xfrm>
            <a:off x="8989218" y="1778472"/>
            <a:ext cx="1371600" cy="246221"/>
          </a:xfrm>
          <a:prstGeom prst="rect">
            <a:avLst/>
          </a:prstGeom>
        </p:spPr>
        <p:txBody>
          <a:bodyPr wrap="square" lIns="0" tIns="0" rIns="0" bIns="0" anchor="ctr">
            <a:spAutoFit/>
          </a:bodyPr>
          <a:lstStyle/>
          <a:p>
            <a:pPr algn="ctr"/>
            <a:r>
              <a:rPr lang="en-US" sz="1600" dirty="0">
                <a:solidFill>
                  <a:schemeClr val="bg1"/>
                </a:solidFill>
              </a:rPr>
              <a:t>Tasks</a:t>
            </a:r>
          </a:p>
        </p:txBody>
      </p:sp>
      <p:sp>
        <p:nvSpPr>
          <p:cNvPr id="86" name="Rectangle 85">
            <a:extLst>
              <a:ext uri="{FF2B5EF4-FFF2-40B4-BE49-F238E27FC236}">
                <a16:creationId xmlns:a16="http://schemas.microsoft.com/office/drawing/2014/main" id="{6B499F5E-706B-4272-818B-C87149038662}"/>
              </a:ext>
            </a:extLst>
          </p:cNvPr>
          <p:cNvSpPr/>
          <p:nvPr/>
        </p:nvSpPr>
        <p:spPr>
          <a:xfrm>
            <a:off x="8989218" y="5420435"/>
            <a:ext cx="1371600" cy="246221"/>
          </a:xfrm>
          <a:prstGeom prst="rect">
            <a:avLst/>
          </a:prstGeom>
        </p:spPr>
        <p:txBody>
          <a:bodyPr wrap="square" lIns="0" tIns="0" rIns="0" bIns="0" anchor="ctr">
            <a:spAutoFit/>
          </a:bodyPr>
          <a:lstStyle/>
          <a:p>
            <a:pPr algn="ctr"/>
            <a:r>
              <a:rPr lang="en-US" sz="1600" dirty="0">
                <a:solidFill>
                  <a:schemeClr val="bg1"/>
                </a:solidFill>
              </a:rPr>
              <a:t>Resources</a:t>
            </a:r>
          </a:p>
        </p:txBody>
      </p:sp>
      <p:pic>
        <p:nvPicPr>
          <p:cNvPr id="4" name="Picture 3">
            <a:extLst>
              <a:ext uri="{FF2B5EF4-FFF2-40B4-BE49-F238E27FC236}">
                <a16:creationId xmlns:a16="http://schemas.microsoft.com/office/drawing/2014/main" id="{E0DFE73D-8BD9-47ED-AD11-96F323583BB6}"/>
              </a:ext>
            </a:extLst>
          </p:cNvPr>
          <p:cNvPicPr>
            <a:picLocks noChangeAspect="1"/>
          </p:cNvPicPr>
          <p:nvPr/>
        </p:nvPicPr>
        <p:blipFill>
          <a:blip r:embed="rId3"/>
          <a:stretch>
            <a:fillRect/>
          </a:stretch>
        </p:blipFill>
        <p:spPr>
          <a:xfrm>
            <a:off x="425003" y="990600"/>
            <a:ext cx="11359166" cy="5344502"/>
          </a:xfrm>
          <a:prstGeom prst="rect">
            <a:avLst/>
          </a:prstGeom>
        </p:spPr>
      </p:pic>
    </p:spTree>
    <p:extLst>
      <p:ext uri="{BB962C8B-B14F-4D97-AF65-F5344CB8AC3E}">
        <p14:creationId xmlns:p14="http://schemas.microsoft.com/office/powerpoint/2010/main" val="8437681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5CB31B8-2D93-71A3-0380-EA68AD396A39}"/>
              </a:ext>
            </a:extLst>
          </p:cNvPr>
          <p:cNvPicPr>
            <a:picLocks noChangeAspect="1"/>
          </p:cNvPicPr>
          <p:nvPr/>
        </p:nvPicPr>
        <p:blipFill>
          <a:blip r:embed="rId2"/>
          <a:stretch>
            <a:fillRect/>
          </a:stretch>
        </p:blipFill>
        <p:spPr>
          <a:xfrm>
            <a:off x="850006" y="618185"/>
            <a:ext cx="9955369" cy="5589431"/>
          </a:xfrm>
          <a:prstGeom prst="rect">
            <a:avLst/>
          </a:prstGeom>
        </p:spPr>
      </p:pic>
    </p:spTree>
    <p:extLst>
      <p:ext uri="{BB962C8B-B14F-4D97-AF65-F5344CB8AC3E}">
        <p14:creationId xmlns:p14="http://schemas.microsoft.com/office/powerpoint/2010/main" val="32329684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20702B5-D0DE-9594-B6A0-E786BEB8F247}"/>
              </a:ext>
            </a:extLst>
          </p:cNvPr>
          <p:cNvPicPr>
            <a:picLocks noChangeAspect="1"/>
          </p:cNvPicPr>
          <p:nvPr/>
        </p:nvPicPr>
        <p:blipFill>
          <a:blip r:embed="rId2"/>
          <a:stretch>
            <a:fillRect/>
          </a:stretch>
        </p:blipFill>
        <p:spPr>
          <a:xfrm>
            <a:off x="502276" y="502275"/>
            <a:ext cx="10947041" cy="5821251"/>
          </a:xfrm>
          <a:prstGeom prst="rect">
            <a:avLst/>
          </a:prstGeom>
        </p:spPr>
      </p:pic>
    </p:spTree>
    <p:extLst>
      <p:ext uri="{BB962C8B-B14F-4D97-AF65-F5344CB8AC3E}">
        <p14:creationId xmlns:p14="http://schemas.microsoft.com/office/powerpoint/2010/main" val="212507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07D092F-439C-F2BD-04B5-CFFCE3059C2C}"/>
              </a:ext>
            </a:extLst>
          </p:cNvPr>
          <p:cNvPicPr>
            <a:picLocks noChangeAspect="1"/>
          </p:cNvPicPr>
          <p:nvPr/>
        </p:nvPicPr>
        <p:blipFill>
          <a:blip r:embed="rId2"/>
          <a:stretch>
            <a:fillRect/>
          </a:stretch>
        </p:blipFill>
        <p:spPr>
          <a:xfrm>
            <a:off x="721217" y="412124"/>
            <a:ext cx="10625070" cy="5859887"/>
          </a:xfrm>
          <a:prstGeom prst="rect">
            <a:avLst/>
          </a:prstGeom>
        </p:spPr>
      </p:pic>
    </p:spTree>
    <p:extLst>
      <p:ext uri="{BB962C8B-B14F-4D97-AF65-F5344CB8AC3E}">
        <p14:creationId xmlns:p14="http://schemas.microsoft.com/office/powerpoint/2010/main" val="6050986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166BC32C-2E11-43D3-963B-9766918E0FE5}"/>
              </a:ext>
            </a:extLst>
          </p:cNvPr>
          <p:cNvSpPr>
            <a:spLocks noGrp="1"/>
          </p:cNvSpPr>
          <p:nvPr>
            <p:ph type="title" idx="4294967295"/>
          </p:nvPr>
        </p:nvSpPr>
        <p:spPr>
          <a:xfrm>
            <a:off x="0" y="365125"/>
            <a:ext cx="10515600" cy="1325563"/>
          </a:xfrm>
        </p:spPr>
        <p:txBody>
          <a:bodyPr/>
          <a:lstStyle/>
          <a:p>
            <a:r>
              <a:rPr lang="en-US" dirty="0"/>
              <a:t>Project analysis slide 6</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latin typeface="Arial Black" panose="020B0A04020102020204" pitchFamily="34" charset="0"/>
              </a:rPr>
              <a:t>KEY METRICS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 name="Circle: Hollow 2">
            <a:extLst>
              <a:ext uri="{FF2B5EF4-FFF2-40B4-BE49-F238E27FC236}">
                <a16:creationId xmlns:a16="http://schemas.microsoft.com/office/drawing/2014/main" id="{8DC8DEBA-4D8D-4704-A04E-32A1E0BF41F4}"/>
              </a:ext>
              <a:ext uri="{C183D7F6-B498-43B3-948B-1728B52AA6E4}">
                <adec:decorative xmlns:adec="http://schemas.microsoft.com/office/drawing/2017/decorative" val="1"/>
              </a:ext>
            </a:extLst>
          </p:cNvPr>
          <p:cNvSpPr/>
          <p:nvPr/>
        </p:nvSpPr>
        <p:spPr>
          <a:xfrm>
            <a:off x="1439249" y="966097"/>
            <a:ext cx="1593858" cy="1593858"/>
          </a:xfrm>
          <a:prstGeom prst="donut">
            <a:avLst>
              <a:gd name="adj" fmla="val 12255"/>
            </a:avLst>
          </a:prstGeom>
          <a:solidFill>
            <a:schemeClr val="accent3">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2" name="Circle: Hollow 21">
            <a:extLst>
              <a:ext uri="{FF2B5EF4-FFF2-40B4-BE49-F238E27FC236}">
                <a16:creationId xmlns:a16="http://schemas.microsoft.com/office/drawing/2014/main" id="{769CE3F0-8651-4FF1-8CAF-1E986C3831C4}"/>
              </a:ext>
              <a:ext uri="{C183D7F6-B498-43B3-948B-1728B52AA6E4}">
                <adec:decorative xmlns:adec="http://schemas.microsoft.com/office/drawing/2017/decorative" val="1"/>
              </a:ext>
            </a:extLst>
          </p:cNvPr>
          <p:cNvSpPr/>
          <p:nvPr/>
        </p:nvSpPr>
        <p:spPr>
          <a:xfrm>
            <a:off x="4939228" y="919532"/>
            <a:ext cx="1593858" cy="1593858"/>
          </a:xfrm>
          <a:prstGeom prst="donut">
            <a:avLst>
              <a:gd name="adj" fmla="val 12255"/>
            </a:avLst>
          </a:prstGeom>
          <a:solidFill>
            <a:schemeClr val="accent4">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2" name="Rectangle 31">
            <a:extLst>
              <a:ext uri="{FF2B5EF4-FFF2-40B4-BE49-F238E27FC236}">
                <a16:creationId xmlns:a16="http://schemas.microsoft.com/office/drawing/2014/main" id="{16FB0785-0013-474B-B959-F2CC8F4C0C1E}"/>
              </a:ext>
            </a:extLst>
          </p:cNvPr>
          <p:cNvSpPr/>
          <p:nvPr/>
        </p:nvSpPr>
        <p:spPr>
          <a:xfrm>
            <a:off x="1015921" y="1298495"/>
            <a:ext cx="2428875" cy="223394"/>
          </a:xfrm>
          <a:prstGeom prst="rect">
            <a:avLst/>
          </a:prstGeom>
        </p:spPr>
        <p:txBody>
          <a:bodyPr wrap="square" lIns="0" tIns="0" rIns="0" bIns="0" anchor="t">
            <a:spAutoFit/>
          </a:bodyPr>
          <a:lstStyle/>
          <a:p>
            <a:pPr algn="ctr">
              <a:lnSpc>
                <a:spcPts val="1900"/>
              </a:lnSpc>
            </a:pPr>
            <a:r>
              <a:rPr lang="en-US" sz="1400" b="1" dirty="0">
                <a:solidFill>
                  <a:schemeClr val="tx1">
                    <a:lumMod val="75000"/>
                    <a:lumOff val="25000"/>
                  </a:schemeClr>
                </a:solidFill>
                <a:cs typeface="Segoe UI" panose="020B0502040204020203" pitchFamily="34" charset="0"/>
              </a:rPr>
              <a:t>REVENUE</a:t>
            </a:r>
          </a:p>
        </p:txBody>
      </p:sp>
      <p:sp>
        <p:nvSpPr>
          <p:cNvPr id="33" name="Rectangle 32">
            <a:extLst>
              <a:ext uri="{FF2B5EF4-FFF2-40B4-BE49-F238E27FC236}">
                <a16:creationId xmlns:a16="http://schemas.microsoft.com/office/drawing/2014/main" id="{913AB221-FD8D-4664-9B4C-AE1B1660ECAA}"/>
              </a:ext>
            </a:extLst>
          </p:cNvPr>
          <p:cNvSpPr/>
          <p:nvPr/>
        </p:nvSpPr>
        <p:spPr>
          <a:xfrm>
            <a:off x="4521719" y="1298495"/>
            <a:ext cx="2428875" cy="223394"/>
          </a:xfrm>
          <a:prstGeom prst="rect">
            <a:avLst/>
          </a:prstGeom>
        </p:spPr>
        <p:txBody>
          <a:bodyPr wrap="square" lIns="0" tIns="0" rIns="0" bIns="0" anchor="t">
            <a:spAutoFit/>
          </a:bodyPr>
          <a:lstStyle/>
          <a:p>
            <a:pPr algn="ctr">
              <a:lnSpc>
                <a:spcPts val="1900"/>
              </a:lnSpc>
            </a:pPr>
            <a:r>
              <a:rPr lang="en-US" sz="1400" b="1" dirty="0">
                <a:solidFill>
                  <a:schemeClr val="tx1">
                    <a:lumMod val="75000"/>
                    <a:lumOff val="25000"/>
                  </a:schemeClr>
                </a:solidFill>
                <a:cs typeface="Segoe UI" panose="020B0502040204020203" pitchFamily="34" charset="0"/>
              </a:rPr>
              <a:t>CUSTOMERS</a:t>
            </a:r>
            <a:r>
              <a:rPr lang="en-US" sz="1400" dirty="0">
                <a:solidFill>
                  <a:schemeClr val="tx1">
                    <a:lumMod val="75000"/>
                    <a:lumOff val="25000"/>
                  </a:schemeClr>
                </a:solidFill>
                <a:cs typeface="Segoe UI" panose="020B0502040204020203" pitchFamily="34" charset="0"/>
              </a:rPr>
              <a:t>.</a:t>
            </a:r>
          </a:p>
        </p:txBody>
      </p:sp>
      <p:sp>
        <p:nvSpPr>
          <p:cNvPr id="2" name="Rectangle 1">
            <a:extLst>
              <a:ext uri="{FF2B5EF4-FFF2-40B4-BE49-F238E27FC236}">
                <a16:creationId xmlns:a16="http://schemas.microsoft.com/office/drawing/2014/main" id="{2FB3C215-A423-90CD-9BEB-2E13128BFA35}"/>
              </a:ext>
            </a:extLst>
          </p:cNvPr>
          <p:cNvSpPr/>
          <p:nvPr/>
        </p:nvSpPr>
        <p:spPr>
          <a:xfrm>
            <a:off x="1015921" y="1722976"/>
            <a:ext cx="2428875" cy="223394"/>
          </a:xfrm>
          <a:prstGeom prst="rect">
            <a:avLst/>
          </a:prstGeom>
        </p:spPr>
        <p:txBody>
          <a:bodyPr wrap="square" lIns="0" tIns="0" rIns="0" bIns="0" anchor="t">
            <a:spAutoFit/>
          </a:bodyPr>
          <a:lstStyle/>
          <a:p>
            <a:pPr algn="ctr">
              <a:lnSpc>
                <a:spcPts val="1900"/>
              </a:lnSpc>
            </a:pPr>
            <a:r>
              <a:rPr lang="en-US" sz="1400" b="1" dirty="0">
                <a:solidFill>
                  <a:schemeClr val="accent5">
                    <a:lumMod val="60000"/>
                    <a:lumOff val="40000"/>
                  </a:schemeClr>
                </a:solidFill>
                <a:cs typeface="Segoe UI" panose="020B0502040204020203" pitchFamily="34" charset="0"/>
              </a:rPr>
              <a:t>456K</a:t>
            </a:r>
          </a:p>
        </p:txBody>
      </p:sp>
      <p:sp>
        <p:nvSpPr>
          <p:cNvPr id="4" name="Circle: Hollow 3">
            <a:extLst>
              <a:ext uri="{FF2B5EF4-FFF2-40B4-BE49-F238E27FC236}">
                <a16:creationId xmlns:a16="http://schemas.microsoft.com/office/drawing/2014/main" id="{0E9CA4D5-E6D3-2932-958A-3BF72E3FBAF5}"/>
              </a:ext>
              <a:ext uri="{C183D7F6-B498-43B3-948B-1728B52AA6E4}">
                <adec:decorative xmlns:adec="http://schemas.microsoft.com/office/drawing/2017/decorative" val="1"/>
              </a:ext>
            </a:extLst>
          </p:cNvPr>
          <p:cNvSpPr/>
          <p:nvPr/>
        </p:nvSpPr>
        <p:spPr>
          <a:xfrm>
            <a:off x="8079289" y="919532"/>
            <a:ext cx="1593858" cy="1593858"/>
          </a:xfrm>
          <a:prstGeom prst="donut">
            <a:avLst>
              <a:gd name="adj" fmla="val 12255"/>
            </a:avLst>
          </a:prstGeom>
          <a:solidFill>
            <a:schemeClr val="accent4">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Rectangle 4">
            <a:extLst>
              <a:ext uri="{FF2B5EF4-FFF2-40B4-BE49-F238E27FC236}">
                <a16:creationId xmlns:a16="http://schemas.microsoft.com/office/drawing/2014/main" id="{1A71DB71-9643-D166-2FDD-94386617C713}"/>
              </a:ext>
            </a:extLst>
          </p:cNvPr>
          <p:cNvSpPr/>
          <p:nvPr/>
        </p:nvSpPr>
        <p:spPr>
          <a:xfrm>
            <a:off x="7661780" y="1134498"/>
            <a:ext cx="2428875" cy="467051"/>
          </a:xfrm>
          <a:prstGeom prst="rect">
            <a:avLst/>
          </a:prstGeom>
        </p:spPr>
        <p:txBody>
          <a:bodyPr wrap="square" lIns="0" tIns="0" rIns="0" bIns="0" anchor="t">
            <a:spAutoFit/>
          </a:bodyPr>
          <a:lstStyle/>
          <a:p>
            <a:pPr algn="ctr">
              <a:lnSpc>
                <a:spcPts val="1900"/>
              </a:lnSpc>
            </a:pPr>
            <a:r>
              <a:rPr lang="en-US" sz="1400" b="1" dirty="0">
                <a:solidFill>
                  <a:schemeClr val="tx1">
                    <a:lumMod val="75000"/>
                    <a:lumOff val="25000"/>
                  </a:schemeClr>
                </a:solidFill>
                <a:cs typeface="Segoe UI" panose="020B0502040204020203" pitchFamily="34" charset="0"/>
              </a:rPr>
              <a:t>TOTAL</a:t>
            </a:r>
          </a:p>
          <a:p>
            <a:pPr algn="ctr">
              <a:lnSpc>
                <a:spcPts val="1900"/>
              </a:lnSpc>
            </a:pPr>
            <a:r>
              <a:rPr lang="en-US" sz="1400" b="1" dirty="0">
                <a:solidFill>
                  <a:schemeClr val="tx1">
                    <a:lumMod val="75000"/>
                    <a:lumOff val="25000"/>
                  </a:schemeClr>
                </a:solidFill>
                <a:cs typeface="Segoe UI" panose="020B0502040204020203" pitchFamily="34" charset="0"/>
              </a:rPr>
              <a:t> PURCHASE</a:t>
            </a:r>
            <a:r>
              <a:rPr lang="en-US" sz="1400" dirty="0">
                <a:solidFill>
                  <a:schemeClr val="tx1">
                    <a:lumMod val="75000"/>
                    <a:lumOff val="25000"/>
                  </a:schemeClr>
                </a:solidFill>
                <a:cs typeface="Segoe UI" panose="020B0502040204020203" pitchFamily="34" charset="0"/>
              </a:rPr>
              <a:t>.</a:t>
            </a:r>
          </a:p>
        </p:txBody>
      </p:sp>
      <p:sp>
        <p:nvSpPr>
          <p:cNvPr id="6" name="Circle: Hollow 5">
            <a:extLst>
              <a:ext uri="{FF2B5EF4-FFF2-40B4-BE49-F238E27FC236}">
                <a16:creationId xmlns:a16="http://schemas.microsoft.com/office/drawing/2014/main" id="{32BF315C-C2A5-FCC2-DFEB-4A7B7D42A911}"/>
              </a:ext>
              <a:ext uri="{C183D7F6-B498-43B3-948B-1728B52AA6E4}">
                <adec:decorative xmlns:adec="http://schemas.microsoft.com/office/drawing/2017/decorative" val="1"/>
              </a:ext>
            </a:extLst>
          </p:cNvPr>
          <p:cNvSpPr/>
          <p:nvPr/>
        </p:nvSpPr>
        <p:spPr>
          <a:xfrm>
            <a:off x="8224269" y="3011691"/>
            <a:ext cx="1593858" cy="1593858"/>
          </a:xfrm>
          <a:prstGeom prst="donut">
            <a:avLst>
              <a:gd name="adj" fmla="val 12255"/>
            </a:avLst>
          </a:prstGeom>
          <a:solidFill>
            <a:schemeClr val="accent3">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Rectangle 8">
            <a:extLst>
              <a:ext uri="{FF2B5EF4-FFF2-40B4-BE49-F238E27FC236}">
                <a16:creationId xmlns:a16="http://schemas.microsoft.com/office/drawing/2014/main" id="{1470D197-D566-47FB-6DCC-99D93F9431A4}"/>
              </a:ext>
            </a:extLst>
          </p:cNvPr>
          <p:cNvSpPr/>
          <p:nvPr/>
        </p:nvSpPr>
        <p:spPr>
          <a:xfrm>
            <a:off x="7806760" y="3242422"/>
            <a:ext cx="2428875" cy="467051"/>
          </a:xfrm>
          <a:prstGeom prst="rect">
            <a:avLst/>
          </a:prstGeom>
        </p:spPr>
        <p:txBody>
          <a:bodyPr wrap="square" lIns="0" tIns="0" rIns="0" bIns="0" anchor="t">
            <a:spAutoFit/>
          </a:bodyPr>
          <a:lstStyle/>
          <a:p>
            <a:pPr algn="ctr">
              <a:lnSpc>
                <a:spcPts val="1900"/>
              </a:lnSpc>
            </a:pPr>
            <a:r>
              <a:rPr lang="en-US" sz="1400" b="1" dirty="0">
                <a:solidFill>
                  <a:schemeClr val="tx1">
                    <a:lumMod val="75000"/>
                    <a:lumOff val="25000"/>
                  </a:schemeClr>
                </a:solidFill>
                <a:cs typeface="Segoe UI" panose="020B0502040204020203" pitchFamily="34" charset="0"/>
              </a:rPr>
              <a:t>PRODUCT</a:t>
            </a:r>
          </a:p>
          <a:p>
            <a:pPr algn="ctr">
              <a:lnSpc>
                <a:spcPts val="1900"/>
              </a:lnSpc>
            </a:pPr>
            <a:r>
              <a:rPr lang="en-US" sz="1400" b="1" dirty="0">
                <a:solidFill>
                  <a:schemeClr val="tx1">
                    <a:lumMod val="75000"/>
                    <a:lumOff val="25000"/>
                  </a:schemeClr>
                </a:solidFill>
                <a:cs typeface="Segoe UI" panose="020B0502040204020203" pitchFamily="34" charset="0"/>
              </a:rPr>
              <a:t> CATEGORY</a:t>
            </a:r>
            <a:r>
              <a:rPr lang="en-US" sz="1400" dirty="0">
                <a:solidFill>
                  <a:schemeClr val="tx1">
                    <a:lumMod val="75000"/>
                    <a:lumOff val="25000"/>
                  </a:schemeClr>
                </a:solidFill>
                <a:cs typeface="Segoe UI" panose="020B0502040204020203" pitchFamily="34" charset="0"/>
              </a:rPr>
              <a:t>.</a:t>
            </a:r>
          </a:p>
        </p:txBody>
      </p:sp>
      <p:sp>
        <p:nvSpPr>
          <p:cNvPr id="10" name="Circle: Hollow 9">
            <a:extLst>
              <a:ext uri="{FF2B5EF4-FFF2-40B4-BE49-F238E27FC236}">
                <a16:creationId xmlns:a16="http://schemas.microsoft.com/office/drawing/2014/main" id="{0B4EAFCF-4E06-E775-C4A5-9FE1A8564BBE}"/>
              </a:ext>
              <a:ext uri="{C183D7F6-B498-43B3-948B-1728B52AA6E4}">
                <adec:decorative xmlns:adec="http://schemas.microsoft.com/office/drawing/2017/decorative" val="1"/>
              </a:ext>
            </a:extLst>
          </p:cNvPr>
          <p:cNvSpPr/>
          <p:nvPr/>
        </p:nvSpPr>
        <p:spPr>
          <a:xfrm>
            <a:off x="4939227" y="3011691"/>
            <a:ext cx="1593858" cy="1593858"/>
          </a:xfrm>
          <a:prstGeom prst="donut">
            <a:avLst>
              <a:gd name="adj" fmla="val 12255"/>
            </a:avLst>
          </a:prstGeom>
          <a:solidFill>
            <a:schemeClr val="accent4">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 name="Rectangle 11">
            <a:extLst>
              <a:ext uri="{FF2B5EF4-FFF2-40B4-BE49-F238E27FC236}">
                <a16:creationId xmlns:a16="http://schemas.microsoft.com/office/drawing/2014/main" id="{A1D22F64-16F2-7DFA-97C5-FD7C233AA147}"/>
              </a:ext>
            </a:extLst>
          </p:cNvPr>
          <p:cNvSpPr/>
          <p:nvPr/>
        </p:nvSpPr>
        <p:spPr>
          <a:xfrm>
            <a:off x="4555615" y="3317303"/>
            <a:ext cx="2428875" cy="223394"/>
          </a:xfrm>
          <a:prstGeom prst="rect">
            <a:avLst/>
          </a:prstGeom>
        </p:spPr>
        <p:txBody>
          <a:bodyPr wrap="square" lIns="0" tIns="0" rIns="0" bIns="0" anchor="t">
            <a:spAutoFit/>
          </a:bodyPr>
          <a:lstStyle/>
          <a:p>
            <a:pPr algn="ctr">
              <a:lnSpc>
                <a:spcPts val="1900"/>
              </a:lnSpc>
            </a:pPr>
            <a:r>
              <a:rPr lang="en-US" sz="1400" b="1" dirty="0">
                <a:solidFill>
                  <a:schemeClr val="tx1">
                    <a:lumMod val="75000"/>
                    <a:lumOff val="25000"/>
                  </a:schemeClr>
                </a:solidFill>
                <a:cs typeface="Segoe UI" panose="020B0502040204020203" pitchFamily="34" charset="0"/>
              </a:rPr>
              <a:t>MALE</a:t>
            </a:r>
            <a:r>
              <a:rPr lang="en-US" sz="1400" dirty="0">
                <a:solidFill>
                  <a:schemeClr val="tx1">
                    <a:lumMod val="75000"/>
                    <a:lumOff val="25000"/>
                  </a:schemeClr>
                </a:solidFill>
                <a:cs typeface="Segoe UI" panose="020B0502040204020203" pitchFamily="34" charset="0"/>
              </a:rPr>
              <a:t>.</a:t>
            </a:r>
          </a:p>
        </p:txBody>
      </p:sp>
      <p:sp>
        <p:nvSpPr>
          <p:cNvPr id="13" name="Circle: Hollow 12">
            <a:extLst>
              <a:ext uri="{FF2B5EF4-FFF2-40B4-BE49-F238E27FC236}">
                <a16:creationId xmlns:a16="http://schemas.microsoft.com/office/drawing/2014/main" id="{DF5D74B3-D13D-965F-E8DE-57E343EA8CFB}"/>
              </a:ext>
              <a:ext uri="{C183D7F6-B498-43B3-948B-1728B52AA6E4}">
                <adec:decorative xmlns:adec="http://schemas.microsoft.com/office/drawing/2017/decorative" val="1"/>
              </a:ext>
            </a:extLst>
          </p:cNvPr>
          <p:cNvSpPr/>
          <p:nvPr/>
        </p:nvSpPr>
        <p:spPr>
          <a:xfrm>
            <a:off x="1504669" y="3011691"/>
            <a:ext cx="1593858" cy="1593858"/>
          </a:xfrm>
          <a:prstGeom prst="donut">
            <a:avLst>
              <a:gd name="adj" fmla="val 12255"/>
            </a:avLst>
          </a:prstGeom>
          <a:solidFill>
            <a:schemeClr val="accent3">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a:extLst>
              <a:ext uri="{FF2B5EF4-FFF2-40B4-BE49-F238E27FC236}">
                <a16:creationId xmlns:a16="http://schemas.microsoft.com/office/drawing/2014/main" id="{4780CA73-08DF-4E73-0827-E1F5636D15E8}"/>
              </a:ext>
            </a:extLst>
          </p:cNvPr>
          <p:cNvSpPr/>
          <p:nvPr/>
        </p:nvSpPr>
        <p:spPr>
          <a:xfrm>
            <a:off x="1085373" y="3356297"/>
            <a:ext cx="2428875" cy="223394"/>
          </a:xfrm>
          <a:prstGeom prst="rect">
            <a:avLst/>
          </a:prstGeom>
        </p:spPr>
        <p:txBody>
          <a:bodyPr wrap="square" lIns="0" tIns="0" rIns="0" bIns="0" anchor="t">
            <a:spAutoFit/>
          </a:bodyPr>
          <a:lstStyle/>
          <a:p>
            <a:pPr algn="ctr">
              <a:lnSpc>
                <a:spcPts val="1900"/>
              </a:lnSpc>
            </a:pPr>
            <a:r>
              <a:rPr lang="en-US" sz="1400" b="1" dirty="0">
                <a:solidFill>
                  <a:schemeClr val="tx1">
                    <a:lumMod val="75000"/>
                    <a:lumOff val="25000"/>
                  </a:schemeClr>
                </a:solidFill>
                <a:cs typeface="Segoe UI" panose="020B0502040204020203" pitchFamily="34" charset="0"/>
              </a:rPr>
              <a:t>FEMALE</a:t>
            </a:r>
            <a:r>
              <a:rPr lang="en-US" sz="1400" dirty="0">
                <a:solidFill>
                  <a:schemeClr val="tx1">
                    <a:lumMod val="75000"/>
                    <a:lumOff val="25000"/>
                  </a:schemeClr>
                </a:solidFill>
                <a:cs typeface="Segoe UI" panose="020B0502040204020203" pitchFamily="34" charset="0"/>
              </a:rPr>
              <a:t>.</a:t>
            </a:r>
          </a:p>
        </p:txBody>
      </p:sp>
      <p:sp>
        <p:nvSpPr>
          <p:cNvPr id="16" name="Rectangle 15">
            <a:extLst>
              <a:ext uri="{FF2B5EF4-FFF2-40B4-BE49-F238E27FC236}">
                <a16:creationId xmlns:a16="http://schemas.microsoft.com/office/drawing/2014/main" id="{4884BD92-E000-3C85-A589-10BEDE22409E}"/>
              </a:ext>
            </a:extLst>
          </p:cNvPr>
          <p:cNvSpPr/>
          <p:nvPr/>
        </p:nvSpPr>
        <p:spPr>
          <a:xfrm>
            <a:off x="4517646" y="1719224"/>
            <a:ext cx="2428875" cy="223394"/>
          </a:xfrm>
          <a:prstGeom prst="rect">
            <a:avLst/>
          </a:prstGeom>
        </p:spPr>
        <p:txBody>
          <a:bodyPr wrap="square" lIns="0" tIns="0" rIns="0" bIns="0" anchor="t">
            <a:spAutoFit/>
          </a:bodyPr>
          <a:lstStyle/>
          <a:p>
            <a:pPr algn="ctr">
              <a:lnSpc>
                <a:spcPts val="1900"/>
              </a:lnSpc>
            </a:pPr>
            <a:r>
              <a:rPr lang="en-US" sz="1400" b="1" dirty="0">
                <a:solidFill>
                  <a:schemeClr val="accent5">
                    <a:lumMod val="60000"/>
                    <a:lumOff val="40000"/>
                  </a:schemeClr>
                </a:solidFill>
                <a:cs typeface="Segoe UI" panose="020B0502040204020203" pitchFamily="34" charset="0"/>
              </a:rPr>
              <a:t>1K</a:t>
            </a:r>
          </a:p>
        </p:txBody>
      </p:sp>
      <p:sp>
        <p:nvSpPr>
          <p:cNvPr id="17" name="Rectangle 16">
            <a:extLst>
              <a:ext uri="{FF2B5EF4-FFF2-40B4-BE49-F238E27FC236}">
                <a16:creationId xmlns:a16="http://schemas.microsoft.com/office/drawing/2014/main" id="{ED171551-C520-30F1-ED71-A0AD425F7043}"/>
              </a:ext>
            </a:extLst>
          </p:cNvPr>
          <p:cNvSpPr/>
          <p:nvPr/>
        </p:nvSpPr>
        <p:spPr>
          <a:xfrm>
            <a:off x="7638204" y="1719224"/>
            <a:ext cx="2428875" cy="223394"/>
          </a:xfrm>
          <a:prstGeom prst="rect">
            <a:avLst/>
          </a:prstGeom>
        </p:spPr>
        <p:txBody>
          <a:bodyPr wrap="square" lIns="0" tIns="0" rIns="0" bIns="0" anchor="t">
            <a:spAutoFit/>
          </a:bodyPr>
          <a:lstStyle/>
          <a:p>
            <a:pPr algn="ctr">
              <a:lnSpc>
                <a:spcPts val="1900"/>
              </a:lnSpc>
            </a:pPr>
            <a:r>
              <a:rPr lang="en-US" sz="1400" b="1" dirty="0">
                <a:solidFill>
                  <a:schemeClr val="accent5">
                    <a:lumMod val="60000"/>
                    <a:lumOff val="40000"/>
                  </a:schemeClr>
                </a:solidFill>
                <a:cs typeface="Segoe UI" panose="020B0502040204020203" pitchFamily="34" charset="0"/>
              </a:rPr>
              <a:t>2.5K</a:t>
            </a:r>
          </a:p>
        </p:txBody>
      </p:sp>
      <p:sp>
        <p:nvSpPr>
          <p:cNvPr id="18" name="Rectangle 17">
            <a:extLst>
              <a:ext uri="{FF2B5EF4-FFF2-40B4-BE49-F238E27FC236}">
                <a16:creationId xmlns:a16="http://schemas.microsoft.com/office/drawing/2014/main" id="{0DCE455F-034F-6E5D-4C1F-C84291632528}"/>
              </a:ext>
            </a:extLst>
          </p:cNvPr>
          <p:cNvSpPr/>
          <p:nvPr/>
        </p:nvSpPr>
        <p:spPr>
          <a:xfrm>
            <a:off x="1078777" y="3812600"/>
            <a:ext cx="2428875" cy="223394"/>
          </a:xfrm>
          <a:prstGeom prst="rect">
            <a:avLst/>
          </a:prstGeom>
        </p:spPr>
        <p:txBody>
          <a:bodyPr wrap="square" lIns="0" tIns="0" rIns="0" bIns="0" anchor="t">
            <a:spAutoFit/>
          </a:bodyPr>
          <a:lstStyle/>
          <a:p>
            <a:pPr algn="ctr">
              <a:lnSpc>
                <a:spcPts val="1900"/>
              </a:lnSpc>
            </a:pPr>
            <a:r>
              <a:rPr lang="en-US" sz="1400" b="1" dirty="0">
                <a:solidFill>
                  <a:schemeClr val="accent5">
                    <a:lumMod val="60000"/>
                    <a:lumOff val="40000"/>
                  </a:schemeClr>
                </a:solidFill>
                <a:cs typeface="Segoe UI" panose="020B0502040204020203" pitchFamily="34" charset="0"/>
              </a:rPr>
              <a:t>510</a:t>
            </a:r>
          </a:p>
        </p:txBody>
      </p:sp>
      <p:sp>
        <p:nvSpPr>
          <p:cNvPr id="19" name="Rectangle 18">
            <a:extLst>
              <a:ext uri="{FF2B5EF4-FFF2-40B4-BE49-F238E27FC236}">
                <a16:creationId xmlns:a16="http://schemas.microsoft.com/office/drawing/2014/main" id="{44167505-07B6-D70E-7AF9-55727A6A11B0}"/>
              </a:ext>
            </a:extLst>
          </p:cNvPr>
          <p:cNvSpPr/>
          <p:nvPr/>
        </p:nvSpPr>
        <p:spPr>
          <a:xfrm>
            <a:off x="4555615" y="3812600"/>
            <a:ext cx="2428875" cy="223394"/>
          </a:xfrm>
          <a:prstGeom prst="rect">
            <a:avLst/>
          </a:prstGeom>
        </p:spPr>
        <p:txBody>
          <a:bodyPr wrap="square" lIns="0" tIns="0" rIns="0" bIns="0" anchor="t">
            <a:spAutoFit/>
          </a:bodyPr>
          <a:lstStyle/>
          <a:p>
            <a:pPr algn="ctr">
              <a:lnSpc>
                <a:spcPts val="1900"/>
              </a:lnSpc>
            </a:pPr>
            <a:r>
              <a:rPr lang="en-US" sz="1400" b="1" dirty="0">
                <a:solidFill>
                  <a:schemeClr val="accent5">
                    <a:lumMod val="60000"/>
                    <a:lumOff val="40000"/>
                  </a:schemeClr>
                </a:solidFill>
                <a:cs typeface="Segoe UI" panose="020B0502040204020203" pitchFamily="34" charset="0"/>
              </a:rPr>
              <a:t>490</a:t>
            </a:r>
          </a:p>
        </p:txBody>
      </p:sp>
      <p:sp>
        <p:nvSpPr>
          <p:cNvPr id="20" name="Rectangle 19">
            <a:extLst>
              <a:ext uri="{FF2B5EF4-FFF2-40B4-BE49-F238E27FC236}">
                <a16:creationId xmlns:a16="http://schemas.microsoft.com/office/drawing/2014/main" id="{D1283652-5DD1-E656-4FC4-D4F4034F49CD}"/>
              </a:ext>
            </a:extLst>
          </p:cNvPr>
          <p:cNvSpPr/>
          <p:nvPr/>
        </p:nvSpPr>
        <p:spPr>
          <a:xfrm>
            <a:off x="7806759" y="3808620"/>
            <a:ext cx="2428875" cy="223394"/>
          </a:xfrm>
          <a:prstGeom prst="rect">
            <a:avLst/>
          </a:prstGeom>
        </p:spPr>
        <p:txBody>
          <a:bodyPr wrap="square" lIns="0" tIns="0" rIns="0" bIns="0" anchor="t">
            <a:spAutoFit/>
          </a:bodyPr>
          <a:lstStyle/>
          <a:p>
            <a:pPr algn="ctr">
              <a:lnSpc>
                <a:spcPts val="1900"/>
              </a:lnSpc>
            </a:pPr>
            <a:r>
              <a:rPr lang="en-US" sz="1400" b="1" dirty="0">
                <a:solidFill>
                  <a:schemeClr val="accent5">
                    <a:lumMod val="60000"/>
                    <a:lumOff val="40000"/>
                  </a:schemeClr>
                </a:solidFill>
                <a:cs typeface="Segoe UI" panose="020B0502040204020203" pitchFamily="34" charset="0"/>
              </a:rPr>
              <a:t>3</a:t>
            </a:r>
          </a:p>
        </p:txBody>
      </p:sp>
    </p:spTree>
    <p:extLst>
      <p:ext uri="{BB962C8B-B14F-4D97-AF65-F5344CB8AC3E}">
        <p14:creationId xmlns:p14="http://schemas.microsoft.com/office/powerpoint/2010/main" val="3887579892"/>
      </p:ext>
    </p:extLst>
  </p:cSld>
  <p:clrMapOvr>
    <a:masterClrMapping/>
  </p:clrMapOvr>
</p:sld>
</file>

<file path=ppt/theme/theme1.xml><?xml version="1.0" encoding="utf-8"?>
<a:theme xmlns:a="http://schemas.openxmlformats.org/drawingml/2006/main" name="Office Them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455520_Project analysis, from 24Slides_SL_V1.potx" id="{55E7247F-78B2-40DB-9AFE-D4DD42FA8F09}" vid="{22E2FD65-A32D-4798-AF43-CE42F250BD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2FD05317-60D6-4B3A-8545-888496D1A8EC}">
  <ds:schemaRefs>
    <ds:schemaRef ds:uri="http://schemas.microsoft.com/sharepoint/v3/contenttype/forms"/>
  </ds:schemaRefs>
</ds:datastoreItem>
</file>

<file path=customXml/itemProps2.xml><?xml version="1.0" encoding="utf-8"?>
<ds:datastoreItem xmlns:ds="http://schemas.openxmlformats.org/officeDocument/2006/customXml" ds:itemID="{61A00BBF-EEBB-4E18-B8CB-F926EAAC48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F609EDA-869E-4BE5-AE5D-B898C584B6FF}">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Project analysis, from 24Slides</Template>
  <TotalTime>127</TotalTime>
  <Words>605</Words>
  <Application>Microsoft Office PowerPoint</Application>
  <PresentationFormat>Widescreen</PresentationFormat>
  <Paragraphs>87</Paragraphs>
  <Slides>16</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Arial Black</vt:lpstr>
      <vt:lpstr>Calibri</vt:lpstr>
      <vt:lpstr>Century Gothic</vt:lpstr>
      <vt:lpstr>Segoe UI</vt:lpstr>
      <vt:lpstr>Segoe UI Light</vt:lpstr>
      <vt:lpstr>Office Theme</vt:lpstr>
      <vt:lpstr>Retail Sales Analysis Presentation</vt:lpstr>
      <vt:lpstr>Project analysis slide 2</vt:lpstr>
      <vt:lpstr>PowerPoint Presentation</vt:lpstr>
      <vt:lpstr>PowerPoint Presentation</vt:lpstr>
      <vt:lpstr>Project analysis slide 4</vt:lpstr>
      <vt:lpstr>PowerPoint Presentation</vt:lpstr>
      <vt:lpstr>PowerPoint Presentation</vt:lpstr>
      <vt:lpstr>PowerPoint Presentation</vt:lpstr>
      <vt:lpstr>Project analysis slide 6</vt:lpstr>
      <vt:lpstr>Project analysis slide 3</vt:lpstr>
      <vt:lpstr>Project analysis slide 3</vt:lpstr>
      <vt:lpstr>Project analysis slide 3</vt:lpstr>
      <vt:lpstr>Project analysis slide 3</vt:lpstr>
      <vt:lpstr>Project analysis slide 5</vt:lpstr>
      <vt:lpstr>Project analysis slide 10</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hardy oko</dc:creator>
  <cp:lastModifiedBy>hardy oko</cp:lastModifiedBy>
  <cp:revision>1</cp:revision>
  <dcterms:created xsi:type="dcterms:W3CDTF">2024-09-25T00:45:08Z</dcterms:created>
  <dcterms:modified xsi:type="dcterms:W3CDTF">2024-09-25T02:52:50Z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