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2" r:id="rId6"/>
    <p:sldId id="260" r:id="rId7"/>
    <p:sldId id="269" r:id="rId8"/>
    <p:sldId id="270" r:id="rId9"/>
    <p:sldId id="261" r:id="rId10"/>
    <p:sldId id="263" r:id="rId11"/>
    <p:sldId id="264" r:id="rId12"/>
    <p:sldId id="265" r:id="rId13"/>
    <p:sldId id="266" r:id="rId14"/>
    <p:sldId id="267" r:id="rId15"/>
    <p:sldId id="268"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7A29F-7725-4DC4-892F-7A62BE093997}"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A9267-EBDD-4025-9102-BA1E4D3BF749}" type="slidenum">
              <a:rPr lang="en-US" smtClean="0"/>
              <a:t>‹#›</a:t>
            </a:fld>
            <a:endParaRPr lang="en-US"/>
          </a:p>
        </p:txBody>
      </p:sp>
    </p:spTree>
    <p:extLst>
      <p:ext uri="{BB962C8B-B14F-4D97-AF65-F5344CB8AC3E}">
        <p14:creationId xmlns:p14="http://schemas.microsoft.com/office/powerpoint/2010/main" val="179746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A9267-EBDD-4025-9102-BA1E4D3BF749}" type="slidenum">
              <a:rPr lang="en-US" smtClean="0"/>
              <a:t>10</a:t>
            </a:fld>
            <a:endParaRPr lang="en-US"/>
          </a:p>
        </p:txBody>
      </p:sp>
    </p:spTree>
    <p:extLst>
      <p:ext uri="{BB962C8B-B14F-4D97-AF65-F5344CB8AC3E}">
        <p14:creationId xmlns:p14="http://schemas.microsoft.com/office/powerpoint/2010/main" val="407089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9BC6-8A35-C764-02DE-49457E7013A5}"/>
              </a:ext>
            </a:extLst>
          </p:cNvPr>
          <p:cNvSpPr>
            <a:spLocks noGrp="1"/>
          </p:cNvSpPr>
          <p:nvPr>
            <p:ph type="ctrTitle"/>
          </p:nvPr>
        </p:nvSpPr>
        <p:spPr>
          <a:xfrm>
            <a:off x="1309907" y="792708"/>
            <a:ext cx="9572185" cy="1663890"/>
          </a:xfrm>
        </p:spPr>
        <p:txBody>
          <a:bodyPr/>
          <a:lstStyle/>
          <a:p>
            <a:r>
              <a:rPr lang="en-US" b="1" dirty="0">
                <a:solidFill>
                  <a:schemeClr val="tx1"/>
                </a:solidFill>
                <a:latin typeface="Algerian" panose="04020705040A02060702" pitchFamily="82" charset="0"/>
              </a:rPr>
              <a:t>COFFEE SHOP SALES </a:t>
            </a:r>
          </a:p>
        </p:txBody>
      </p:sp>
      <p:sp>
        <p:nvSpPr>
          <p:cNvPr id="3" name="Subtitle 2">
            <a:extLst>
              <a:ext uri="{FF2B5EF4-FFF2-40B4-BE49-F238E27FC236}">
                <a16:creationId xmlns:a16="http://schemas.microsoft.com/office/drawing/2014/main" id="{1B15C558-AB23-EC9D-F7A4-E1B3475EDAA4}"/>
              </a:ext>
            </a:extLst>
          </p:cNvPr>
          <p:cNvSpPr>
            <a:spLocks noGrp="1"/>
          </p:cNvSpPr>
          <p:nvPr>
            <p:ph type="subTitle" idx="1"/>
          </p:nvPr>
        </p:nvSpPr>
        <p:spPr>
          <a:xfrm>
            <a:off x="1683171" y="2811439"/>
            <a:ext cx="8825658" cy="3253852"/>
          </a:xfrm>
        </p:spPr>
        <p:txBody>
          <a:bodyPr>
            <a:normAutofit/>
          </a:bodyPr>
          <a:lstStyle/>
          <a:p>
            <a:pPr marL="342900" indent="-342900">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INTRODUCTION</a:t>
            </a:r>
          </a:p>
          <a:p>
            <a:pPr marL="342900" indent="-342900">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Problems TO ANSWER</a:t>
            </a:r>
          </a:p>
          <a:p>
            <a:pPr marL="342900" indent="-342900">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Process</a:t>
            </a:r>
          </a:p>
          <a:p>
            <a:pPr marL="342900" indent="-342900">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Insights</a:t>
            </a:r>
          </a:p>
          <a:p>
            <a:pPr marL="342900" indent="-342900">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Summary</a:t>
            </a:r>
          </a:p>
          <a:p>
            <a:endParaRPr lang="en-US" dirty="0"/>
          </a:p>
        </p:txBody>
      </p:sp>
    </p:spTree>
    <p:extLst>
      <p:ext uri="{BB962C8B-B14F-4D97-AF65-F5344CB8AC3E}">
        <p14:creationId xmlns:p14="http://schemas.microsoft.com/office/powerpoint/2010/main" val="359405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EBF4-6762-63F5-AF43-740D6DB0FBCE}"/>
              </a:ext>
            </a:extLst>
          </p:cNvPr>
          <p:cNvSpPr>
            <a:spLocks noGrp="1"/>
          </p:cNvSpPr>
          <p:nvPr>
            <p:ph type="title"/>
          </p:nvPr>
        </p:nvSpPr>
        <p:spPr>
          <a:xfrm>
            <a:off x="645130" y="111524"/>
            <a:ext cx="9404723" cy="1280548"/>
          </a:xfrm>
        </p:spPr>
        <p:txBody>
          <a:bodyPr/>
          <a:lstStyle/>
          <a:p>
            <a:r>
              <a:rPr lang="en-US" b="1" dirty="0"/>
              <a:t>Which days of the week tend to be      								busiest</a:t>
            </a:r>
            <a:br>
              <a:rPr lang="en-US" dirty="0"/>
            </a:br>
            <a:endParaRPr lang="en-US" dirty="0"/>
          </a:p>
        </p:txBody>
      </p:sp>
      <p:sp>
        <p:nvSpPr>
          <p:cNvPr id="3" name="Content Placeholder 2">
            <a:extLst>
              <a:ext uri="{FF2B5EF4-FFF2-40B4-BE49-F238E27FC236}">
                <a16:creationId xmlns:a16="http://schemas.microsoft.com/office/drawing/2014/main" id="{55DF2C2C-E346-A672-A96D-5E3FB9E7C0E3}"/>
              </a:ext>
            </a:extLst>
          </p:cNvPr>
          <p:cNvSpPr>
            <a:spLocks noGrp="1"/>
          </p:cNvSpPr>
          <p:nvPr>
            <p:ph idx="1"/>
          </p:nvPr>
        </p:nvSpPr>
        <p:spPr>
          <a:xfrm>
            <a:off x="645130" y="1637732"/>
            <a:ext cx="6601831" cy="3753134"/>
          </a:xfrm>
        </p:spPr>
        <p:txBody>
          <a:bodyPr/>
          <a:lstStyle/>
          <a:p>
            <a:pPr>
              <a:lnSpc>
                <a:spcPct val="150000"/>
              </a:lnSpc>
            </a:pPr>
            <a:r>
              <a:rPr lang="en-US" dirty="0"/>
              <a:t>Monday, June 19th had the highest number of orders with 1,343, followed by Friday, June 16th with 1,331 orders, and Tuesday, June 13th with 1,281 orders.</a:t>
            </a:r>
          </a:p>
          <a:p>
            <a:pPr marL="0" indent="0">
              <a:buNone/>
            </a:pPr>
            <a:endParaRPr lang="en-US" dirty="0"/>
          </a:p>
        </p:txBody>
      </p:sp>
      <p:pic>
        <p:nvPicPr>
          <p:cNvPr id="9" name="Picture 8">
            <a:extLst>
              <a:ext uri="{FF2B5EF4-FFF2-40B4-BE49-F238E27FC236}">
                <a16:creationId xmlns:a16="http://schemas.microsoft.com/office/drawing/2014/main" id="{DE028D4D-DC06-FCDD-ECB5-BED8060767C5}"/>
              </a:ext>
            </a:extLst>
          </p:cNvPr>
          <p:cNvPicPr>
            <a:picLocks noChangeAspect="1"/>
          </p:cNvPicPr>
          <p:nvPr/>
        </p:nvPicPr>
        <p:blipFill>
          <a:blip r:embed="rId3"/>
          <a:stretch>
            <a:fillRect/>
          </a:stretch>
        </p:blipFill>
        <p:spPr>
          <a:xfrm>
            <a:off x="7599599" y="1392072"/>
            <a:ext cx="4592401" cy="5254388"/>
          </a:xfrm>
          <a:prstGeom prst="rect">
            <a:avLst/>
          </a:prstGeom>
        </p:spPr>
      </p:pic>
    </p:spTree>
    <p:extLst>
      <p:ext uri="{BB962C8B-B14F-4D97-AF65-F5344CB8AC3E}">
        <p14:creationId xmlns:p14="http://schemas.microsoft.com/office/powerpoint/2010/main" val="179677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1B99-1A4D-2D8F-53C8-7D7497CF8F31}"/>
              </a:ext>
            </a:extLst>
          </p:cNvPr>
          <p:cNvSpPr>
            <a:spLocks noGrp="1"/>
          </p:cNvSpPr>
          <p:nvPr>
            <p:ph type="title"/>
          </p:nvPr>
        </p:nvSpPr>
        <p:spPr>
          <a:xfrm>
            <a:off x="782588" y="138820"/>
            <a:ext cx="9404723" cy="1280548"/>
          </a:xfrm>
        </p:spPr>
        <p:txBody>
          <a:bodyPr/>
          <a:lstStyle/>
          <a:p>
            <a:r>
              <a:rPr lang="en-US" b="1" dirty="0"/>
              <a:t>Which product are sold most and 								least often?</a:t>
            </a:r>
            <a:br>
              <a:rPr lang="en-US" b="1"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C95C2968-4048-DC89-A6DF-D7854CADE57A}"/>
              </a:ext>
            </a:extLst>
          </p:cNvPr>
          <p:cNvSpPr>
            <a:spLocks noGrp="1"/>
          </p:cNvSpPr>
          <p:nvPr>
            <p:ph idx="1"/>
          </p:nvPr>
        </p:nvSpPr>
        <p:spPr>
          <a:xfrm>
            <a:off x="682388" y="1705970"/>
            <a:ext cx="6005015" cy="4542429"/>
          </a:xfrm>
        </p:spPr>
        <p:txBody>
          <a:bodyPr/>
          <a:lstStyle/>
          <a:p>
            <a:pPr>
              <a:lnSpc>
                <a:spcPct val="150000"/>
              </a:lnSpc>
            </a:pPr>
            <a:r>
              <a:rPr lang="en-US" dirty="0"/>
              <a:t> The coffee shop sells a variety of products. The best-selling product is coffee, with a total of 58,416 orders, while the least sold product is Packaged Chocolate, with a total of 487 orders. </a:t>
            </a:r>
          </a:p>
        </p:txBody>
      </p:sp>
      <p:pic>
        <p:nvPicPr>
          <p:cNvPr id="5" name="Picture 4">
            <a:extLst>
              <a:ext uri="{FF2B5EF4-FFF2-40B4-BE49-F238E27FC236}">
                <a16:creationId xmlns:a16="http://schemas.microsoft.com/office/drawing/2014/main" id="{E0BAF157-0ABB-588C-2949-07F9FDFB3E21}"/>
              </a:ext>
            </a:extLst>
          </p:cNvPr>
          <p:cNvPicPr>
            <a:picLocks noChangeAspect="1"/>
          </p:cNvPicPr>
          <p:nvPr/>
        </p:nvPicPr>
        <p:blipFill>
          <a:blip r:embed="rId2"/>
          <a:stretch>
            <a:fillRect/>
          </a:stretch>
        </p:blipFill>
        <p:spPr>
          <a:xfrm>
            <a:off x="7007129" y="1596788"/>
            <a:ext cx="5184871" cy="5122392"/>
          </a:xfrm>
          <a:prstGeom prst="rect">
            <a:avLst/>
          </a:prstGeom>
        </p:spPr>
      </p:pic>
    </p:spTree>
    <p:extLst>
      <p:ext uri="{BB962C8B-B14F-4D97-AF65-F5344CB8AC3E}">
        <p14:creationId xmlns:p14="http://schemas.microsoft.com/office/powerpoint/2010/main" val="230974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1C2F-A286-A1BC-6500-89EBC6DD0122}"/>
              </a:ext>
            </a:extLst>
          </p:cNvPr>
          <p:cNvSpPr>
            <a:spLocks noGrp="1"/>
          </p:cNvSpPr>
          <p:nvPr>
            <p:ph type="title"/>
          </p:nvPr>
        </p:nvSpPr>
        <p:spPr/>
        <p:txBody>
          <a:bodyPr/>
          <a:lstStyle/>
          <a:p>
            <a:r>
              <a:rPr lang="en-US" b="1" dirty="0"/>
              <a:t>Which store location  has  the most 								customers</a:t>
            </a:r>
            <a:br>
              <a:rPr lang="en-US" dirty="0"/>
            </a:br>
            <a:endParaRPr lang="en-US" dirty="0"/>
          </a:p>
        </p:txBody>
      </p:sp>
      <p:sp>
        <p:nvSpPr>
          <p:cNvPr id="3" name="Content Placeholder 2">
            <a:extLst>
              <a:ext uri="{FF2B5EF4-FFF2-40B4-BE49-F238E27FC236}">
                <a16:creationId xmlns:a16="http://schemas.microsoft.com/office/drawing/2014/main" id="{830F4702-7C70-64A5-CCA5-F79314EE361F}"/>
              </a:ext>
            </a:extLst>
          </p:cNvPr>
          <p:cNvSpPr>
            <a:spLocks noGrp="1"/>
          </p:cNvSpPr>
          <p:nvPr>
            <p:ph idx="1"/>
          </p:nvPr>
        </p:nvSpPr>
        <p:spPr>
          <a:xfrm>
            <a:off x="646111" y="1853247"/>
            <a:ext cx="5904813" cy="3892460"/>
          </a:xfrm>
        </p:spPr>
        <p:txBody>
          <a:bodyPr/>
          <a:lstStyle/>
          <a:p>
            <a:pPr>
              <a:lnSpc>
                <a:spcPct val="150000"/>
              </a:lnSpc>
            </a:pPr>
            <a:r>
              <a:rPr lang="en-US" dirty="0"/>
              <a:t>The coffee shop operates across three locations in New York City. Our analysis indicates that Hell’s Kitchen attracts the highest number of customers, with 50735 individuals choosing this store for their coffee needs. </a:t>
            </a:r>
          </a:p>
        </p:txBody>
      </p:sp>
      <p:pic>
        <p:nvPicPr>
          <p:cNvPr id="5" name="Picture 4">
            <a:extLst>
              <a:ext uri="{FF2B5EF4-FFF2-40B4-BE49-F238E27FC236}">
                <a16:creationId xmlns:a16="http://schemas.microsoft.com/office/drawing/2014/main" id="{B70AC647-7420-9C81-8279-15BBA6755D76}"/>
              </a:ext>
            </a:extLst>
          </p:cNvPr>
          <p:cNvPicPr>
            <a:picLocks noChangeAspect="1"/>
          </p:cNvPicPr>
          <p:nvPr/>
        </p:nvPicPr>
        <p:blipFill>
          <a:blip r:embed="rId2"/>
          <a:stretch>
            <a:fillRect/>
          </a:stretch>
        </p:blipFill>
        <p:spPr>
          <a:xfrm>
            <a:off x="6646460" y="1853247"/>
            <a:ext cx="5545540" cy="3892459"/>
          </a:xfrm>
          <a:prstGeom prst="rect">
            <a:avLst/>
          </a:prstGeom>
        </p:spPr>
      </p:pic>
    </p:spTree>
    <p:extLst>
      <p:ext uri="{BB962C8B-B14F-4D97-AF65-F5344CB8AC3E}">
        <p14:creationId xmlns:p14="http://schemas.microsoft.com/office/powerpoint/2010/main" val="281323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EC6B-2293-2A54-76AE-9101ACBC2F14}"/>
              </a:ext>
            </a:extLst>
          </p:cNvPr>
          <p:cNvSpPr>
            <a:spLocks noGrp="1"/>
          </p:cNvSpPr>
          <p:nvPr>
            <p:ph type="title"/>
          </p:nvPr>
        </p:nvSpPr>
        <p:spPr/>
        <p:txBody>
          <a:bodyPr/>
          <a:lstStyle/>
          <a:p>
            <a:r>
              <a:rPr lang="en-US" b="1" dirty="0"/>
              <a:t>Which coffee shop sales trended 							over time?</a:t>
            </a:r>
            <a:br>
              <a:rPr lang="en-US" dirty="0"/>
            </a:br>
            <a:endParaRPr lang="en-US" dirty="0"/>
          </a:p>
        </p:txBody>
      </p:sp>
      <p:sp>
        <p:nvSpPr>
          <p:cNvPr id="3" name="Content Placeholder 2">
            <a:extLst>
              <a:ext uri="{FF2B5EF4-FFF2-40B4-BE49-F238E27FC236}">
                <a16:creationId xmlns:a16="http://schemas.microsoft.com/office/drawing/2014/main" id="{C87EE7D1-F622-5FB7-3D4D-2C8CBD5F1693}"/>
              </a:ext>
            </a:extLst>
          </p:cNvPr>
          <p:cNvSpPr>
            <a:spLocks noGrp="1"/>
          </p:cNvSpPr>
          <p:nvPr>
            <p:ph idx="1"/>
          </p:nvPr>
        </p:nvSpPr>
        <p:spPr>
          <a:xfrm>
            <a:off x="1103313" y="2052918"/>
            <a:ext cx="5734216" cy="4195481"/>
          </a:xfrm>
        </p:spPr>
        <p:txBody>
          <a:bodyPr/>
          <a:lstStyle/>
          <a:p>
            <a:pPr>
              <a:lnSpc>
                <a:spcPct val="150000"/>
              </a:lnSpc>
            </a:pPr>
            <a:r>
              <a:rPr lang="en-US" dirty="0"/>
              <a:t>Hell’s Kitchen is the top-performing coffee shop, having generated an impressive $236.51K in sales. From January to June, it has consistently outperformed other stores in maintaining the highest sales trend.</a:t>
            </a:r>
          </a:p>
        </p:txBody>
      </p:sp>
      <p:pic>
        <p:nvPicPr>
          <p:cNvPr id="6" name="Picture 5">
            <a:extLst>
              <a:ext uri="{FF2B5EF4-FFF2-40B4-BE49-F238E27FC236}">
                <a16:creationId xmlns:a16="http://schemas.microsoft.com/office/drawing/2014/main" id="{3E8C414C-6388-6AA1-5254-6DF321BF5B4B}"/>
              </a:ext>
            </a:extLst>
          </p:cNvPr>
          <p:cNvPicPr>
            <a:picLocks noChangeAspect="1"/>
          </p:cNvPicPr>
          <p:nvPr/>
        </p:nvPicPr>
        <p:blipFill>
          <a:blip r:embed="rId2"/>
          <a:stretch>
            <a:fillRect/>
          </a:stretch>
        </p:blipFill>
        <p:spPr>
          <a:xfrm>
            <a:off x="6947206" y="2052918"/>
            <a:ext cx="5244793" cy="4195480"/>
          </a:xfrm>
          <a:prstGeom prst="rect">
            <a:avLst/>
          </a:prstGeom>
        </p:spPr>
      </p:pic>
    </p:spTree>
    <p:extLst>
      <p:ext uri="{BB962C8B-B14F-4D97-AF65-F5344CB8AC3E}">
        <p14:creationId xmlns:p14="http://schemas.microsoft.com/office/powerpoint/2010/main" val="239027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4B50-9F86-9E71-AFF1-F209519D0714}"/>
              </a:ext>
            </a:extLst>
          </p:cNvPr>
          <p:cNvSpPr>
            <a:spLocks noGrp="1"/>
          </p:cNvSpPr>
          <p:nvPr>
            <p:ph type="title"/>
          </p:nvPr>
        </p:nvSpPr>
        <p:spPr>
          <a:xfrm>
            <a:off x="741645" y="125172"/>
            <a:ext cx="9404723" cy="966649"/>
          </a:xfrm>
        </p:spPr>
        <p:txBody>
          <a:bodyPr/>
          <a:lstStyle/>
          <a:p>
            <a:r>
              <a:rPr lang="en-US" b="1" dirty="0"/>
              <a:t>          Month with most Revenue</a:t>
            </a:r>
          </a:p>
        </p:txBody>
      </p:sp>
      <p:sp>
        <p:nvSpPr>
          <p:cNvPr id="3" name="Content Placeholder 2">
            <a:extLst>
              <a:ext uri="{FF2B5EF4-FFF2-40B4-BE49-F238E27FC236}">
                <a16:creationId xmlns:a16="http://schemas.microsoft.com/office/drawing/2014/main" id="{B589D5F3-78DC-9B70-7029-5CD1D6450FE1}"/>
              </a:ext>
            </a:extLst>
          </p:cNvPr>
          <p:cNvSpPr>
            <a:spLocks noGrp="1"/>
          </p:cNvSpPr>
          <p:nvPr>
            <p:ph idx="1"/>
          </p:nvPr>
        </p:nvSpPr>
        <p:spPr>
          <a:xfrm>
            <a:off x="1262536" y="1820906"/>
            <a:ext cx="4833464" cy="4195481"/>
          </a:xfrm>
        </p:spPr>
        <p:txBody>
          <a:bodyPr/>
          <a:lstStyle/>
          <a:p>
            <a:pPr>
              <a:lnSpc>
                <a:spcPct val="150000"/>
              </a:lnSpc>
            </a:pPr>
            <a:r>
              <a:rPr lang="en-US" dirty="0"/>
              <a:t>The data from the coffee shop's first 6 months provides valuable insights into sales performance over time. Notably, the analysis reveals that June has consistently been the top revenue-generating month, with a total of $166,486k.</a:t>
            </a:r>
          </a:p>
        </p:txBody>
      </p:sp>
      <p:pic>
        <p:nvPicPr>
          <p:cNvPr id="5" name="Picture 4">
            <a:extLst>
              <a:ext uri="{FF2B5EF4-FFF2-40B4-BE49-F238E27FC236}">
                <a16:creationId xmlns:a16="http://schemas.microsoft.com/office/drawing/2014/main" id="{2EF8D333-3137-757B-FB37-260D6CC2BD9C}"/>
              </a:ext>
            </a:extLst>
          </p:cNvPr>
          <p:cNvPicPr>
            <a:picLocks noChangeAspect="1"/>
          </p:cNvPicPr>
          <p:nvPr/>
        </p:nvPicPr>
        <p:blipFill>
          <a:blip r:embed="rId2"/>
          <a:stretch>
            <a:fillRect/>
          </a:stretch>
        </p:blipFill>
        <p:spPr>
          <a:xfrm>
            <a:off x="6241220" y="1820906"/>
            <a:ext cx="5950780" cy="4195481"/>
          </a:xfrm>
          <a:prstGeom prst="rect">
            <a:avLst/>
          </a:prstGeom>
        </p:spPr>
      </p:pic>
    </p:spTree>
    <p:extLst>
      <p:ext uri="{BB962C8B-B14F-4D97-AF65-F5344CB8AC3E}">
        <p14:creationId xmlns:p14="http://schemas.microsoft.com/office/powerpoint/2010/main" val="50714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CFFE-CE51-C8CE-2AC3-15CB0691D510}"/>
              </a:ext>
            </a:extLst>
          </p:cNvPr>
          <p:cNvSpPr>
            <a:spLocks noGrp="1"/>
          </p:cNvSpPr>
          <p:nvPr>
            <p:ph type="title"/>
          </p:nvPr>
        </p:nvSpPr>
        <p:spPr>
          <a:xfrm>
            <a:off x="2060812" y="0"/>
            <a:ext cx="7989041" cy="709684"/>
          </a:xfrm>
        </p:spPr>
        <p:txBody>
          <a:bodyPr/>
          <a:lstStyle/>
          <a:p>
            <a:r>
              <a:rPr lang="en-US" dirty="0"/>
              <a:t>					</a:t>
            </a:r>
            <a:r>
              <a:rPr lang="en-US" b="1" dirty="0"/>
              <a:t>Analysis</a:t>
            </a:r>
          </a:p>
        </p:txBody>
      </p:sp>
      <p:sp>
        <p:nvSpPr>
          <p:cNvPr id="4" name="Content Placeholder 2">
            <a:extLst>
              <a:ext uri="{FF2B5EF4-FFF2-40B4-BE49-F238E27FC236}">
                <a16:creationId xmlns:a16="http://schemas.microsoft.com/office/drawing/2014/main" id="{351D81DB-2E3E-7901-7943-13CA95215F24}"/>
              </a:ext>
            </a:extLst>
          </p:cNvPr>
          <p:cNvSpPr>
            <a:spLocks noGrp="1"/>
          </p:cNvSpPr>
          <p:nvPr>
            <p:ph idx="1"/>
          </p:nvPr>
        </p:nvSpPr>
        <p:spPr>
          <a:xfrm>
            <a:off x="1104665" y="1044055"/>
            <a:ext cx="9437309" cy="545908"/>
          </a:xfrm>
        </p:spPr>
        <p:txBody>
          <a:bodyPr/>
          <a:lstStyle/>
          <a:p>
            <a:pPr marL="0" indent="0">
              <a:buNone/>
            </a:pPr>
            <a:r>
              <a:rPr lang="en-US" dirty="0"/>
              <a:t>						</a:t>
            </a:r>
            <a:r>
              <a:rPr lang="en-US" sz="2400" b="1" dirty="0"/>
              <a:t> Sales Analysis by Location</a:t>
            </a:r>
          </a:p>
        </p:txBody>
      </p:sp>
      <p:sp>
        <p:nvSpPr>
          <p:cNvPr id="5" name="Content Placeholder 2">
            <a:extLst>
              <a:ext uri="{FF2B5EF4-FFF2-40B4-BE49-F238E27FC236}">
                <a16:creationId xmlns:a16="http://schemas.microsoft.com/office/drawing/2014/main" id="{78255DE5-966A-9E3E-A2CF-4464BEF1E5FA}"/>
              </a:ext>
            </a:extLst>
          </p:cNvPr>
          <p:cNvSpPr txBox="1">
            <a:spLocks/>
          </p:cNvSpPr>
          <p:nvPr/>
        </p:nvSpPr>
        <p:spPr>
          <a:xfrm>
            <a:off x="1104665" y="1924334"/>
            <a:ext cx="9901333" cy="42717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50000"/>
              </a:lnSpc>
              <a:buNone/>
            </a:pPr>
            <a:r>
              <a:rPr lang="en-US" sz="2200" dirty="0"/>
              <a:t>      The three NYC locations of our coffee shop are outperforming others in the    	city with impressive sales:</a:t>
            </a:r>
          </a:p>
          <a:p>
            <a:endParaRPr lang="en-US" dirty="0"/>
          </a:p>
          <a:p>
            <a:pPr>
              <a:lnSpc>
                <a:spcPct val="150000"/>
              </a:lnSpc>
            </a:pPr>
            <a:r>
              <a:rPr lang="en-US" dirty="0"/>
              <a:t> </a:t>
            </a:r>
            <a:r>
              <a:rPr lang="en-US" b="1" dirty="0"/>
              <a:t>Hell’s Kitchen: </a:t>
            </a:r>
            <a:r>
              <a:rPr lang="en-US" dirty="0"/>
              <a:t>Generating $236.51k in sales from 71,737 items sold, with an average order of 74,411 and an average order value of $4.66.</a:t>
            </a:r>
          </a:p>
          <a:p>
            <a:pPr>
              <a:lnSpc>
                <a:spcPct val="150000"/>
              </a:lnSpc>
            </a:pPr>
            <a:r>
              <a:rPr lang="en-US" dirty="0"/>
              <a:t> </a:t>
            </a:r>
            <a:r>
              <a:rPr lang="en-US" b="1" dirty="0"/>
              <a:t>Astoria: </a:t>
            </a:r>
            <a:r>
              <a:rPr lang="en-US" dirty="0"/>
              <a:t>Bringing in $232.24k in sales from 70,991 items sold, with an average order of 75,046 and an average order value of $4.59.3. </a:t>
            </a:r>
          </a:p>
          <a:p>
            <a:pPr>
              <a:lnSpc>
                <a:spcPct val="150000"/>
              </a:lnSpc>
            </a:pPr>
            <a:r>
              <a:rPr lang="en-US" b="1" dirty="0"/>
              <a:t>Lower Manhattan: </a:t>
            </a:r>
            <a:r>
              <a:rPr lang="en-US" dirty="0"/>
              <a:t>Garnering $230.06k in sales from 71,742 items sold, with an average order of 74,756 and an average order value of $4.81.</a:t>
            </a:r>
          </a:p>
          <a:p>
            <a:pPr marL="0" indent="0">
              <a:buNone/>
            </a:pPr>
            <a:endParaRPr lang="en-US" dirty="0"/>
          </a:p>
        </p:txBody>
      </p:sp>
    </p:spTree>
    <p:extLst>
      <p:ext uri="{BB962C8B-B14F-4D97-AF65-F5344CB8AC3E}">
        <p14:creationId xmlns:p14="http://schemas.microsoft.com/office/powerpoint/2010/main" val="182853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9274-EF20-C44D-0070-7B0987CE297F}"/>
              </a:ext>
            </a:extLst>
          </p:cNvPr>
          <p:cNvSpPr>
            <a:spLocks noGrp="1"/>
          </p:cNvSpPr>
          <p:nvPr>
            <p:ph type="title"/>
          </p:nvPr>
        </p:nvSpPr>
        <p:spPr>
          <a:xfrm>
            <a:off x="1869743" y="452718"/>
            <a:ext cx="8181091" cy="843819"/>
          </a:xfrm>
        </p:spPr>
        <p:txBody>
          <a:bodyPr/>
          <a:lstStyle/>
          <a:p>
            <a:r>
              <a:rPr lang="en-US" sz="4400" b="1" dirty="0"/>
              <a:t> Monthly Trend Analysis</a:t>
            </a:r>
            <a:endParaRPr lang="en-US" dirty="0"/>
          </a:p>
        </p:txBody>
      </p:sp>
      <p:sp>
        <p:nvSpPr>
          <p:cNvPr id="3" name="Content Placeholder 2">
            <a:extLst>
              <a:ext uri="{FF2B5EF4-FFF2-40B4-BE49-F238E27FC236}">
                <a16:creationId xmlns:a16="http://schemas.microsoft.com/office/drawing/2014/main" id="{829276FB-B85D-6F83-8CE6-68A66141435E}"/>
              </a:ext>
            </a:extLst>
          </p:cNvPr>
          <p:cNvSpPr>
            <a:spLocks noGrp="1"/>
          </p:cNvSpPr>
          <p:nvPr>
            <p:ph idx="1"/>
          </p:nvPr>
        </p:nvSpPr>
        <p:spPr/>
        <p:txBody>
          <a:bodyPr/>
          <a:lstStyle/>
          <a:p>
            <a:pPr marL="0" indent="0">
              <a:lnSpc>
                <a:spcPct val="150000"/>
              </a:lnSpc>
              <a:buNone/>
            </a:pPr>
            <a:r>
              <a:rPr lang="en-US" dirty="0"/>
              <a:t>           The coffee shop's monthly sales demonstrate consistent growth over    time. Sales started at $81,678k in January, experienced a dip to $76,145k in February, but then increased significantly to $98,835k in March. The upward trend continued with sales reaching $118,941k in April, $156,728k in May, and $166,486k in June, making June the month with the highest sales.</a:t>
            </a:r>
          </a:p>
        </p:txBody>
      </p:sp>
    </p:spTree>
    <p:extLst>
      <p:ext uri="{BB962C8B-B14F-4D97-AF65-F5344CB8AC3E}">
        <p14:creationId xmlns:p14="http://schemas.microsoft.com/office/powerpoint/2010/main" val="77009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4C89-3A29-4C74-3FC4-D65075248DDC}"/>
              </a:ext>
            </a:extLst>
          </p:cNvPr>
          <p:cNvSpPr>
            <a:spLocks noGrp="1"/>
          </p:cNvSpPr>
          <p:nvPr>
            <p:ph type="title"/>
          </p:nvPr>
        </p:nvSpPr>
        <p:spPr>
          <a:xfrm>
            <a:off x="708820" y="153572"/>
            <a:ext cx="9404723" cy="912058"/>
          </a:xfrm>
        </p:spPr>
        <p:txBody>
          <a:bodyPr/>
          <a:lstStyle/>
          <a:p>
            <a:r>
              <a:rPr lang="en-US" dirty="0"/>
              <a:t>                   </a:t>
            </a:r>
            <a:r>
              <a:rPr lang="en-US" b="1" dirty="0"/>
              <a:t> Summary</a:t>
            </a:r>
          </a:p>
        </p:txBody>
      </p:sp>
      <p:sp>
        <p:nvSpPr>
          <p:cNvPr id="3" name="Content Placeholder 2">
            <a:extLst>
              <a:ext uri="{FF2B5EF4-FFF2-40B4-BE49-F238E27FC236}">
                <a16:creationId xmlns:a16="http://schemas.microsoft.com/office/drawing/2014/main" id="{991E1BCE-8F7D-AEE2-26B2-0B324B17B7DF}"/>
              </a:ext>
            </a:extLst>
          </p:cNvPr>
          <p:cNvSpPr>
            <a:spLocks noGrp="1"/>
          </p:cNvSpPr>
          <p:nvPr>
            <p:ph idx="1"/>
          </p:nvPr>
        </p:nvSpPr>
        <p:spPr>
          <a:xfrm>
            <a:off x="204716" y="1282890"/>
            <a:ext cx="11382233" cy="5172501"/>
          </a:xfrm>
        </p:spPr>
        <p:txBody>
          <a:bodyPr>
            <a:noAutofit/>
          </a:bodyPr>
          <a:lstStyle/>
          <a:p>
            <a:pPr marL="0" indent="0">
              <a:lnSpc>
                <a:spcPct val="150000"/>
              </a:lnSpc>
              <a:buNone/>
            </a:pPr>
            <a:r>
              <a:rPr lang="en-US" dirty="0"/>
              <a:t>		This comprehensive analysis has uncovered crucial findings and valuable insights into customer preferences, sales trends, and actionable recommendations for achieving business growth and advancement. The results of this analysis underscore compelling opportunities to enhance profitability and elevate customer satisfaction.</a:t>
            </a:r>
          </a:p>
          <a:p>
            <a:pPr marL="0" indent="0">
              <a:buNone/>
            </a:pPr>
            <a:r>
              <a:rPr lang="en-US" b="1" dirty="0"/>
              <a:t>								Recommendation</a:t>
            </a:r>
          </a:p>
          <a:p>
            <a:pPr marL="0" indent="0">
              <a:lnSpc>
                <a:spcPct val="150000"/>
              </a:lnSpc>
              <a:buNone/>
            </a:pPr>
            <a:r>
              <a:rPr lang="en-US" dirty="0"/>
              <a:t>		Coffee and tea stand out as the top choices due to their sleep-inducing properties, which in turn enable individuals to effectively carry out their daily tasks. Given their widespread preference, allocating increased investment in coffee over time is crucial for sustained business growth and staying ahead of market trends. Furthermore, brewed chai tea, gourmet brewed coffee, and barista espresso are prime investment options, as they offer significant revenue generation and consistently high demand.</a:t>
            </a:r>
          </a:p>
        </p:txBody>
      </p:sp>
    </p:spTree>
    <p:extLst>
      <p:ext uri="{BB962C8B-B14F-4D97-AF65-F5344CB8AC3E}">
        <p14:creationId xmlns:p14="http://schemas.microsoft.com/office/powerpoint/2010/main" val="25980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213DC-6F13-2214-9FFD-054F00BF6555}"/>
              </a:ext>
            </a:extLst>
          </p:cNvPr>
          <p:cNvSpPr>
            <a:spLocks noGrp="1"/>
          </p:cNvSpPr>
          <p:nvPr>
            <p:ph idx="1"/>
          </p:nvPr>
        </p:nvSpPr>
        <p:spPr>
          <a:xfrm>
            <a:off x="1103312" y="2052919"/>
            <a:ext cx="8946541" cy="1277136"/>
          </a:xfrm>
        </p:spPr>
        <p:txBody>
          <a:bodyPr>
            <a:normAutofit/>
          </a:bodyPr>
          <a:lstStyle/>
          <a:p>
            <a:pPr marL="0" indent="0">
              <a:buNone/>
            </a:pPr>
            <a:r>
              <a:rPr lang="en-US" sz="6000" b="1" dirty="0"/>
              <a:t>					THANK YOU</a:t>
            </a:r>
          </a:p>
        </p:txBody>
      </p:sp>
    </p:spTree>
    <p:extLst>
      <p:ext uri="{BB962C8B-B14F-4D97-AF65-F5344CB8AC3E}">
        <p14:creationId xmlns:p14="http://schemas.microsoft.com/office/powerpoint/2010/main" val="130925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1D09-C2B6-A6E6-3886-118C9B386BA4}"/>
              </a:ext>
            </a:extLst>
          </p:cNvPr>
          <p:cNvSpPr>
            <a:spLocks noGrp="1"/>
          </p:cNvSpPr>
          <p:nvPr>
            <p:ph type="title"/>
          </p:nvPr>
        </p:nvSpPr>
        <p:spPr/>
        <p:txBody>
          <a:bodyPr/>
          <a:lstStyle/>
          <a:p>
            <a:r>
              <a:rPr lang="en-US" dirty="0"/>
              <a:t>                 </a:t>
            </a:r>
            <a:r>
              <a:rPr lang="en-US" b="1"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530CCDE4-198E-2619-94A8-1592523A410C}"/>
              </a:ext>
            </a:extLst>
          </p:cNvPr>
          <p:cNvSpPr>
            <a:spLocks noGrp="1"/>
          </p:cNvSpPr>
          <p:nvPr>
            <p:ph idx="1"/>
          </p:nvPr>
        </p:nvSpPr>
        <p:spPr>
          <a:xfrm>
            <a:off x="791570" y="1514902"/>
            <a:ext cx="9812740" cy="4890380"/>
          </a:xfrm>
        </p:spPr>
        <p:txBody>
          <a:bodyPr>
            <a:normAutofit/>
          </a:bodyPr>
          <a:lstStyle/>
          <a:p>
            <a:pPr marL="0" indent="0">
              <a:lnSpc>
                <a:spcPct val="150000"/>
              </a:lnSpc>
              <a:buNone/>
            </a:pPr>
            <a:r>
              <a:rPr lang="en-US" sz="2800" dirty="0">
                <a:latin typeface="Arial" panose="020B0604020202020204" pitchFamily="34" charset="0"/>
                <a:cs typeface="Arial" panose="020B0604020202020204" pitchFamily="34" charset="0"/>
              </a:rPr>
              <a:t>  		</a:t>
            </a:r>
            <a:r>
              <a:rPr lang="en-US" sz="2200" dirty="0"/>
              <a:t>This transaction record pertains to Maven Roasters, a coffee shop with three establishments in New York City. The objective of this analysis is to scrutinize the coffee shop data and acquire insights regarding the location with the highest customer count, most substantial revenue, top-performing product, and highest sales volume. The analysis encompasses data cleansing, visualization, filtering, and computations to yield a comprehensive understanding. Its purpose is to provide recommendations and facilitate well-informed business decisions.</a:t>
            </a:r>
          </a:p>
        </p:txBody>
      </p:sp>
    </p:spTree>
    <p:extLst>
      <p:ext uri="{BB962C8B-B14F-4D97-AF65-F5344CB8AC3E}">
        <p14:creationId xmlns:p14="http://schemas.microsoft.com/office/powerpoint/2010/main" val="319390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250F-1765-9606-07C7-2E60B468B6AC}"/>
              </a:ext>
            </a:extLst>
          </p:cNvPr>
          <p:cNvSpPr>
            <a:spLocks noGrp="1"/>
          </p:cNvSpPr>
          <p:nvPr>
            <p:ph type="title"/>
          </p:nvPr>
        </p:nvSpPr>
        <p:spPr>
          <a:xfrm>
            <a:off x="1103312" y="452718"/>
            <a:ext cx="8947522" cy="1400530"/>
          </a:xfrm>
        </p:spPr>
        <p:txBody>
          <a:bodyPr/>
          <a:lstStyle/>
          <a:p>
            <a:r>
              <a:rPr lang="en-US" b="1" dirty="0">
                <a:latin typeface="Arial Black" panose="020B0A04020102020204" pitchFamily="34" charset="0"/>
              </a:rPr>
              <a:t>    PROBLEMS TO ANSWER</a:t>
            </a:r>
            <a:endParaRPr lang="en-US" dirty="0"/>
          </a:p>
        </p:txBody>
      </p:sp>
      <p:sp>
        <p:nvSpPr>
          <p:cNvPr id="3" name="Content Placeholder 2">
            <a:extLst>
              <a:ext uri="{FF2B5EF4-FFF2-40B4-BE49-F238E27FC236}">
                <a16:creationId xmlns:a16="http://schemas.microsoft.com/office/drawing/2014/main" id="{4334D442-B8B8-2C83-05CD-50159C43F270}"/>
              </a:ext>
            </a:extLst>
          </p:cNvPr>
          <p:cNvSpPr>
            <a:spLocks noGrp="1"/>
          </p:cNvSpPr>
          <p:nvPr>
            <p:ph idx="1"/>
          </p:nvPr>
        </p:nvSpPr>
        <p:spPr>
          <a:xfrm>
            <a:off x="1103312" y="1733266"/>
            <a:ext cx="8946541" cy="4515133"/>
          </a:xfrm>
        </p:spPr>
        <p:txBody>
          <a:bodyPr/>
          <a:lstStyle/>
          <a:p>
            <a:pPr marL="0" indent="0">
              <a:lnSpc>
                <a:spcPct val="150000"/>
              </a:lnSpc>
              <a:buNone/>
            </a:pPr>
            <a:endParaRPr lang="en-US" dirty="0"/>
          </a:p>
          <a:p>
            <a:pPr>
              <a:lnSpc>
                <a:spcPct val="150000"/>
              </a:lnSpc>
              <a:buFont typeface="Courier New" panose="02070309020205020404" pitchFamily="49" charset="0"/>
              <a:buChar char="o"/>
            </a:pPr>
            <a:r>
              <a:rPr lang="en-US" dirty="0"/>
              <a:t>Which coffee chop sales trended over time?</a:t>
            </a:r>
          </a:p>
          <a:p>
            <a:pPr>
              <a:lnSpc>
                <a:spcPct val="150000"/>
              </a:lnSpc>
              <a:buFont typeface="Courier New" panose="02070309020205020404" pitchFamily="49" charset="0"/>
              <a:buChar char="o"/>
            </a:pPr>
            <a:r>
              <a:rPr lang="en-US" dirty="0"/>
              <a:t>Which days of the week tend to be busiest</a:t>
            </a:r>
          </a:p>
          <a:p>
            <a:pPr>
              <a:lnSpc>
                <a:spcPct val="150000"/>
              </a:lnSpc>
              <a:buFont typeface="Courier New" panose="02070309020205020404" pitchFamily="49" charset="0"/>
              <a:buChar char="o"/>
            </a:pPr>
            <a:r>
              <a:rPr lang="en-US" dirty="0"/>
              <a:t>Which product are sold most and least often?</a:t>
            </a:r>
          </a:p>
          <a:p>
            <a:pPr>
              <a:lnSpc>
                <a:spcPct val="150000"/>
              </a:lnSpc>
              <a:buFont typeface="Courier New" panose="02070309020205020404" pitchFamily="49" charset="0"/>
              <a:buChar char="o"/>
            </a:pPr>
            <a:r>
              <a:rPr lang="en-US" dirty="0"/>
              <a:t>Which drive the most revenue for the business?</a:t>
            </a:r>
          </a:p>
          <a:p>
            <a:pPr>
              <a:lnSpc>
                <a:spcPct val="150000"/>
              </a:lnSpc>
              <a:buFont typeface="Courier New" panose="02070309020205020404" pitchFamily="49" charset="0"/>
              <a:buChar char="o"/>
            </a:pPr>
            <a:r>
              <a:rPr lang="en-US" dirty="0"/>
              <a:t>Which store location  has  the most customers</a:t>
            </a:r>
          </a:p>
        </p:txBody>
      </p:sp>
    </p:spTree>
    <p:extLst>
      <p:ext uri="{BB962C8B-B14F-4D97-AF65-F5344CB8AC3E}">
        <p14:creationId xmlns:p14="http://schemas.microsoft.com/office/powerpoint/2010/main" val="372171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09B4-5D9C-DAF5-1B99-EB99FEF29009}"/>
              </a:ext>
            </a:extLst>
          </p:cNvPr>
          <p:cNvSpPr>
            <a:spLocks noGrp="1"/>
          </p:cNvSpPr>
          <p:nvPr>
            <p:ph type="title"/>
          </p:nvPr>
        </p:nvSpPr>
        <p:spPr/>
        <p:txBody>
          <a:bodyPr/>
          <a:lstStyle/>
          <a:p>
            <a:r>
              <a:rPr lang="en-US" b="1" dirty="0">
                <a:latin typeface="Arial Black" panose="020B0A04020102020204" pitchFamily="34" charset="0"/>
              </a:rPr>
              <a:t>             PROCESS</a:t>
            </a:r>
            <a:endParaRPr lang="en-US" dirty="0"/>
          </a:p>
        </p:txBody>
      </p:sp>
      <p:sp>
        <p:nvSpPr>
          <p:cNvPr id="3" name="Content Placeholder 2">
            <a:extLst>
              <a:ext uri="{FF2B5EF4-FFF2-40B4-BE49-F238E27FC236}">
                <a16:creationId xmlns:a16="http://schemas.microsoft.com/office/drawing/2014/main" id="{A9EC1859-91FD-963C-667F-CB1E13AC6F0E}"/>
              </a:ext>
            </a:extLst>
          </p:cNvPr>
          <p:cNvSpPr>
            <a:spLocks noGrp="1"/>
          </p:cNvSpPr>
          <p:nvPr>
            <p:ph idx="1"/>
          </p:nvPr>
        </p:nvSpPr>
        <p:spPr/>
        <p:txBody>
          <a:bodyPr/>
          <a:lstStyle/>
          <a:p>
            <a:pPr>
              <a:lnSpc>
                <a:spcPct val="150000"/>
              </a:lnSpc>
              <a:buFont typeface="Courier New" panose="02070309020205020404" pitchFamily="49" charset="0"/>
              <a:buChar char="o"/>
            </a:pPr>
            <a:r>
              <a:rPr lang="en-US" dirty="0"/>
              <a:t>Data gathering.</a:t>
            </a:r>
          </a:p>
          <a:p>
            <a:pPr>
              <a:lnSpc>
                <a:spcPct val="150000"/>
              </a:lnSpc>
              <a:buFont typeface="Courier New" panose="02070309020205020404" pitchFamily="49" charset="0"/>
              <a:buChar char="o"/>
            </a:pPr>
            <a:r>
              <a:rPr lang="en-US" dirty="0"/>
              <a:t>Data cleaning</a:t>
            </a:r>
          </a:p>
          <a:p>
            <a:pPr>
              <a:lnSpc>
                <a:spcPct val="150000"/>
              </a:lnSpc>
              <a:buFont typeface="Courier New" panose="02070309020205020404" pitchFamily="49" charset="0"/>
              <a:buChar char="o"/>
            </a:pPr>
            <a:r>
              <a:rPr lang="en-US" dirty="0"/>
              <a:t>Data modelling</a:t>
            </a:r>
          </a:p>
          <a:p>
            <a:pPr>
              <a:lnSpc>
                <a:spcPct val="150000"/>
              </a:lnSpc>
              <a:buFont typeface="Courier New" panose="02070309020205020404" pitchFamily="49" charset="0"/>
              <a:buChar char="o"/>
            </a:pPr>
            <a:r>
              <a:rPr lang="en-US" dirty="0"/>
              <a:t>Data analysis</a:t>
            </a:r>
          </a:p>
          <a:p>
            <a:pPr>
              <a:lnSpc>
                <a:spcPct val="150000"/>
              </a:lnSpc>
              <a:buFont typeface="Courier New" panose="02070309020205020404" pitchFamily="49" charset="0"/>
              <a:buChar char="o"/>
            </a:pPr>
            <a:r>
              <a:rPr lang="en-US" dirty="0"/>
              <a:t>Uncovering insights</a:t>
            </a:r>
          </a:p>
        </p:txBody>
      </p:sp>
    </p:spTree>
    <p:extLst>
      <p:ext uri="{BB962C8B-B14F-4D97-AF65-F5344CB8AC3E}">
        <p14:creationId xmlns:p14="http://schemas.microsoft.com/office/powerpoint/2010/main" val="270717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A05C-96D6-A873-4AA1-1968E10375E9}"/>
              </a:ext>
            </a:extLst>
          </p:cNvPr>
          <p:cNvSpPr>
            <a:spLocks noGrp="1"/>
          </p:cNvSpPr>
          <p:nvPr>
            <p:ph type="title"/>
          </p:nvPr>
        </p:nvSpPr>
        <p:spPr>
          <a:xfrm>
            <a:off x="2605956" y="105805"/>
            <a:ext cx="6980088" cy="707342"/>
          </a:xfrm>
        </p:spPr>
        <p:txBody>
          <a:bodyPr/>
          <a:lstStyle/>
          <a:p>
            <a:r>
              <a:rPr lang="en-US" b="1" dirty="0">
                <a:latin typeface="Arial Black" panose="020B0A04020102020204" pitchFamily="34" charset="0"/>
              </a:rPr>
              <a:t>       Data Over</a:t>
            </a:r>
            <a:r>
              <a:rPr lang="en-US" dirty="0"/>
              <a:t> </a:t>
            </a:r>
            <a:r>
              <a:rPr lang="en-US" b="1" dirty="0">
                <a:latin typeface="Arial Black" panose="020B0A04020102020204" pitchFamily="34" charset="0"/>
              </a:rPr>
              <a:t>View</a:t>
            </a:r>
            <a:endParaRPr lang="en-US" dirty="0"/>
          </a:p>
        </p:txBody>
      </p:sp>
      <p:sp>
        <p:nvSpPr>
          <p:cNvPr id="3" name="Content Placeholder 2">
            <a:extLst>
              <a:ext uri="{FF2B5EF4-FFF2-40B4-BE49-F238E27FC236}">
                <a16:creationId xmlns:a16="http://schemas.microsoft.com/office/drawing/2014/main" id="{B20AF40E-B2B9-0BA8-F8EC-5E645B7CE125}"/>
              </a:ext>
            </a:extLst>
          </p:cNvPr>
          <p:cNvSpPr>
            <a:spLocks noGrp="1"/>
          </p:cNvSpPr>
          <p:nvPr>
            <p:ph idx="1"/>
          </p:nvPr>
        </p:nvSpPr>
        <p:spPr>
          <a:xfrm>
            <a:off x="1103312" y="813147"/>
            <a:ext cx="8946541" cy="5939048"/>
          </a:xfrm>
        </p:spPr>
        <p:txBody>
          <a:bodyPr/>
          <a:lstStyle/>
          <a:p>
            <a:pPr>
              <a:lnSpc>
                <a:spcPct val="150000"/>
              </a:lnSpc>
            </a:pPr>
            <a:r>
              <a:rPr lang="en-US" dirty="0">
                <a:latin typeface="Arial" panose="020B0604020202020204" pitchFamily="34" charset="0"/>
                <a:cs typeface="Arial" panose="020B0604020202020204" pitchFamily="34" charset="0"/>
              </a:rPr>
              <a:t>This dataset presents information from a fictional coffee shop in New York City. The data is used to gain insight and support business analysis of sales patterns, customer preferences, sales volume over time, and business performance.</a:t>
            </a:r>
          </a:p>
          <a:p>
            <a:pPr marL="0" indent="0">
              <a:lnSpc>
                <a:spcPct val="150000"/>
              </a:lnSpc>
              <a:buNone/>
            </a:pPr>
            <a:r>
              <a:rPr lang="en-US" sz="4200" b="1" dirty="0">
                <a:solidFill>
                  <a:schemeClr val="tx2"/>
                </a:solidFill>
                <a:latin typeface="Arial Black" panose="020B0A04020102020204" pitchFamily="34" charset="0"/>
              </a:rPr>
              <a:t>      						</a:t>
            </a:r>
            <a:r>
              <a:rPr lang="en-US" sz="2800" b="1" dirty="0">
                <a:solidFill>
                  <a:schemeClr val="tx2"/>
                </a:solidFill>
                <a:latin typeface="Arial Black" panose="020B0A04020102020204" pitchFamily="34" charset="0"/>
              </a:rPr>
              <a:t>KPIs</a:t>
            </a:r>
          </a:p>
          <a:p>
            <a:r>
              <a:rPr lang="en-US" dirty="0"/>
              <a:t>Product : 9</a:t>
            </a:r>
          </a:p>
          <a:p>
            <a:r>
              <a:rPr lang="en-US" dirty="0"/>
              <a:t>Total Revenue: 699k</a:t>
            </a:r>
          </a:p>
          <a:p>
            <a:r>
              <a:rPr lang="en-US" dirty="0"/>
              <a:t>Total order : 149k</a:t>
            </a:r>
          </a:p>
          <a:p>
            <a:r>
              <a:rPr lang="en-US" dirty="0"/>
              <a:t>Total stores: 3</a:t>
            </a:r>
          </a:p>
          <a:p>
            <a:r>
              <a:rPr lang="en-US" dirty="0"/>
              <a:t>Total Item sold: 214k</a:t>
            </a:r>
          </a:p>
          <a:p>
            <a:r>
              <a:rPr lang="en-US" dirty="0"/>
              <a:t>Total product type: 29 </a:t>
            </a:r>
          </a:p>
          <a:p>
            <a:pPr>
              <a:lnSpc>
                <a:spcPct val="150000"/>
              </a:lnSpc>
            </a:pPr>
            <a:endParaRPr lang="en-US" dirty="0"/>
          </a:p>
        </p:txBody>
      </p:sp>
    </p:spTree>
    <p:extLst>
      <p:ext uri="{BB962C8B-B14F-4D97-AF65-F5344CB8AC3E}">
        <p14:creationId xmlns:p14="http://schemas.microsoft.com/office/powerpoint/2010/main" val="221070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33B-5273-36F9-FD46-C1106E46DE8F}"/>
              </a:ext>
            </a:extLst>
          </p:cNvPr>
          <p:cNvSpPr>
            <a:spLocks noGrp="1"/>
          </p:cNvSpPr>
          <p:nvPr>
            <p:ph type="title"/>
          </p:nvPr>
        </p:nvSpPr>
        <p:spPr>
          <a:xfrm>
            <a:off x="741645" y="116006"/>
            <a:ext cx="9404723" cy="707342"/>
          </a:xfrm>
        </p:spPr>
        <p:txBody>
          <a:bodyPr/>
          <a:lstStyle/>
          <a:p>
            <a:r>
              <a:rPr lang="en-US" dirty="0"/>
              <a:t>                       </a:t>
            </a:r>
            <a:r>
              <a:rPr lang="en-US" b="1" dirty="0">
                <a:latin typeface="Arial Black" panose="020B0A04020102020204" pitchFamily="34" charset="0"/>
              </a:rPr>
              <a:t>Over</a:t>
            </a:r>
            <a:r>
              <a:rPr lang="en-US" dirty="0"/>
              <a:t> </a:t>
            </a:r>
            <a:r>
              <a:rPr lang="en-US" b="1" dirty="0">
                <a:latin typeface="Arial Black" panose="020B0A04020102020204" pitchFamily="34" charset="0"/>
              </a:rPr>
              <a:t>View</a:t>
            </a:r>
          </a:p>
        </p:txBody>
      </p:sp>
      <p:pic>
        <p:nvPicPr>
          <p:cNvPr id="9" name="Picture 8">
            <a:extLst>
              <a:ext uri="{FF2B5EF4-FFF2-40B4-BE49-F238E27FC236}">
                <a16:creationId xmlns:a16="http://schemas.microsoft.com/office/drawing/2014/main" id="{F156A6EE-1EFC-A702-2747-705EB6106018}"/>
              </a:ext>
            </a:extLst>
          </p:cNvPr>
          <p:cNvPicPr>
            <a:picLocks noChangeAspect="1"/>
          </p:cNvPicPr>
          <p:nvPr/>
        </p:nvPicPr>
        <p:blipFill>
          <a:blip r:embed="rId2"/>
          <a:stretch>
            <a:fillRect/>
          </a:stretch>
        </p:blipFill>
        <p:spPr>
          <a:xfrm>
            <a:off x="0" y="966787"/>
            <a:ext cx="12192000" cy="5891213"/>
          </a:xfrm>
          <a:prstGeom prst="rect">
            <a:avLst/>
          </a:prstGeom>
        </p:spPr>
      </p:pic>
    </p:spTree>
    <p:extLst>
      <p:ext uri="{BB962C8B-B14F-4D97-AF65-F5344CB8AC3E}">
        <p14:creationId xmlns:p14="http://schemas.microsoft.com/office/powerpoint/2010/main" val="59834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28EC-40FB-46DC-FDCD-FD8793ACB2AC}"/>
              </a:ext>
            </a:extLst>
          </p:cNvPr>
          <p:cNvSpPr>
            <a:spLocks noGrp="1"/>
          </p:cNvSpPr>
          <p:nvPr>
            <p:ph type="title"/>
          </p:nvPr>
        </p:nvSpPr>
        <p:spPr>
          <a:xfrm>
            <a:off x="741645" y="119452"/>
            <a:ext cx="9404723" cy="726709"/>
          </a:xfrm>
        </p:spPr>
        <p:txBody>
          <a:bodyPr/>
          <a:lstStyle/>
          <a:p>
            <a:r>
              <a:rPr lang="en-US" b="1" dirty="0"/>
              <a:t>							Revenue Dashboard</a:t>
            </a:r>
            <a:endParaRPr lang="en-US" dirty="0"/>
          </a:p>
        </p:txBody>
      </p:sp>
      <p:pic>
        <p:nvPicPr>
          <p:cNvPr id="5" name="Picture 4">
            <a:extLst>
              <a:ext uri="{FF2B5EF4-FFF2-40B4-BE49-F238E27FC236}">
                <a16:creationId xmlns:a16="http://schemas.microsoft.com/office/drawing/2014/main" id="{8B579530-7A77-63A8-301E-9BA0ABEB136F}"/>
              </a:ext>
            </a:extLst>
          </p:cNvPr>
          <p:cNvPicPr>
            <a:picLocks noChangeAspect="1"/>
          </p:cNvPicPr>
          <p:nvPr/>
        </p:nvPicPr>
        <p:blipFill>
          <a:blip r:embed="rId2"/>
          <a:stretch>
            <a:fillRect/>
          </a:stretch>
        </p:blipFill>
        <p:spPr>
          <a:xfrm>
            <a:off x="1" y="966787"/>
            <a:ext cx="12192000" cy="5891213"/>
          </a:xfrm>
          <a:prstGeom prst="rect">
            <a:avLst/>
          </a:prstGeom>
        </p:spPr>
      </p:pic>
    </p:spTree>
    <p:extLst>
      <p:ext uri="{BB962C8B-B14F-4D97-AF65-F5344CB8AC3E}">
        <p14:creationId xmlns:p14="http://schemas.microsoft.com/office/powerpoint/2010/main" val="190011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824E-682D-31BC-2F25-572EF8E0C4F3}"/>
              </a:ext>
            </a:extLst>
          </p:cNvPr>
          <p:cNvSpPr>
            <a:spLocks noGrp="1"/>
          </p:cNvSpPr>
          <p:nvPr>
            <p:ph type="title"/>
          </p:nvPr>
        </p:nvSpPr>
        <p:spPr>
          <a:xfrm>
            <a:off x="1911068" y="97876"/>
            <a:ext cx="7331027" cy="693694"/>
          </a:xfrm>
        </p:spPr>
        <p:txBody>
          <a:bodyPr/>
          <a:lstStyle/>
          <a:p>
            <a:r>
              <a:rPr lang="en-US" b="1" dirty="0"/>
              <a:t>				Product Dashboard</a:t>
            </a:r>
            <a:endParaRPr lang="en-US" dirty="0"/>
          </a:p>
        </p:txBody>
      </p:sp>
      <p:pic>
        <p:nvPicPr>
          <p:cNvPr id="5" name="Picture 4">
            <a:extLst>
              <a:ext uri="{FF2B5EF4-FFF2-40B4-BE49-F238E27FC236}">
                <a16:creationId xmlns:a16="http://schemas.microsoft.com/office/drawing/2014/main" id="{64FECB51-0A88-19C6-AC57-D611D8E63535}"/>
              </a:ext>
            </a:extLst>
          </p:cNvPr>
          <p:cNvPicPr>
            <a:picLocks noChangeAspect="1"/>
          </p:cNvPicPr>
          <p:nvPr/>
        </p:nvPicPr>
        <p:blipFill>
          <a:blip r:embed="rId2"/>
          <a:stretch>
            <a:fillRect/>
          </a:stretch>
        </p:blipFill>
        <p:spPr>
          <a:xfrm>
            <a:off x="0" y="976312"/>
            <a:ext cx="12191999" cy="5881688"/>
          </a:xfrm>
          <a:prstGeom prst="rect">
            <a:avLst/>
          </a:prstGeom>
        </p:spPr>
      </p:pic>
    </p:spTree>
    <p:extLst>
      <p:ext uri="{BB962C8B-B14F-4D97-AF65-F5344CB8AC3E}">
        <p14:creationId xmlns:p14="http://schemas.microsoft.com/office/powerpoint/2010/main" val="84162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FF33-E548-B8F9-C896-0F93F23D68AB}"/>
              </a:ext>
            </a:extLst>
          </p:cNvPr>
          <p:cNvSpPr>
            <a:spLocks noGrp="1"/>
          </p:cNvSpPr>
          <p:nvPr>
            <p:ph type="title"/>
          </p:nvPr>
        </p:nvSpPr>
        <p:spPr>
          <a:xfrm>
            <a:off x="645130" y="97876"/>
            <a:ext cx="9404723" cy="720990"/>
          </a:xfrm>
        </p:spPr>
        <p:txBody>
          <a:bodyPr/>
          <a:lstStyle/>
          <a:p>
            <a:r>
              <a:rPr lang="en-US" dirty="0"/>
              <a:t>                </a:t>
            </a:r>
            <a:r>
              <a:rPr lang="en-US" b="1" dirty="0">
                <a:latin typeface="Arial Black" panose="020B0A04020102020204" pitchFamily="34" charset="0"/>
              </a:rPr>
              <a:t>PROBLEMS ANSWERED</a:t>
            </a:r>
          </a:p>
        </p:txBody>
      </p:sp>
      <p:sp>
        <p:nvSpPr>
          <p:cNvPr id="6" name="Title 1">
            <a:extLst>
              <a:ext uri="{FF2B5EF4-FFF2-40B4-BE49-F238E27FC236}">
                <a16:creationId xmlns:a16="http://schemas.microsoft.com/office/drawing/2014/main" id="{9A505D81-A0D8-D6E0-7F80-02C5EB85EE1A}"/>
              </a:ext>
            </a:extLst>
          </p:cNvPr>
          <p:cNvSpPr txBox="1">
            <a:spLocks/>
          </p:cNvSpPr>
          <p:nvPr/>
        </p:nvSpPr>
        <p:spPr>
          <a:xfrm>
            <a:off x="347154" y="1221474"/>
            <a:ext cx="6162827" cy="55386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2000" dirty="0"/>
              <a:t> </a:t>
            </a:r>
            <a:endParaRPr lang="en-US" b="1" dirty="0">
              <a:latin typeface="Arial Black" panose="020B0A04020102020204" pitchFamily="34" charset="0"/>
            </a:endParaRPr>
          </a:p>
        </p:txBody>
      </p:sp>
      <p:sp>
        <p:nvSpPr>
          <p:cNvPr id="8" name="Content Placeholder 7">
            <a:extLst>
              <a:ext uri="{FF2B5EF4-FFF2-40B4-BE49-F238E27FC236}">
                <a16:creationId xmlns:a16="http://schemas.microsoft.com/office/drawing/2014/main" id="{4E251BC4-3B45-1099-B19F-FDCE37C80396}"/>
              </a:ext>
            </a:extLst>
          </p:cNvPr>
          <p:cNvSpPr>
            <a:spLocks noGrp="1"/>
          </p:cNvSpPr>
          <p:nvPr>
            <p:ph idx="1"/>
          </p:nvPr>
        </p:nvSpPr>
        <p:spPr>
          <a:xfrm>
            <a:off x="347153" y="1331259"/>
            <a:ext cx="5876225" cy="5042244"/>
          </a:xfrm>
        </p:spPr>
        <p:txBody>
          <a:bodyPr>
            <a:normAutofit fontScale="92500" lnSpcReduction="20000"/>
          </a:bodyPr>
          <a:lstStyle/>
          <a:p>
            <a:pPr>
              <a:lnSpc>
                <a:spcPct val="150000"/>
              </a:lnSpc>
              <a:buFont typeface="Courier New" panose="02070309020205020404" pitchFamily="49" charset="0"/>
              <a:buChar char="o"/>
            </a:pPr>
            <a:r>
              <a:rPr lang="en-US" b="1" dirty="0"/>
              <a:t>Which drive the most revenue for the business?</a:t>
            </a:r>
          </a:p>
          <a:p>
            <a:pPr>
              <a:lnSpc>
                <a:spcPct val="150000"/>
              </a:lnSpc>
              <a:buFont typeface="Courier New" panose="02070309020205020404" pitchFamily="49" charset="0"/>
              <a:buChar char="o"/>
            </a:pPr>
            <a:r>
              <a:rPr lang="en-US" dirty="0"/>
              <a:t>1. Coffee has generated the highest revenue over time, totaling $269,952k</a:t>
            </a:r>
          </a:p>
          <a:p>
            <a:pPr>
              <a:lnSpc>
                <a:spcPct val="150000"/>
              </a:lnSpc>
              <a:buFont typeface="Courier New" panose="02070309020205020404" pitchFamily="49" charset="0"/>
              <a:buChar char="o"/>
            </a:pPr>
            <a:r>
              <a:rPr lang="en-US" dirty="0"/>
              <a:t>.2. Tea follows with a revenue of $196,406k.</a:t>
            </a:r>
          </a:p>
          <a:p>
            <a:pPr>
              <a:lnSpc>
                <a:spcPct val="150000"/>
              </a:lnSpc>
              <a:buFont typeface="Courier New" panose="02070309020205020404" pitchFamily="49" charset="0"/>
              <a:buChar char="o"/>
            </a:pPr>
            <a:r>
              <a:rPr lang="en-US" dirty="0"/>
              <a:t>3. Bakery is the third highest revenue generator with a total of $82,316k.</a:t>
            </a:r>
          </a:p>
          <a:p>
            <a:pPr>
              <a:lnSpc>
                <a:spcPct val="150000"/>
              </a:lnSpc>
              <a:buFont typeface="Courier New" panose="02070309020205020404" pitchFamily="49" charset="0"/>
              <a:buChar char="o"/>
            </a:pPr>
            <a:r>
              <a:rPr lang="en-US" dirty="0"/>
              <a:t>4. Drinking Chocolate comes in fourth with a total revenue of $72,416k.</a:t>
            </a:r>
          </a:p>
          <a:p>
            <a:pPr>
              <a:lnSpc>
                <a:spcPct val="150000"/>
              </a:lnSpc>
              <a:buFont typeface="Courier New" panose="02070309020205020404" pitchFamily="49" charset="0"/>
              <a:buChar char="o"/>
            </a:pPr>
            <a:r>
              <a:rPr lang="en-US" dirty="0"/>
              <a:t>These are the top four revenue generators over time.</a:t>
            </a:r>
          </a:p>
        </p:txBody>
      </p:sp>
      <p:pic>
        <p:nvPicPr>
          <p:cNvPr id="10" name="Picture 9">
            <a:extLst>
              <a:ext uri="{FF2B5EF4-FFF2-40B4-BE49-F238E27FC236}">
                <a16:creationId xmlns:a16="http://schemas.microsoft.com/office/drawing/2014/main" id="{C97783BE-4E79-D496-3DB0-E1844373CB09}"/>
              </a:ext>
            </a:extLst>
          </p:cNvPr>
          <p:cNvPicPr>
            <a:picLocks noChangeAspect="1"/>
          </p:cNvPicPr>
          <p:nvPr/>
        </p:nvPicPr>
        <p:blipFill>
          <a:blip r:embed="rId2"/>
          <a:stretch>
            <a:fillRect/>
          </a:stretch>
        </p:blipFill>
        <p:spPr>
          <a:xfrm>
            <a:off x="6332560" y="1331260"/>
            <a:ext cx="5859439" cy="5042244"/>
          </a:xfrm>
          <a:prstGeom prst="rect">
            <a:avLst/>
          </a:prstGeom>
        </p:spPr>
      </p:pic>
    </p:spTree>
    <p:extLst>
      <p:ext uri="{BB962C8B-B14F-4D97-AF65-F5344CB8AC3E}">
        <p14:creationId xmlns:p14="http://schemas.microsoft.com/office/powerpoint/2010/main" val="3421188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1669</TotalTime>
  <Words>938</Words>
  <Application>Microsoft Office PowerPoint</Application>
  <PresentationFormat>Widescreen</PresentationFormat>
  <Paragraphs>66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Arial Black</vt:lpstr>
      <vt:lpstr>Calibri</vt:lpstr>
      <vt:lpstr>Century Gothic</vt:lpstr>
      <vt:lpstr>Courier New</vt:lpstr>
      <vt:lpstr>Wingdings 3</vt:lpstr>
      <vt:lpstr>Ion</vt:lpstr>
      <vt:lpstr>COFFEE SHOP SALES </vt:lpstr>
      <vt:lpstr>                 INTRODUCTION</vt:lpstr>
      <vt:lpstr>    PROBLEMS TO ANSWER</vt:lpstr>
      <vt:lpstr>             PROCESS</vt:lpstr>
      <vt:lpstr>       Data Over View</vt:lpstr>
      <vt:lpstr>                       Over View</vt:lpstr>
      <vt:lpstr>       Revenue Dashboard</vt:lpstr>
      <vt:lpstr>    Product Dashboard</vt:lpstr>
      <vt:lpstr>                PROBLEMS ANSWERED</vt:lpstr>
      <vt:lpstr>Which days of the week tend to be              busiest </vt:lpstr>
      <vt:lpstr>Which product are sold most and         least often?   </vt:lpstr>
      <vt:lpstr>Which store location  has  the most         customers </vt:lpstr>
      <vt:lpstr>Which coffee shop sales trended        over time? </vt:lpstr>
      <vt:lpstr>          Month with most Revenue</vt:lpstr>
      <vt:lpstr>     Analysis</vt:lpstr>
      <vt:lpstr> Monthly Trend Analysis</vt:lpstr>
      <vt:lpstr>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hardy oko</dc:creator>
  <cp:lastModifiedBy>hardy oko</cp:lastModifiedBy>
  <cp:revision>7</cp:revision>
  <dcterms:created xsi:type="dcterms:W3CDTF">2024-08-11T10:40:56Z</dcterms:created>
  <dcterms:modified xsi:type="dcterms:W3CDTF">2024-08-15T13:05:26Z</dcterms:modified>
</cp:coreProperties>
</file>