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7B3"/>
    <a:srgbClr val="19A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-450850" y="948055"/>
            <a:ext cx="13093700" cy="4961255"/>
            <a:chOff x="-320" y="-15"/>
            <a:chExt cx="20620" cy="7813"/>
          </a:xfrm>
        </p:grpSpPr>
        <p:grpSp>
          <p:nvGrpSpPr>
            <p:cNvPr id="47" name="Group 46"/>
            <p:cNvGrpSpPr/>
            <p:nvPr/>
          </p:nvGrpSpPr>
          <p:grpSpPr>
            <a:xfrm rot="0">
              <a:off x="-320" y="-15"/>
              <a:ext cx="20620" cy="4648"/>
              <a:chOff x="-320" y="-15"/>
              <a:chExt cx="20620" cy="4648"/>
            </a:xfrm>
          </p:grpSpPr>
          <p:grpSp>
            <p:nvGrpSpPr>
              <p:cNvPr id="73" name="Group 72"/>
              <p:cNvGrpSpPr/>
              <p:nvPr/>
            </p:nvGrpSpPr>
            <p:grpSpPr>
              <a:xfrm rot="0">
                <a:off x="14051" y="1892"/>
                <a:ext cx="1848" cy="1455"/>
                <a:chOff x="14066" y="1892"/>
                <a:chExt cx="1848" cy="1455"/>
              </a:xfrm>
            </p:grpSpPr>
            <p:sp>
              <p:nvSpPr>
                <p:cNvPr id="69" name="Hexagon 68"/>
                <p:cNvSpPr/>
                <p:nvPr/>
              </p:nvSpPr>
              <p:spPr>
                <a:xfrm>
                  <a:off x="14066" y="1892"/>
                  <a:ext cx="1816" cy="1455"/>
                </a:xfrm>
                <a:prstGeom prst="hexagon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72" name="Text Box 71"/>
                <p:cNvSpPr txBox="1"/>
                <p:nvPr/>
              </p:nvSpPr>
              <p:spPr>
                <a:xfrm>
                  <a:off x="14066" y="2054"/>
                  <a:ext cx="1848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400">
                      <a:sym typeface="+mn-ea"/>
                    </a:rPr>
                    <a:t>Extracción de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BERT 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embeddings</a:t>
                  </a:r>
                  <a:endParaRPr lang="en-GB" altLang="en-US" sz="1400"/>
                </a:p>
              </p:txBody>
            </p:sp>
            <p:sp>
              <p:nvSpPr>
                <p:cNvPr id="81" name="Hexagon 80"/>
                <p:cNvSpPr/>
                <p:nvPr/>
              </p:nvSpPr>
              <p:spPr>
                <a:xfrm>
                  <a:off x="14066" y="1892"/>
                  <a:ext cx="1816" cy="1455"/>
                </a:xfrm>
                <a:prstGeom prst="hexag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82" name="Text Box 81"/>
                <p:cNvSpPr txBox="1"/>
                <p:nvPr/>
              </p:nvSpPr>
              <p:spPr>
                <a:xfrm>
                  <a:off x="14066" y="2054"/>
                  <a:ext cx="1848" cy="11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400">
                      <a:sym typeface="+mn-ea"/>
                    </a:rPr>
                    <a:t>Extracción de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BERT </a:t>
                  </a:r>
                  <a:endParaRPr lang="en-GB" altLang="en-US" sz="1400"/>
                </a:p>
                <a:p>
                  <a:pPr algn="ctr"/>
                  <a:r>
                    <a:rPr lang="en-GB" altLang="en-US" sz="1400"/>
                    <a:t>embeddings</a:t>
                  </a:r>
                  <a:endParaRPr lang="en-GB" altLang="en-US" sz="1400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-320" y="-15"/>
                <a:ext cx="14417" cy="4648"/>
                <a:chOff x="-320" y="-15"/>
                <a:chExt cx="14417" cy="4648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 rot="0">
                  <a:off x="-320" y="-15"/>
                  <a:ext cx="13802" cy="4649"/>
                  <a:chOff x="-305" y="-15"/>
                  <a:chExt cx="13802" cy="4649"/>
                </a:xfrm>
              </p:grpSpPr>
              <p:grpSp>
                <p:nvGrpSpPr>
                  <p:cNvPr id="66" name="Group 65"/>
                  <p:cNvGrpSpPr/>
                  <p:nvPr/>
                </p:nvGrpSpPr>
                <p:grpSpPr>
                  <a:xfrm>
                    <a:off x="-305" y="-15"/>
                    <a:ext cx="13802" cy="4635"/>
                    <a:chOff x="-320" y="2556"/>
                    <a:chExt cx="13802" cy="4635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-320" y="2556"/>
                      <a:ext cx="7530" cy="4634"/>
                      <a:chOff x="593" y="2506"/>
                      <a:chExt cx="7530" cy="4634"/>
                    </a:xfrm>
                  </p:grpSpPr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593" y="2506"/>
                        <a:ext cx="3871" cy="4634"/>
                        <a:chOff x="593" y="2506"/>
                        <a:chExt cx="3871" cy="4634"/>
                      </a:xfrm>
                    </p:grpSpPr>
                    <p:grpSp>
                      <p:nvGrpSpPr>
                        <p:cNvPr id="20" name="Group 19"/>
                        <p:cNvGrpSpPr/>
                        <p:nvPr/>
                      </p:nvGrpSpPr>
                      <p:grpSpPr>
                        <a:xfrm>
                          <a:off x="593" y="3779"/>
                          <a:ext cx="1900" cy="2088"/>
                          <a:chOff x="538" y="3756"/>
                          <a:chExt cx="1900" cy="2088"/>
                        </a:xfrm>
                      </p:grpSpPr>
                      <p:sp>
                        <p:nvSpPr>
                          <p:cNvPr id="21" name="Can 20"/>
                          <p:cNvSpPr/>
                          <p:nvPr/>
                        </p:nvSpPr>
                        <p:spPr>
                          <a:xfrm>
                            <a:off x="843" y="3756"/>
                            <a:ext cx="1291" cy="2089"/>
                          </a:xfrm>
                          <a:prstGeom prst="can">
                            <a:avLst/>
                          </a:prstGeom>
                          <a:solidFill>
                            <a:srgbClr val="7030A0"/>
                          </a:solidFill>
                          <a:ln>
                            <a:solidFill>
                              <a:srgbClr val="7030A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GB" altLang="en-US"/>
                          </a:p>
                        </p:txBody>
                      </p:sp>
                      <p:sp>
                        <p:nvSpPr>
                          <p:cNvPr id="22" name="Text Box 21"/>
                          <p:cNvSpPr txBox="1"/>
                          <p:nvPr/>
                        </p:nvSpPr>
                        <p:spPr>
                          <a:xfrm>
                            <a:off x="538" y="4542"/>
                            <a:ext cx="1901" cy="8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pPr algn="ctr"/>
                            <a:r>
                              <a:rPr lang="en-GB" altLang="en-US" sz="1400" b="1"/>
                              <a:t>MusicCaps</a:t>
                            </a:r>
                            <a:endParaRPr lang="en-GB" altLang="en-US" sz="1400" b="1"/>
                          </a:p>
                          <a:p>
                            <a:pPr algn="ctr"/>
                            <a:r>
                              <a:rPr lang="en-GB" altLang="en-US" sz="1400" b="1"/>
                              <a:t>dataset</a:t>
                            </a:r>
                            <a:endParaRPr lang="en-GB" altLang="en-US" sz="1400" b="1"/>
                          </a:p>
                        </p:txBody>
                      </p:sp>
                    </p:grpSp>
                    <p:sp>
                      <p:nvSpPr>
                        <p:cNvPr id="23" name="Left Brace 22"/>
                        <p:cNvSpPr/>
                        <p:nvPr/>
                      </p:nvSpPr>
                      <p:spPr>
                        <a:xfrm>
                          <a:off x="2469" y="2506"/>
                          <a:ext cx="814" cy="4634"/>
                        </a:xfrm>
                        <a:prstGeom prst="leftBrace">
                          <a:avLst>
                            <a:gd name="adj1" fmla="val 82378"/>
                            <a:gd name="adj2" fmla="val 50000"/>
                          </a:avLst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GB" altLang="en-US"/>
                        </a:p>
                      </p:txBody>
                    </p:sp>
                    <p:grpSp>
                      <p:nvGrpSpPr>
                        <p:cNvPr id="24" name="Group 23"/>
                        <p:cNvGrpSpPr/>
                        <p:nvPr/>
                      </p:nvGrpSpPr>
                      <p:grpSpPr>
                        <a:xfrm>
                          <a:off x="3065" y="2677"/>
                          <a:ext cx="1399" cy="4240"/>
                          <a:chOff x="3080" y="2677"/>
                          <a:chExt cx="1399" cy="4240"/>
                        </a:xfrm>
                      </p:grpSpPr>
                      <p:grpSp>
                        <p:nvGrpSpPr>
                          <p:cNvPr id="25" name="Group 24"/>
                          <p:cNvGrpSpPr/>
                          <p:nvPr/>
                        </p:nvGrpSpPr>
                        <p:grpSpPr>
                          <a:xfrm>
                            <a:off x="3080" y="4243"/>
                            <a:ext cx="1360" cy="1161"/>
                            <a:chOff x="3087" y="4269"/>
                            <a:chExt cx="1360" cy="1161"/>
                          </a:xfrm>
                        </p:grpSpPr>
                        <p:sp>
                          <p:nvSpPr>
                            <p:cNvPr id="26" name="Rounded Rectangle 25"/>
                            <p:cNvSpPr/>
                            <p:nvPr/>
                          </p:nvSpPr>
                          <p:spPr>
                            <a:xfrm>
                              <a:off x="3160" y="4269"/>
                              <a:ext cx="1287" cy="1108"/>
                            </a:xfrm>
                            <a:prstGeom prst="roundRect">
                              <a:avLst>
                                <a:gd name="adj" fmla="val 38357"/>
                              </a:avLst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2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en-GB" altLang="en-US"/>
                            </a:p>
                          </p:txBody>
                        </p:sp>
                        <p:sp>
                          <p:nvSpPr>
                            <p:cNvPr id="27" name="Text Box 26"/>
                            <p:cNvSpPr txBox="1"/>
                            <p:nvPr/>
                          </p:nvSpPr>
                          <p:spPr>
                            <a:xfrm>
                              <a:off x="3087" y="4269"/>
                              <a:ext cx="1360" cy="116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 anchor="t">
                              <a:spAutoFit/>
                            </a:bodyPr>
                            <a:p>
                              <a:pPr algn="ctr"/>
                              <a:r>
                                <a:rPr lang="en-GB" altLang="en-US" sz="1400">
                                  <a:sym typeface="+mn-ea"/>
                                </a:rPr>
                                <a:t>clips de</a:t>
                              </a:r>
                              <a:endParaRPr lang="en-GB" altLang="en-US" sz="1400"/>
                            </a:p>
                            <a:p>
                              <a:pPr algn="ctr"/>
                              <a:r>
                                <a:rPr lang="en-GB" altLang="en-US" sz="1400"/>
                                <a:t>10s de música </a:t>
                              </a:r>
                              <a:endParaRPr lang="en-GB" altLang="en-US" sz="1400"/>
                            </a:p>
                          </p:txBody>
                        </p:sp>
                      </p:grpSp>
                      <p:sp>
                        <p:nvSpPr>
                          <p:cNvPr id="28" name="Rounded Rectangle 27"/>
                          <p:cNvSpPr/>
                          <p:nvPr/>
                        </p:nvSpPr>
                        <p:spPr>
                          <a:xfrm>
                            <a:off x="3416" y="3431"/>
                            <a:ext cx="687" cy="541"/>
                          </a:xfrm>
                          <a:prstGeom prst="roundRect">
                            <a:avLst>
                              <a:gd name="adj" fmla="val 38357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GB" altLang="en-US"/>
                          </a:p>
                        </p:txBody>
                      </p:sp>
                      <p:sp>
                        <p:nvSpPr>
                          <p:cNvPr id="29" name="Rounded Rectangle 28"/>
                          <p:cNvSpPr/>
                          <p:nvPr/>
                        </p:nvSpPr>
                        <p:spPr>
                          <a:xfrm>
                            <a:off x="3415" y="2677"/>
                            <a:ext cx="687" cy="541"/>
                          </a:xfrm>
                          <a:prstGeom prst="roundRect">
                            <a:avLst>
                              <a:gd name="adj" fmla="val 38357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GB" altLang="en-US"/>
                          </a:p>
                        </p:txBody>
                      </p:sp>
                      <p:sp>
                        <p:nvSpPr>
                          <p:cNvPr id="30" name="Rounded Rectangle 29"/>
                          <p:cNvSpPr/>
                          <p:nvPr/>
                        </p:nvSpPr>
                        <p:spPr>
                          <a:xfrm>
                            <a:off x="3415" y="6376"/>
                            <a:ext cx="687" cy="541"/>
                          </a:xfrm>
                          <a:prstGeom prst="roundRect">
                            <a:avLst>
                              <a:gd name="adj" fmla="val 38357"/>
                            </a:avLst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2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en-GB" altLang="en-US"/>
                          </a:p>
                        </p:txBody>
                      </p:sp>
                      <p:sp>
                        <p:nvSpPr>
                          <p:cNvPr id="31" name="Text Box 30"/>
                          <p:cNvSpPr txBox="1"/>
                          <p:nvPr/>
                        </p:nvSpPr>
                        <p:spPr>
                          <a:xfrm>
                            <a:off x="3416" y="5351"/>
                            <a:ext cx="1063" cy="106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vert="eaVert" wrap="square" rtlCol="0">
                            <a:spAutoFit/>
                          </a:bodyPr>
                          <a:p>
                            <a:pPr algn="ctr"/>
                            <a:r>
                              <a:rPr lang="en-GB" altLang="en-US" sz="3200" b="1"/>
                              <a:t>...</a:t>
                            </a:r>
                            <a:endParaRPr lang="en-GB" altLang="en-US" sz="3200" b="1"/>
                          </a:p>
                        </p:txBody>
                      </p:sp>
                    </p:grpSp>
                  </p:grp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5528" y="3714"/>
                        <a:ext cx="2595" cy="2220"/>
                        <a:chOff x="5099" y="3648"/>
                        <a:chExt cx="2595" cy="2220"/>
                      </a:xfrm>
                    </p:grpSpPr>
                    <p:sp>
                      <p:nvSpPr>
                        <p:cNvPr id="34" name="Hexagon 33"/>
                        <p:cNvSpPr/>
                        <p:nvPr/>
                      </p:nvSpPr>
                      <p:spPr>
                        <a:xfrm>
                          <a:off x="5099" y="3648"/>
                          <a:ext cx="2595" cy="2220"/>
                        </a:xfrm>
                        <a:prstGeom prst="hexagon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en-GB" altLang="en-US"/>
                        </a:p>
                      </p:txBody>
                    </p:sp>
                    <p:sp>
                      <p:nvSpPr>
                        <p:cNvPr id="36" name="Text Box 35"/>
                        <p:cNvSpPr txBox="1"/>
                        <p:nvPr/>
                      </p:nvSpPr>
                      <p:spPr>
                        <a:xfrm>
                          <a:off x="5406" y="4223"/>
                          <a:ext cx="1980" cy="101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pPr algn="ctr"/>
                          <a:r>
                            <a:rPr lang="en-GB" altLang="en-US"/>
                            <a:t>Extracción</a:t>
                          </a:r>
                          <a:endParaRPr lang="en-GB" altLang="en-US"/>
                        </a:p>
                        <a:p>
                          <a:pPr algn="ctr"/>
                          <a:r>
                            <a:rPr lang="en-GB" altLang="en-US"/>
                            <a:t>de f</a:t>
                          </a:r>
                          <a:r>
                            <a:rPr lang="en-GB" altLang="en-US">
                              <a:sym typeface="+mn-ea"/>
                            </a:rPr>
                            <a:t>eatures</a:t>
                          </a:r>
                          <a:endParaRPr lang="en-GB" altLang="en-US"/>
                        </a:p>
                      </p:txBody>
                    </p:sp>
                  </p:grpSp>
                  <p:cxnSp>
                    <p:nvCxnSpPr>
                      <p:cNvPr id="38" name="Straight Arrow Connector 37"/>
                      <p:cNvCxnSpPr/>
                      <p:nvPr/>
                    </p:nvCxnSpPr>
                    <p:spPr>
                      <a:xfrm>
                        <a:off x="4584" y="4817"/>
                        <a:ext cx="784" cy="11"/>
                      </a:xfrm>
                      <a:prstGeom prst="straightConnector1">
                        <a:avLst/>
                      </a:prstGeom>
                      <a:ln w="88900" cmpd="dbl">
                        <a:solidFill>
                          <a:schemeClr val="tx1"/>
                        </a:solidFill>
                        <a:tailEnd type="arrow" w="sm" len="sm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7409" y="2557"/>
                      <a:ext cx="3867" cy="4634"/>
                      <a:chOff x="7409" y="2557"/>
                      <a:chExt cx="3867" cy="4634"/>
                    </a:xfrm>
                  </p:grpSpPr>
                  <p:sp>
                    <p:nvSpPr>
                      <p:cNvPr id="42" name="Left Brace 41"/>
                      <p:cNvSpPr/>
                      <p:nvPr/>
                    </p:nvSpPr>
                    <p:spPr>
                      <a:xfrm>
                        <a:off x="7409" y="2557"/>
                        <a:ext cx="814" cy="4634"/>
                      </a:xfrm>
                      <a:prstGeom prst="leftBrace">
                        <a:avLst>
                          <a:gd name="adj1" fmla="val 82378"/>
                          <a:gd name="adj2" fmla="val 50000"/>
                        </a:avLst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7998" y="3007"/>
                        <a:ext cx="3278" cy="3728"/>
                        <a:chOff x="7998" y="3007"/>
                        <a:chExt cx="3278" cy="3728"/>
                      </a:xfrm>
                    </p:grpSpPr>
                    <p:grpSp>
                      <p:nvGrpSpPr>
                        <p:cNvPr id="55" name="Group 54"/>
                        <p:cNvGrpSpPr/>
                        <p:nvPr/>
                      </p:nvGrpSpPr>
                      <p:grpSpPr>
                        <a:xfrm>
                          <a:off x="7998" y="3007"/>
                          <a:ext cx="3278" cy="2512"/>
                          <a:chOff x="7906" y="2669"/>
                          <a:chExt cx="3278" cy="2512"/>
                        </a:xfrm>
                      </p:grpSpPr>
                      <p:sp>
                        <p:nvSpPr>
                          <p:cNvPr id="43" name="Text Box 42"/>
                          <p:cNvSpPr txBox="1"/>
                          <p:nvPr/>
                        </p:nvSpPr>
                        <p:spPr>
                          <a:xfrm>
                            <a:off x="7906" y="2669"/>
                            <a:ext cx="2169" cy="6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marL="171450" indent="-171450">
                              <a:buFont typeface="Arial" panose="020B0604020202020204" pitchFamily="34" charset="0"/>
                              <a:buChar char="•"/>
                            </a:pPr>
                            <a:r>
                              <a:rPr lang="en-GB" altLang="en-US" sz="1000"/>
                              <a:t>género: </a:t>
                            </a:r>
                            <a:endParaRPr lang="en-GB" altLang="en-US" sz="1000"/>
                          </a:p>
                          <a:p>
                            <a:pPr indent="0">
                              <a:buFont typeface="Arial" panose="020B0604020202020204" pitchFamily="34" charset="0"/>
                              <a:buNone/>
                            </a:pPr>
                            <a:r>
                              <a:rPr lang="en-GB" altLang="en-US" sz="1000"/>
                              <a:t>       &lt;genre tag&gt; </a:t>
                            </a:r>
                            <a:endParaRPr lang="en-GB" altLang="en-US" sz="1000"/>
                          </a:p>
                        </p:txBody>
                      </p:sp>
                      <p:sp>
                        <p:nvSpPr>
                          <p:cNvPr id="45" name="Text Box 44"/>
                          <p:cNvSpPr txBox="1"/>
                          <p:nvPr/>
                        </p:nvSpPr>
                        <p:spPr>
                          <a:xfrm>
                            <a:off x="7906" y="3297"/>
                            <a:ext cx="3278" cy="6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marL="171450" indent="-171450">
                              <a:buFont typeface="Arial" panose="020B0604020202020204" pitchFamily="34" charset="0"/>
                              <a:buChar char="•"/>
                            </a:pPr>
                            <a:r>
                              <a:rPr lang="en-GB" altLang="en-US" sz="1000"/>
                              <a:t>danceabilidad: </a:t>
                            </a:r>
                            <a:endParaRPr lang="en-GB" altLang="en-US" sz="1000"/>
                          </a:p>
                          <a:p>
                            <a:pPr indent="0">
                              <a:buFont typeface="Arial" panose="020B0604020202020204" pitchFamily="34" charset="0"/>
                              <a:buNone/>
                            </a:pPr>
                            <a:r>
                              <a:rPr lang="en-GB" altLang="en-US" sz="1000"/>
                              <a:t>       &lt;</a:t>
                            </a:r>
                            <a:r>
                              <a:rPr lang="en-GB" altLang="en-US" sz="1000">
                                <a:sym typeface="+mn-ea"/>
                              </a:rPr>
                              <a:t>danceability </a:t>
                            </a:r>
                            <a:r>
                              <a:rPr lang="en-GB" altLang="en-US" sz="1000"/>
                              <a:t>tag&gt; </a:t>
                            </a:r>
                            <a:endParaRPr lang="en-GB" altLang="en-US" sz="1000"/>
                          </a:p>
                        </p:txBody>
                      </p:sp>
                      <p:sp>
                        <p:nvSpPr>
                          <p:cNvPr id="46" name="Text Box 45"/>
                          <p:cNvSpPr txBox="1"/>
                          <p:nvPr/>
                        </p:nvSpPr>
                        <p:spPr>
                          <a:xfrm>
                            <a:off x="7906" y="3925"/>
                            <a:ext cx="2358" cy="6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marL="171450" indent="-171450">
                              <a:buFont typeface="Arial" panose="020B0604020202020204" pitchFamily="34" charset="0"/>
                              <a:buChar char="•"/>
                            </a:pPr>
                            <a:r>
                              <a:rPr lang="en-GB" altLang="en-US" sz="1000"/>
                              <a:t>tema: </a:t>
                            </a:r>
                            <a:endParaRPr lang="en-GB" altLang="en-US" sz="1000"/>
                          </a:p>
                          <a:p>
                            <a:pPr indent="0">
                              <a:buFont typeface="Arial" panose="020B0604020202020204" pitchFamily="34" charset="0"/>
                              <a:buNone/>
                            </a:pPr>
                            <a:r>
                              <a:rPr lang="en-GB" altLang="en-US" sz="1000"/>
                              <a:t>       &lt;theme tags&gt; </a:t>
                            </a:r>
                            <a:endParaRPr lang="en-GB" altLang="en-US" sz="1000"/>
                          </a:p>
                        </p:txBody>
                      </p:sp>
                      <p:sp>
                        <p:nvSpPr>
                          <p:cNvPr id="48" name="Text Box 47"/>
                          <p:cNvSpPr txBox="1"/>
                          <p:nvPr/>
                        </p:nvSpPr>
                        <p:spPr>
                          <a:xfrm>
                            <a:off x="7906" y="4553"/>
                            <a:ext cx="2004" cy="62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marL="171450" indent="-171450">
                              <a:buFont typeface="Arial" panose="020B0604020202020204" pitchFamily="34" charset="0"/>
                              <a:buChar char="•"/>
                            </a:pPr>
                            <a:r>
                              <a:rPr lang="en-GB" altLang="en-US" sz="1000"/>
                              <a:t>género de la voz:</a:t>
                            </a:r>
                            <a:endParaRPr lang="en-GB" altLang="en-US" sz="1000"/>
                          </a:p>
                          <a:p>
                            <a:pPr indent="0">
                              <a:buFont typeface="Arial" panose="020B0604020202020204" pitchFamily="34" charset="0"/>
                              <a:buNone/>
                            </a:pPr>
                            <a:r>
                              <a:rPr lang="en-GB" altLang="en-US" sz="1000"/>
                              <a:t>       &lt;</a:t>
                            </a:r>
                            <a:r>
                              <a:rPr lang="en-GB" altLang="en-US" sz="1000">
                                <a:sym typeface="+mn-ea"/>
                              </a:rPr>
                              <a:t>gender </a:t>
                            </a:r>
                            <a:r>
                              <a:rPr lang="en-GB" altLang="en-US" sz="1000"/>
                              <a:t>tag&gt; </a:t>
                            </a:r>
                            <a:endParaRPr lang="en-GB" altLang="en-US" sz="1000"/>
                          </a:p>
                        </p:txBody>
                      </p:sp>
                    </p:grpSp>
                    <p:sp>
                      <p:nvSpPr>
                        <p:cNvPr id="49" name="Text Box 48"/>
                        <p:cNvSpPr txBox="1"/>
                        <p:nvPr/>
                      </p:nvSpPr>
                      <p:spPr>
                        <a:xfrm>
                          <a:off x="8103" y="5669"/>
                          <a:ext cx="1063" cy="106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p>
                          <a:pPr algn="ctr"/>
                          <a:r>
                            <a:rPr lang="en-GB" altLang="en-US" sz="3200" b="1"/>
                            <a:t>...</a:t>
                          </a:r>
                          <a:endParaRPr lang="en-GB" altLang="en-US" sz="3200" b="1"/>
                        </a:p>
                      </p:txBody>
                    </p:sp>
                  </p:grpSp>
                </p:grpSp>
                <p:grpSp>
                  <p:nvGrpSpPr>
                    <p:cNvPr id="62" name="Group 61"/>
                    <p:cNvGrpSpPr/>
                    <p:nvPr/>
                  </p:nvGrpSpPr>
                  <p:grpSpPr>
                    <a:xfrm rot="0">
                      <a:off x="10887" y="2727"/>
                      <a:ext cx="2595" cy="2220"/>
                      <a:chOff x="10887" y="2727"/>
                      <a:chExt cx="2595" cy="2220"/>
                    </a:xfrm>
                  </p:grpSpPr>
                  <p:sp>
                    <p:nvSpPr>
                      <p:cNvPr id="59" name="Hexagon 58"/>
                      <p:cNvSpPr/>
                      <p:nvPr/>
                    </p:nvSpPr>
                    <p:spPr>
                      <a:xfrm>
                        <a:off x="10887" y="2727"/>
                        <a:ext cx="2595" cy="2220"/>
                      </a:xfrm>
                      <a:prstGeom prst="hexagon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61" name="Text Box 60"/>
                      <p:cNvSpPr txBox="1"/>
                      <p:nvPr/>
                    </p:nvSpPr>
                    <p:spPr>
                      <a:xfrm>
                        <a:off x="11221" y="2893"/>
                        <a:ext cx="2018" cy="18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/>
                        <a:r>
                          <a:rPr lang="en-GB" altLang="en-US" sz="1400"/>
                          <a:t>Conversión de tags en una </a:t>
                        </a:r>
                        <a:r>
                          <a:rPr lang="en-GB" altLang="en-US" sz="1400" b="1" i="1"/>
                          <a:t>descripci</a:t>
                        </a:r>
                        <a:r>
                          <a:rPr lang="en-GB" altLang="en-US" sz="1400" b="1" i="1">
                            <a:sym typeface="+mn-ea"/>
                          </a:rPr>
                          <a:t>ón</a:t>
                        </a:r>
                        <a:r>
                          <a:rPr lang="en-GB" altLang="en-US" sz="1400">
                            <a:sym typeface="+mn-ea"/>
                          </a:rPr>
                          <a:t> en </a:t>
                        </a:r>
                        <a:r>
                          <a:rPr lang="en-GB" altLang="en-US" sz="1400"/>
                          <a:t>lenguaje natural</a:t>
                        </a:r>
                        <a:endParaRPr lang="en-GB" altLang="en-US" sz="1400"/>
                      </a:p>
                    </p:txBody>
                  </p:sp>
                </p:grpSp>
              </p:grpSp>
              <p:sp>
                <p:nvSpPr>
                  <p:cNvPr id="67" name="Left Brace 66"/>
                  <p:cNvSpPr/>
                  <p:nvPr/>
                </p:nvSpPr>
                <p:spPr>
                  <a:xfrm flipH="1">
                    <a:off x="9802" y="0"/>
                    <a:ext cx="814" cy="4634"/>
                  </a:xfrm>
                  <a:prstGeom prst="leftBrace">
                    <a:avLst>
                      <a:gd name="adj1" fmla="val 82378"/>
                      <a:gd name="adj2" fmla="val 27665"/>
                    </a:avLst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</p:grp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13333" y="1802"/>
                  <a:ext cx="765" cy="360"/>
                </a:xfrm>
                <a:prstGeom prst="straightConnector1">
                  <a:avLst/>
                </a:prstGeom>
                <a:ln w="1905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/>
                <p:nvPr/>
              </p:nvCxnSpPr>
              <p:spPr>
                <a:xfrm flipH="1">
                  <a:off x="12979" y="3053"/>
                  <a:ext cx="1104" cy="538"/>
                </a:xfrm>
                <a:prstGeom prst="straightConnector1">
                  <a:avLst/>
                </a:prstGeom>
                <a:ln w="1905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9" name="Group 78"/>
                <p:cNvGrpSpPr/>
                <p:nvPr/>
              </p:nvGrpSpPr>
              <p:grpSpPr>
                <a:xfrm rot="0">
                  <a:off x="11327" y="2883"/>
                  <a:ext cx="1598" cy="1520"/>
                  <a:chOff x="11342" y="2883"/>
                  <a:chExt cx="1598" cy="1520"/>
                </a:xfrm>
              </p:grpSpPr>
              <p:sp>
                <p:nvSpPr>
                  <p:cNvPr id="77" name="Can 76"/>
                  <p:cNvSpPr/>
                  <p:nvPr/>
                </p:nvSpPr>
                <p:spPr>
                  <a:xfrm>
                    <a:off x="11485" y="2883"/>
                    <a:ext cx="1312" cy="1520"/>
                  </a:xfrm>
                  <a:prstGeom prst="can">
                    <a:avLst>
                      <a:gd name="adj" fmla="val 31822"/>
                    </a:avLst>
                  </a:prstGeom>
                  <a:solidFill>
                    <a:srgbClr val="19A382"/>
                  </a:solidFill>
                  <a:ln>
                    <a:solidFill>
                      <a:srgbClr val="19A38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78" name="Text Box 77"/>
                  <p:cNvSpPr txBox="1"/>
                  <p:nvPr/>
                </p:nvSpPr>
                <p:spPr>
                  <a:xfrm>
                    <a:off x="11342" y="3413"/>
                    <a:ext cx="1598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GB" altLang="en-US" sz="1200" b="1"/>
                      <a:t>Corpus embeddings</a:t>
                    </a:r>
                    <a:endParaRPr lang="en-GB" altLang="en-US" sz="1200" b="1"/>
                  </a:p>
                </p:txBody>
              </p:sp>
            </p:grpSp>
          </p:grpSp>
          <p:grpSp>
            <p:nvGrpSpPr>
              <p:cNvPr id="44" name="Group 43"/>
              <p:cNvGrpSpPr/>
              <p:nvPr/>
            </p:nvGrpSpPr>
            <p:grpSpPr>
              <a:xfrm>
                <a:off x="15768" y="1001"/>
                <a:ext cx="4532" cy="3182"/>
                <a:chOff x="15768" y="1001"/>
                <a:chExt cx="4532" cy="3182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15813" y="3066"/>
                  <a:ext cx="1104" cy="538"/>
                </a:xfrm>
                <a:prstGeom prst="straightConnector1">
                  <a:avLst/>
                </a:prstGeom>
                <a:ln w="19050" cmpd="sng">
                  <a:solidFill>
                    <a:schemeClr val="tx1">
                      <a:lumMod val="85000"/>
                      <a:lumOff val="1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" name="Group 10"/>
                <p:cNvGrpSpPr/>
                <p:nvPr/>
              </p:nvGrpSpPr>
              <p:grpSpPr>
                <a:xfrm rot="0">
                  <a:off x="15768" y="1001"/>
                  <a:ext cx="4532" cy="1388"/>
                  <a:chOff x="15753" y="988"/>
                  <a:chExt cx="4532" cy="1388"/>
                </a:xfrm>
              </p:grpSpPr>
              <p:cxnSp>
                <p:nvCxnSpPr>
                  <p:cNvPr id="84" name="Straight Arrow Connector 83"/>
                  <p:cNvCxnSpPr/>
                  <p:nvPr/>
                </p:nvCxnSpPr>
                <p:spPr>
                  <a:xfrm flipH="1">
                    <a:off x="15753" y="1802"/>
                    <a:ext cx="765" cy="360"/>
                  </a:xfrm>
                  <a:prstGeom prst="straightConnector1">
                    <a:avLst/>
                  </a:prstGeom>
                  <a:ln w="19050" cmpd="sng">
                    <a:solidFill>
                      <a:schemeClr val="tx1">
                        <a:lumMod val="85000"/>
                        <a:lumOff val="1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16511" y="988"/>
                    <a:ext cx="3774" cy="1388"/>
                    <a:chOff x="7113" y="7485"/>
                    <a:chExt cx="3774" cy="1388"/>
                  </a:xfrm>
                </p:grpSpPr>
                <p:grpSp>
                  <p:nvGrpSpPr>
                    <p:cNvPr id="5" name="Group 4"/>
                    <p:cNvGrpSpPr/>
                    <p:nvPr/>
                  </p:nvGrpSpPr>
                  <p:grpSpPr>
                    <a:xfrm>
                      <a:off x="9961" y="7660"/>
                      <a:ext cx="926" cy="1213"/>
                      <a:chOff x="8103" y="5800"/>
                      <a:chExt cx="926" cy="1213"/>
                    </a:xfrm>
                  </p:grpSpPr>
                  <p:pic>
                    <p:nvPicPr>
                      <p:cNvPr id="3" name="Picture 2" descr="user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rcRect l="12652" t="12919" r="13274" b="716"/>
                      <a:stretch>
                        <a:fillRect/>
                      </a:stretch>
                    </p:blipFill>
                    <p:spPr>
                      <a:xfrm>
                        <a:off x="8103" y="5800"/>
                        <a:ext cx="926" cy="10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" name="Text Box 3"/>
                      <p:cNvSpPr txBox="1"/>
                      <p:nvPr/>
                    </p:nvSpPr>
                    <p:spPr>
                      <a:xfrm>
                        <a:off x="8132" y="6651"/>
                        <a:ext cx="897" cy="3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ctr">
                          <a:lnSpc>
                            <a:spcPct val="100000"/>
                          </a:lnSpc>
                        </a:pPr>
                        <a:r>
                          <a:rPr lang="en-GB" altLang="en-US" sz="900"/>
                          <a:t>Usuario</a:t>
                        </a:r>
                        <a:endParaRPr lang="en-GB" altLang="en-US" sz="900"/>
                      </a:p>
                    </p:txBody>
                  </p:sp>
                </p:grpSp>
                <p:cxnSp>
                  <p:nvCxnSpPr>
                    <p:cNvPr id="6" name="Straight Arrow Connector 5"/>
                    <p:cNvCxnSpPr/>
                    <p:nvPr/>
                  </p:nvCxnSpPr>
                  <p:spPr>
                    <a:xfrm flipH="1">
                      <a:off x="9003" y="8195"/>
                      <a:ext cx="784" cy="11"/>
                    </a:xfrm>
                    <a:prstGeom prst="straightConnector1">
                      <a:avLst/>
                    </a:prstGeom>
                    <a:ln w="88900" cmpd="dbl">
                      <a:solidFill>
                        <a:schemeClr val="tx1"/>
                      </a:solidFill>
                      <a:tailEnd type="arrow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" name="Group 8"/>
                    <p:cNvGrpSpPr/>
                    <p:nvPr/>
                  </p:nvGrpSpPr>
                  <p:grpSpPr>
                    <a:xfrm>
                      <a:off x="7113" y="7485"/>
                      <a:ext cx="1716" cy="1388"/>
                      <a:chOff x="7072" y="7351"/>
                      <a:chExt cx="1716" cy="1388"/>
                    </a:xfrm>
                  </p:grpSpPr>
                  <p:sp>
                    <p:nvSpPr>
                      <p:cNvPr id="7" name="Oval 6"/>
                      <p:cNvSpPr/>
                      <p:nvPr/>
                    </p:nvSpPr>
                    <p:spPr>
                      <a:xfrm>
                        <a:off x="7211" y="7351"/>
                        <a:ext cx="1429" cy="1389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endParaRPr lang="en-GB" altLang="en-US"/>
                      </a:p>
                    </p:txBody>
                  </p:sp>
                  <p:sp>
                    <p:nvSpPr>
                      <p:cNvPr id="8" name="Text Box 7"/>
                      <p:cNvSpPr txBox="1"/>
                      <p:nvPr/>
                    </p:nvSpPr>
                    <p:spPr>
                      <a:xfrm>
                        <a:off x="7072" y="7465"/>
                        <a:ext cx="1717" cy="116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ctr"/>
                        <a:r>
                          <a:rPr lang="en-GB" altLang="en-US" sz="1400">
                            <a:sym typeface="+mn-ea"/>
                          </a:rPr>
                          <a:t>consulta en lenguaje natural</a:t>
                        </a:r>
                        <a:r>
                          <a:rPr lang="en-GB" altLang="en-US" sz="1400"/>
                          <a:t> </a:t>
                        </a:r>
                        <a:endParaRPr lang="en-GB" altLang="en-US" sz="1400"/>
                      </a:p>
                    </p:txBody>
                  </p:sp>
                </p:grpSp>
              </p:grp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6982" y="3343"/>
                  <a:ext cx="1716" cy="840"/>
                  <a:chOff x="16982" y="3343"/>
                  <a:chExt cx="1716" cy="840"/>
                </a:xfrm>
              </p:grpSpPr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17013" y="3343"/>
                    <a:ext cx="1620" cy="840"/>
                  </a:xfrm>
                  <a:prstGeom prst="roundRect">
                    <a:avLst/>
                  </a:prstGeom>
                  <a:solidFill>
                    <a:srgbClr val="74C7B3"/>
                  </a:solidFill>
                  <a:ln>
                    <a:solidFill>
                      <a:srgbClr val="19A382"/>
                    </a:solidFill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13" name="Text Box 12"/>
                  <p:cNvSpPr txBox="1"/>
                  <p:nvPr/>
                </p:nvSpPr>
                <p:spPr>
                  <a:xfrm>
                    <a:off x="16982" y="3413"/>
                    <a:ext cx="1717" cy="72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ctr"/>
                    <a:r>
                      <a:rPr lang="en-GB" altLang="en-US" sz="1200" b="1">
                        <a:sym typeface="+mn-ea"/>
                      </a:rPr>
                      <a:t>embedding</a:t>
                    </a:r>
                    <a:endParaRPr lang="en-GB" altLang="en-US" sz="1200" b="1">
                      <a:sym typeface="+mn-ea"/>
                    </a:endParaRPr>
                  </a:p>
                  <a:p>
                    <a:pPr algn="ctr"/>
                    <a:r>
                      <a:rPr lang="en-GB" altLang="en-US" sz="1200" b="1"/>
                      <a:t>de la consulta</a:t>
                    </a:r>
                    <a:endParaRPr lang="en-GB" altLang="en-US" sz="1200" b="1"/>
                  </a:p>
                </p:txBody>
              </p:sp>
            </p:grpSp>
          </p:grpSp>
        </p:grpSp>
        <p:grpSp>
          <p:nvGrpSpPr>
            <p:cNvPr id="57" name="Group 56"/>
            <p:cNvGrpSpPr/>
            <p:nvPr/>
          </p:nvGrpSpPr>
          <p:grpSpPr>
            <a:xfrm>
              <a:off x="12458" y="4482"/>
              <a:ext cx="7659" cy="3316"/>
              <a:chOff x="12458" y="4482"/>
              <a:chExt cx="7659" cy="3316"/>
            </a:xfrm>
          </p:grpSpPr>
          <p:grpSp>
            <p:nvGrpSpPr>
              <p:cNvPr id="33" name="Group 32"/>
              <p:cNvGrpSpPr/>
              <p:nvPr/>
            </p:nvGrpSpPr>
            <p:grpSpPr>
              <a:xfrm rot="0">
                <a:off x="12458" y="4482"/>
                <a:ext cx="4816" cy="3316"/>
                <a:chOff x="12458" y="4482"/>
                <a:chExt cx="4816" cy="3316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2458" y="4482"/>
                  <a:ext cx="897" cy="1306"/>
                </a:xfrm>
                <a:prstGeom prst="straightConnector1">
                  <a:avLst/>
                </a:prstGeom>
                <a:ln w="88900" cmpd="dbl">
                  <a:solidFill>
                    <a:schemeClr val="tx1"/>
                  </a:solidFill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flipH="1">
                  <a:off x="16378" y="4482"/>
                  <a:ext cx="897" cy="1306"/>
                </a:xfrm>
                <a:prstGeom prst="straightConnector1">
                  <a:avLst/>
                </a:prstGeom>
                <a:ln w="88900" cmpd="dbl">
                  <a:solidFill>
                    <a:schemeClr val="tx1"/>
                  </a:solidFill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Hexagon 17"/>
                <p:cNvSpPr/>
                <p:nvPr/>
              </p:nvSpPr>
              <p:spPr>
                <a:xfrm>
                  <a:off x="13569" y="5578"/>
                  <a:ext cx="2595" cy="2220"/>
                </a:xfrm>
                <a:prstGeom prst="hexagon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en-GB" altLang="en-US"/>
                </a:p>
              </p:txBody>
            </p:sp>
            <p:sp>
              <p:nvSpPr>
                <p:cNvPr id="19" name="Text Box 18"/>
                <p:cNvSpPr txBox="1"/>
                <p:nvPr/>
              </p:nvSpPr>
              <p:spPr>
                <a:xfrm>
                  <a:off x="13950" y="5788"/>
                  <a:ext cx="1848" cy="18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GB" altLang="en-US" sz="1400">
                      <a:sym typeface="+mn-ea"/>
                    </a:rPr>
                    <a:t>Comparación y ranking utilizando similitud de coseno</a:t>
                  </a:r>
                  <a:endParaRPr lang="en-GB" altLang="en-US" sz="1400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16263" y="6011"/>
                <a:ext cx="3855" cy="1394"/>
                <a:chOff x="16263" y="6011"/>
                <a:chExt cx="3855" cy="1394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6263" y="6708"/>
                  <a:ext cx="1407" cy="0"/>
                </a:xfrm>
                <a:prstGeom prst="straightConnector1">
                  <a:avLst/>
                </a:prstGeom>
                <a:ln w="88900" cmpd="dbl">
                  <a:solidFill>
                    <a:schemeClr val="tx1"/>
                  </a:solidFill>
                  <a:tailEnd type="arrow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17868" y="6011"/>
                  <a:ext cx="2250" cy="1394"/>
                  <a:chOff x="17868" y="6108"/>
                  <a:chExt cx="2250" cy="1394"/>
                </a:xfrm>
              </p:grpSpPr>
              <p:sp>
                <p:nvSpPr>
                  <p:cNvPr id="52" name="Rounded Rectangle 51"/>
                  <p:cNvSpPr/>
                  <p:nvPr/>
                </p:nvSpPr>
                <p:spPr>
                  <a:xfrm>
                    <a:off x="17868" y="6108"/>
                    <a:ext cx="2250" cy="1395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endParaRPr lang="en-GB" altLang="en-US"/>
                  </a:p>
                </p:txBody>
              </p:sp>
              <p:sp>
                <p:nvSpPr>
                  <p:cNvPr id="53" name="Text Box 52"/>
                  <p:cNvSpPr txBox="1"/>
                  <p:nvPr/>
                </p:nvSpPr>
                <p:spPr>
                  <a:xfrm>
                    <a:off x="17922" y="6225"/>
                    <a:ext cx="2142" cy="11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GB" altLang="en-US" sz="1400"/>
                      <a:t>Listado de clips similares a la consulta</a:t>
                    </a:r>
                    <a:endParaRPr lang="en-GB" altLang="en-US" sz="140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Hexagon 51"/>
          <p:cNvSpPr/>
          <p:nvPr/>
        </p:nvSpPr>
        <p:spPr>
          <a:xfrm>
            <a:off x="6985000" y="1144270"/>
            <a:ext cx="1647825" cy="1409700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53" name="Curved Connector 52"/>
          <p:cNvCxnSpPr/>
          <p:nvPr/>
        </p:nvCxnSpPr>
        <p:spPr>
          <a:xfrm flipV="1">
            <a:off x="7426960" y="2113280"/>
            <a:ext cx="1219200" cy="1152525"/>
          </a:xfrm>
          <a:prstGeom prst="curvedConnector3">
            <a:avLst>
              <a:gd name="adj1" fmla="val 3208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560310" y="3110230"/>
            <a:ext cx="497840" cy="6985"/>
          </a:xfrm>
          <a:prstGeom prst="straightConnector1">
            <a:avLst/>
          </a:prstGeom>
          <a:ln w="88900" cmpd="dbl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 flipH="1">
            <a:off x="9034780" y="644525"/>
            <a:ext cx="516890" cy="2942590"/>
          </a:xfrm>
          <a:prstGeom prst="leftBrace">
            <a:avLst>
              <a:gd name="adj1" fmla="val 8237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Presentation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Akeso</cp:lastModifiedBy>
  <cp:revision>7</cp:revision>
  <dcterms:created xsi:type="dcterms:W3CDTF">2023-12-28T19:28:00Z</dcterms:created>
  <dcterms:modified xsi:type="dcterms:W3CDTF">2023-12-28T22:22:27Z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0CB3E7D175CD425BB72F0D216783D2A5</vt:lpwstr>
  </property>
  <property fmtid="{D5CDD505-2E9C-101B-9397-08002B2CF9AE}" pid="3" name="KSOProductBuildVer">
    <vt:lpwstr>2057-11.2.0.11074</vt:lpwstr>
  </property>
</Properties>
</file>