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ziO+dSQJfDBbsjCG0UW6HLTnn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B5357B-6A30-4370-8256-F36D6637BF6E}">
  <a:tblStyle styleId="{59B5357B-6A30-4370-8256-F36D6637BF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rv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e32b406b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de32b406b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dde32b406b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6dec0776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6dec0776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b6dec07765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6dec07765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6dec07765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b6dec07765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de32b406b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de32b406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de32b406b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c4750fd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c4750fdd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04c1fd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104c1fd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e104c1fd6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e32b406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de32b406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de32b406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de32b406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de32b406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dde32b406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de32b406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de32b406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dde32b406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e32b406b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de32b406b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de32b406b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6dec0776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6dec0776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b6dec0776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6dec0776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6dec0776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6dec0776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4" name="Google Shape;14;p28"/>
          <p:cNvGrpSpPr/>
          <p:nvPr/>
        </p:nvGrpSpPr>
        <p:grpSpPr>
          <a:xfrm>
            <a:off x="1" y="-9451"/>
            <a:ext cx="11548531" cy="6867450"/>
            <a:chOff x="0" y="-7088"/>
            <a:chExt cx="8661398" cy="5150588"/>
          </a:xfrm>
        </p:grpSpPr>
        <p:sp>
          <p:nvSpPr>
            <p:cNvPr id="15" name="Google Shape;15;p28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16;p28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8"/>
          <p:cNvGrpSpPr/>
          <p:nvPr/>
        </p:nvGrpSpPr>
        <p:grpSpPr>
          <a:xfrm flipH="1" rot="10800000">
            <a:off x="3" y="1454351"/>
            <a:ext cx="11796669" cy="3949300"/>
            <a:chOff x="-8178042" y="-4493254"/>
            <a:chExt cx="19483597" cy="6522736"/>
          </a:xfrm>
        </p:grpSpPr>
        <p:sp>
          <p:nvSpPr>
            <p:cNvPr id="18" name="Google Shape;18;p2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" name="Google Shape;20;p28"/>
          <p:cNvGrpSpPr/>
          <p:nvPr/>
        </p:nvGrpSpPr>
        <p:grpSpPr>
          <a:xfrm>
            <a:off x="4902983" y="5704465"/>
            <a:ext cx="7307771" cy="577328"/>
            <a:chOff x="5582265" y="4646738"/>
            <a:chExt cx="5480828" cy="432996"/>
          </a:xfrm>
        </p:grpSpPr>
        <p:sp>
          <p:nvSpPr>
            <p:cNvPr id="21" name="Google Shape;21;p2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22" name="Google Shape;22;p28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3" name="Google Shape;23;p28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4" name="Google Shape;24;p28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2384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5" name="Google Shape;25;p28"/>
          <p:cNvSpPr txBox="1"/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26" name="Google Shape;26;p28"/>
          <p:cNvSpPr txBox="1"/>
          <p:nvPr>
            <p:ph idx="1" type="subTitle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Noto Sans Symbols"/>
              <a:buNone/>
              <a:defRPr b="0" i="0" sz="26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4360" y="6155455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_Normal">
  <p:cSld name="Content_Norm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9"/>
          <p:cNvGrpSpPr/>
          <p:nvPr/>
        </p:nvGrpSpPr>
        <p:grpSpPr>
          <a:xfrm flipH="1" rot="10800000">
            <a:off x="8" y="-5244"/>
            <a:ext cx="6730415" cy="809783"/>
            <a:chOff x="-2168138" y="330076"/>
            <a:chExt cx="8650663" cy="1211718"/>
          </a:xfrm>
        </p:grpSpPr>
        <p:sp>
          <p:nvSpPr>
            <p:cNvPr id="31" name="Google Shape;31;p29"/>
            <p:cNvSpPr/>
            <p:nvPr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3" name="Google Shape;33;p29"/>
          <p:cNvGrpSpPr/>
          <p:nvPr/>
        </p:nvGrpSpPr>
        <p:grpSpPr>
          <a:xfrm flipH="1" rot="10800000">
            <a:off x="1" y="-5239"/>
            <a:ext cx="7039120" cy="660372"/>
            <a:chOff x="-9092084" y="330075"/>
            <a:chExt cx="15560570" cy="1699501"/>
          </a:xfrm>
        </p:grpSpPr>
        <p:sp>
          <p:nvSpPr>
            <p:cNvPr id="34" name="Google Shape;34;p29"/>
            <p:cNvSpPr/>
            <p:nvPr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" name="Google Shape;35;p29"/>
            <p:cNvSpPr/>
            <p:nvPr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6" name="Google Shape;36;p29"/>
          <p:cNvSpPr txBox="1"/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37" name="Google Shape;37;p29"/>
          <p:cNvGrpSpPr/>
          <p:nvPr/>
        </p:nvGrpSpPr>
        <p:grpSpPr>
          <a:xfrm>
            <a:off x="9475270" y="6224888"/>
            <a:ext cx="2721116" cy="634145"/>
            <a:chOff x="9475270" y="6224888"/>
            <a:chExt cx="2721116" cy="634145"/>
          </a:xfrm>
        </p:grpSpPr>
        <p:sp>
          <p:nvSpPr>
            <p:cNvPr id="38" name="Google Shape;38;p29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9" name="Google Shape;39;p29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0" name="Google Shape;40;p29"/>
          <p:cNvGrpSpPr/>
          <p:nvPr/>
        </p:nvGrpSpPr>
        <p:grpSpPr>
          <a:xfrm>
            <a:off x="9266417" y="6456905"/>
            <a:ext cx="2933151" cy="406084"/>
            <a:chOff x="9266417" y="6456905"/>
            <a:chExt cx="2933151" cy="406084"/>
          </a:xfrm>
        </p:grpSpPr>
        <p:sp>
          <p:nvSpPr>
            <p:cNvPr id="41" name="Google Shape;41;p29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" name="Google Shape;42;p29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12F"/>
              </a:buClr>
              <a:buSzPts val="2133"/>
              <a:buFont typeface="Noto Sans Symbols"/>
              <a:buChar char="▪"/>
              <a:defRPr b="0" i="0" sz="2133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5" name="Google Shape;4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47434" y="90879"/>
            <a:ext cx="2422016" cy="60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2484" y="103381"/>
            <a:ext cx="2375663" cy="58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Us">
  <p:cSld name="ContactU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0"/>
          <p:cNvGrpSpPr/>
          <p:nvPr/>
        </p:nvGrpSpPr>
        <p:grpSpPr>
          <a:xfrm>
            <a:off x="-3563" y="-9451"/>
            <a:ext cx="11552092" cy="6886805"/>
            <a:chOff x="-3563" y="-9451"/>
            <a:chExt cx="11552092" cy="6886805"/>
          </a:xfrm>
        </p:grpSpPr>
        <p:sp>
          <p:nvSpPr>
            <p:cNvPr id="49" name="Google Shape;49;p30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" name="Google Shape;50;p30"/>
            <p:cNvSpPr/>
            <p:nvPr/>
          </p:nvSpPr>
          <p:spPr>
            <a:xfrm flipH="1" rot="10800000">
              <a:off x="4690529" y="-9451"/>
              <a:ext cx="6858000" cy="68580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Google Shape;51;p30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30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</p:grpSpPr>
        <p:sp>
          <p:nvSpPr>
            <p:cNvPr id="53" name="Google Shape;53;p30"/>
            <p:cNvSpPr/>
            <p:nvPr/>
          </p:nvSpPr>
          <p:spPr>
            <a:xfrm flipH="1" rot="10800000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4" name="Google Shape;54;p30"/>
            <p:cNvSpPr/>
            <p:nvPr/>
          </p:nvSpPr>
          <p:spPr>
            <a:xfrm flipH="1" rot="10800000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30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</p:grpSpPr>
        <p:sp>
          <p:nvSpPr>
            <p:cNvPr id="56" name="Google Shape;56;p30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" name="Google Shape;57;p30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8" name="Google Shape;58;p30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</p:grpSpPr>
        <p:sp>
          <p:nvSpPr>
            <p:cNvPr id="59" name="Google Shape;59;p30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0" name="Google Shape;60;p30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216" y="4722052"/>
            <a:ext cx="256560" cy="2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0"/>
          <p:cNvSpPr/>
          <p:nvPr/>
        </p:nvSpPr>
        <p:spPr>
          <a:xfrm rot="-8100000">
            <a:off x="261401" y="4490239"/>
            <a:ext cx="720190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30"/>
          <p:cNvSpPr/>
          <p:nvPr/>
        </p:nvSpPr>
        <p:spPr>
          <a:xfrm>
            <a:off x="1105388" y="4563076"/>
            <a:ext cx="4853864" cy="54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No.01, 3rd cross Basappa Layout, Gavipuram Extension, Kempegowda Nagar, Bengaluru, Karnataka 560019</a:t>
            </a:r>
            <a:endParaRPr/>
          </a:p>
        </p:txBody>
      </p:sp>
      <p:pic>
        <p:nvPicPr>
          <p:cNvPr id="65" name="Google Shape;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508" y="5871318"/>
            <a:ext cx="279908" cy="2799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0"/>
          <p:cNvSpPr/>
          <p:nvPr/>
        </p:nvSpPr>
        <p:spPr>
          <a:xfrm rot="-8100000">
            <a:off x="253368" y="5651177"/>
            <a:ext cx="720191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169" y="5830869"/>
            <a:ext cx="365618" cy="36080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0"/>
          <p:cNvSpPr/>
          <p:nvPr/>
        </p:nvSpPr>
        <p:spPr>
          <a:xfrm rot="-8100000">
            <a:off x="3953882" y="5651177"/>
            <a:ext cx="720191" cy="720191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9" name="Google Shape;69;p30"/>
          <p:cNvGrpSpPr/>
          <p:nvPr/>
        </p:nvGrpSpPr>
        <p:grpSpPr>
          <a:xfrm>
            <a:off x="4884774" y="2415355"/>
            <a:ext cx="2422457" cy="2289327"/>
            <a:chOff x="3663578" y="1811515"/>
            <a:chExt cx="1816844" cy="1716995"/>
          </a:xfrm>
        </p:grpSpPr>
        <p:sp>
          <p:nvSpPr>
            <p:cNvPr id="70" name="Google Shape;70;p30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Contact Us</a:t>
              </a:r>
              <a:endParaRPr/>
            </a:p>
          </p:txBody>
        </p:sp>
        <p:grpSp>
          <p:nvGrpSpPr>
            <p:cNvPr id="71" name="Google Shape;71;p30"/>
            <p:cNvGrpSpPr/>
            <p:nvPr/>
          </p:nvGrpSpPr>
          <p:grpSpPr>
            <a:xfrm>
              <a:off x="3900966" y="2186442"/>
              <a:ext cx="1342068" cy="1342068"/>
              <a:chOff x="3900966" y="2186442"/>
              <a:chExt cx="1342068" cy="1342068"/>
            </a:xfrm>
          </p:grpSpPr>
          <p:sp>
            <p:nvSpPr>
              <p:cNvPr id="72" name="Google Shape;72;p30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>
                  <a:gd fmla="val 100000" name="adj"/>
                </a:avLst>
              </a:prstGeom>
              <a:solidFill>
                <a:srgbClr val="2384AF"/>
              </a:solidFill>
              <a:ln cap="flat" cmpd="sng" w="5715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73" name="Google Shape;73;p30"/>
              <p:cNvSpPr/>
              <p:nvPr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fmla="val -37264" name="adj1"/>
                  <a:gd fmla="val 55542" name="adj2"/>
                </a:avLst>
              </a:prstGeom>
              <a:noFill/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74" name="Google Shape;74;p30"/>
          <p:cNvSpPr/>
          <p:nvPr/>
        </p:nvSpPr>
        <p:spPr>
          <a:xfrm>
            <a:off x="1026920" y="5626455"/>
            <a:ext cx="2710095" cy="76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sagar.g@testyantra.com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gurupreetham.c@testyantra.com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 u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praveen.d@testyantra.com</a:t>
            </a:r>
            <a:endParaRPr b="1" sz="1467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30"/>
          <p:cNvSpPr/>
          <p:nvPr/>
        </p:nvSpPr>
        <p:spPr>
          <a:xfrm>
            <a:off x="4718863" y="5855709"/>
            <a:ext cx="2740572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www.testyantra.com</a:t>
            </a:r>
            <a:endParaRPr/>
          </a:p>
        </p:txBody>
      </p:sp>
      <p:pic>
        <p:nvPicPr>
          <p:cNvPr id="76" name="Google Shape;7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40876" y="5500471"/>
            <a:ext cx="2807260" cy="69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1"/>
          <p:cNvGrpSpPr/>
          <p:nvPr/>
        </p:nvGrpSpPr>
        <p:grpSpPr>
          <a:xfrm>
            <a:off x="-3563" y="-9451"/>
            <a:ext cx="11552092" cy="6886805"/>
            <a:chOff x="-3563" y="-9451"/>
            <a:chExt cx="11552092" cy="6886805"/>
          </a:xfrm>
        </p:grpSpPr>
        <p:sp>
          <p:nvSpPr>
            <p:cNvPr id="80" name="Google Shape;80;p31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 flipH="1" rot="10800000">
              <a:off x="4690529" y="-9451"/>
              <a:ext cx="6858000" cy="68580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82" name="Google Shape;82;p31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fmla="val 32425" name="adj"/>
            </a:avLst>
          </a:prstGeom>
          <a:solidFill>
            <a:srgbClr val="352E1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83" name="Google Shape;83;p3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</p:grpSpPr>
        <p:sp>
          <p:nvSpPr>
            <p:cNvPr id="84" name="Google Shape;84;p31"/>
            <p:cNvSpPr/>
            <p:nvPr/>
          </p:nvSpPr>
          <p:spPr>
            <a:xfrm flipH="1" rot="10800000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5" name="Google Shape;85;p31"/>
            <p:cNvSpPr/>
            <p:nvPr/>
          </p:nvSpPr>
          <p:spPr>
            <a:xfrm flipH="1" rot="10800000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6" name="Google Shape;86;p31"/>
          <p:cNvGrpSpPr/>
          <p:nvPr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</p:grpSpPr>
        <p:sp>
          <p:nvSpPr>
            <p:cNvPr id="87" name="Google Shape;87;p31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8" name="Google Shape;88;p31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89" name="Google Shape;89;p31"/>
          <p:cNvGrpSpPr/>
          <p:nvPr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</p:grpSpPr>
        <p:sp>
          <p:nvSpPr>
            <p:cNvPr id="90" name="Google Shape;90;p31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1" name="Google Shape;91;p31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92" name="Google Shape;92;p31"/>
          <p:cNvSpPr txBox="1"/>
          <p:nvPr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93" name="Google Shape;93;p31"/>
          <p:cNvSpPr txBox="1"/>
          <p:nvPr>
            <p:ph idx="1" type="subTitle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Noto Sans Symbols"/>
              <a:buNone/>
              <a:defRPr b="0" i="0" sz="2667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Font typeface="Arial"/>
              <a:buNone/>
              <a:defRPr b="0" i="0" sz="2667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algn="ctr">
              <a:buClr>
                <a:schemeClr val="lt1"/>
              </a:buClr>
              <a:buSzPts val="1867"/>
              <a:buFont typeface="Roboto Condensed"/>
              <a:buNone/>
              <a:defRPr b="1" sz="1867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39" y="-195"/>
            <a:ext cx="4840795" cy="121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309" y="5105772"/>
            <a:ext cx="4410691" cy="108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ctr">
              <a:buClr>
                <a:schemeClr val="lt1"/>
              </a:buClr>
              <a:buSzPts val="1867"/>
              <a:buFont typeface="Roboto Condensed"/>
              <a:buNone/>
              <a:defRPr b="1" i="0" sz="1867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-US" sz="8000"/>
            </a:br>
            <a:r>
              <a:rPr lang="en-US" sz="8000"/>
              <a:t>Bootstrap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"/>
          <p:cNvSpPr txBox="1"/>
          <p:nvPr>
            <p:ph idx="4294967295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de32b406b_0_70"/>
          <p:cNvSpPr txBox="1"/>
          <p:nvPr>
            <p:ph type="title"/>
          </p:nvPr>
        </p:nvSpPr>
        <p:spPr>
          <a:xfrm>
            <a:off x="3" y="37720"/>
            <a:ext cx="6730500" cy="574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Card Component</a:t>
            </a:r>
            <a:endParaRPr/>
          </a:p>
        </p:txBody>
      </p:sp>
      <p:sp>
        <p:nvSpPr>
          <p:cNvPr id="182" name="Google Shape;182;gdde32b406b_0_70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gdde32b406b_0_70"/>
          <p:cNvSpPr txBox="1"/>
          <p:nvPr>
            <p:ph idx="1" type="body"/>
          </p:nvPr>
        </p:nvSpPr>
        <p:spPr>
          <a:xfrm>
            <a:off x="167225" y="804325"/>
            <a:ext cx="11633100" cy="56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shortcut</a:t>
            </a:r>
            <a:r>
              <a:rPr lang="en-US"/>
              <a:t>-----&gt;</a:t>
            </a:r>
            <a:r>
              <a:rPr lang="en-US"/>
              <a:t>.row&gt;.col-md4*3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&lt;div class="col-md-4"&gt;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&lt;div class="card"&gt;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&lt;div class="card-header bg-primary"&gt;This is Card Header&lt;/div&gt;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&lt;div class="card-body"&gt;This is Card Body&lt;/div&gt;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gdde32b406b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200" y="3018300"/>
            <a:ext cx="4571540" cy="34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6dec07765_0_23"/>
          <p:cNvSpPr txBox="1"/>
          <p:nvPr>
            <p:ph type="title"/>
          </p:nvPr>
        </p:nvSpPr>
        <p:spPr>
          <a:xfrm>
            <a:off x="3" y="37720"/>
            <a:ext cx="6730500" cy="574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Modal Component</a:t>
            </a:r>
            <a:endParaRPr/>
          </a:p>
        </p:txBody>
      </p:sp>
      <p:sp>
        <p:nvSpPr>
          <p:cNvPr id="191" name="Google Shape;191;gb6dec07765_0_23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b6dec07765_0_23"/>
          <p:cNvSpPr txBox="1"/>
          <p:nvPr>
            <p:ph idx="1" type="body"/>
          </p:nvPr>
        </p:nvSpPr>
        <p:spPr>
          <a:xfrm>
            <a:off x="167217" y="804333"/>
            <a:ext cx="11633100" cy="54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bootstrap modal plugin is a dialog box / popup window that is displayed on top of the current page.</a:t>
            </a:r>
            <a:endParaRPr/>
          </a:p>
        </p:txBody>
      </p:sp>
      <p:pic>
        <p:nvPicPr>
          <p:cNvPr id="193" name="Google Shape;193;gb6dec0776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75" y="1227750"/>
            <a:ext cx="8143875" cy="54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6dec07765_0_32"/>
          <p:cNvSpPr txBox="1"/>
          <p:nvPr>
            <p:ph type="title"/>
          </p:nvPr>
        </p:nvSpPr>
        <p:spPr>
          <a:xfrm>
            <a:off x="3" y="37720"/>
            <a:ext cx="6730500" cy="574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Form Component</a:t>
            </a:r>
            <a:endParaRPr/>
          </a:p>
        </p:txBody>
      </p:sp>
      <p:sp>
        <p:nvSpPr>
          <p:cNvPr id="200" name="Google Shape;200;gb6dec07765_0_32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b6dec07765_0_32"/>
          <p:cNvSpPr txBox="1"/>
          <p:nvPr>
            <p:ph idx="1" type="body"/>
          </p:nvPr>
        </p:nvSpPr>
        <p:spPr>
          <a:xfrm>
            <a:off x="167217" y="804333"/>
            <a:ext cx="11633100" cy="54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&lt;form action=""&gt;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&lt;div class="form-group"&gt;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&lt;label&gt;Enter username&lt;/label&gt;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&lt;input class="form-control" type="text"&gt;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&lt;div class="form-group"&gt;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&lt;label&gt;Enter Password&lt;/label&gt;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&lt;input class="form-control" type="password"&gt;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&lt;div class="d-flex justify-content-center"&gt;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&lt;button class="btn btn-info"&gt;Login&lt;/button&gt;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&lt;/div&gt;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e32b406b_0_77"/>
          <p:cNvSpPr txBox="1"/>
          <p:nvPr>
            <p:ph type="title"/>
          </p:nvPr>
        </p:nvSpPr>
        <p:spPr>
          <a:xfrm>
            <a:off x="3" y="37720"/>
            <a:ext cx="6730500" cy="574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Button Component</a:t>
            </a:r>
            <a:endParaRPr/>
          </a:p>
        </p:txBody>
      </p:sp>
      <p:sp>
        <p:nvSpPr>
          <p:cNvPr id="208" name="Google Shape;208;gdde32b406b_0_77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dde32b406b_0_77"/>
          <p:cNvSpPr txBox="1"/>
          <p:nvPr>
            <p:ph idx="1" type="body"/>
          </p:nvPr>
        </p:nvSpPr>
        <p:spPr>
          <a:xfrm>
            <a:off x="167217" y="804333"/>
            <a:ext cx="11633100" cy="54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Normal button: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&lt;button type="button" class="btn btn-primary"&gt;Primary&lt;/button&gt;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&lt;button type="button" class="btn btn-secondary"&gt;Secondary&lt;/button&gt;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&lt;button type="button" class="btn btn-success"&gt;Success&lt;/button&gt;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Button with link: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class="btn btn-primary" href="#" role="button"&gt;Link&lt;/a&gt;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Outline buttons: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&lt;button type="button" class="btn btn-outline-primary"&gt;Primary&lt;/button&gt;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&lt;button type="button" class="btn btn-outline-secondary"&gt;Secondary&lt;/button&gt;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&lt;button type="button" class="btn btn-outline-success"&gt;Success&lt;/button&gt;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Button with size: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&lt;button type="button" class="btn btn-primary btn-lg"&gt;Large button&lt;/button&gt;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&lt;button type="button" class="btn btn-primary btn-sm"&gt;Small button&lt;/button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4750fdd5_0_0"/>
          <p:cNvSpPr txBox="1"/>
          <p:nvPr>
            <p:ph idx="12" type="sldNum"/>
          </p:nvPr>
        </p:nvSpPr>
        <p:spPr>
          <a:xfrm>
            <a:off x="11241511" y="6481179"/>
            <a:ext cx="806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dc4750fdd5_0_0"/>
          <p:cNvSpPr txBox="1"/>
          <p:nvPr>
            <p:ph type="title"/>
          </p:nvPr>
        </p:nvSpPr>
        <p:spPr>
          <a:xfrm>
            <a:off x="0" y="-512764"/>
            <a:ext cx="666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/>
              <a:t>Syllabus Bootstrap 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gdc4750fdd5_0_0"/>
          <p:cNvSpPr txBox="1"/>
          <p:nvPr/>
        </p:nvSpPr>
        <p:spPr>
          <a:xfrm>
            <a:off x="266075" y="946150"/>
            <a:ext cx="113151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Introduction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Grid</a:t>
            </a:r>
            <a:r>
              <a:rPr lang="en-US" sz="2700"/>
              <a:t> System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Classes for different screen size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Classes for </a:t>
            </a:r>
            <a:r>
              <a:rPr lang="en-US" sz="2700"/>
              <a:t>different</a:t>
            </a:r>
            <a:r>
              <a:rPr lang="en-US" sz="2700"/>
              <a:t> colors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How to use Bootstrap(Steps and class i.e container, bg, mt, mx, col)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Components</a:t>
            </a:r>
            <a:endParaRPr sz="27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-US" sz="2700"/>
              <a:t>Nav-bar</a:t>
            </a:r>
            <a:endParaRPr sz="27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-US" sz="2700"/>
              <a:t>Carousel</a:t>
            </a:r>
            <a:endParaRPr sz="27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-US" sz="2700"/>
              <a:t>Card</a:t>
            </a:r>
            <a:endParaRPr sz="27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❖"/>
            </a:pPr>
            <a:r>
              <a:rPr lang="en-US" sz="2700">
                <a:solidFill>
                  <a:schemeClr val="dk1"/>
                </a:solidFill>
              </a:rPr>
              <a:t>Modal</a:t>
            </a:r>
            <a:endParaRPr sz="27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-US" sz="2700"/>
              <a:t> Form-control</a:t>
            </a:r>
            <a:endParaRPr sz="27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-US" sz="2700"/>
              <a:t>Button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04c1fd6d_0_0"/>
          <p:cNvSpPr txBox="1"/>
          <p:nvPr>
            <p:ph type="title"/>
          </p:nvPr>
        </p:nvSpPr>
        <p:spPr>
          <a:xfrm>
            <a:off x="3" y="37720"/>
            <a:ext cx="6730500" cy="574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Introduction </a:t>
            </a:r>
            <a:endParaRPr/>
          </a:p>
        </p:txBody>
      </p:sp>
      <p:sp>
        <p:nvSpPr>
          <p:cNvPr id="117" name="Google Shape;117;ge104c1fd6d_0_0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e104c1fd6d_0_0"/>
          <p:cNvSpPr txBox="1"/>
          <p:nvPr>
            <p:ph idx="1" type="body"/>
          </p:nvPr>
        </p:nvSpPr>
        <p:spPr>
          <a:xfrm>
            <a:off x="167217" y="804333"/>
            <a:ext cx="11633100" cy="54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Bootstrap is the most popular HTML, CSS and JavaScript framework for developing a responsive and mobile friendly website.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is a front-end framework used for easier and faster web development.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Bootstrap was developed by Mark Otto and Jacob Thornton at Twitter.It was released as an open source product in August 2011 on GitHub.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June 2014 Bootstrap was the No.1 project on GitHub.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a responsive website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website is called responsive website which can automatically adjust itself to look good on all devices, from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smartphones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to desktops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de32b406b_0_18"/>
          <p:cNvSpPr txBox="1"/>
          <p:nvPr>
            <p:ph type="title"/>
          </p:nvPr>
        </p:nvSpPr>
        <p:spPr>
          <a:xfrm>
            <a:off x="3" y="37720"/>
            <a:ext cx="6730500" cy="415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700">
                <a:solidFill>
                  <a:srgbClr val="610B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Bootstrap Grid System</a:t>
            </a:r>
            <a:endParaRPr/>
          </a:p>
        </p:txBody>
      </p:sp>
      <p:sp>
        <p:nvSpPr>
          <p:cNvPr id="125" name="Google Shape;125;gdde32b406b_0_18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ootstrap grid" id="126" name="Google Shape;126;gdde32b406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50" y="2891125"/>
            <a:ext cx="11581274" cy="35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dde32b406b_0_18"/>
          <p:cNvSpPr txBox="1"/>
          <p:nvPr/>
        </p:nvSpPr>
        <p:spPr>
          <a:xfrm>
            <a:off x="338425" y="689150"/>
            <a:ext cx="11293200" cy="2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Bootstrap Grid System allows up to 12 columns across the page. You can use all 12 columns individually or you can groups the columns together to create wider columns.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 Grid System is responsive and the columns are 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rearranged</a:t>
            </a: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automatically according to the screen size.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e32b406b_0_3"/>
          <p:cNvSpPr txBox="1"/>
          <p:nvPr>
            <p:ph type="title"/>
          </p:nvPr>
        </p:nvSpPr>
        <p:spPr>
          <a:xfrm>
            <a:off x="3" y="37720"/>
            <a:ext cx="6730500" cy="22983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</a:t>
            </a:r>
            <a:r>
              <a:rPr lang="en-US"/>
              <a:t>Classes for different screen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dde32b406b_0_3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5" name="Google Shape;135;gdde32b406b_0_3"/>
          <p:cNvGraphicFramePr/>
          <p:nvPr/>
        </p:nvGraphicFramePr>
        <p:xfrm>
          <a:off x="1169325" y="16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{59B5357B-6A30-4370-8256-F36D6637BF6E}</a:tableStyleId>
              </a:tblPr>
              <a:tblGrid>
                <a:gridCol w="5036100"/>
                <a:gridCol w="5036100"/>
              </a:tblGrid>
              <a:tr h="79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</a:t>
                      </a:r>
                      <a:endParaRPr sz="2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Extra small &lt;576 px, (phone)</a:t>
                      </a:r>
                      <a:endParaRPr sz="2100"/>
                    </a:p>
                  </a:txBody>
                  <a:tcPr marT="63500" marB="63500" marR="63500" marL="63500"/>
                </a:tc>
              </a:tr>
              <a:tr h="79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col-sm</a:t>
                      </a:r>
                      <a:endParaRPr sz="2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Small devices &gt;=576 px (smart devices)</a:t>
                      </a:r>
                      <a:endParaRPr sz="2100"/>
                    </a:p>
                  </a:txBody>
                  <a:tcPr marT="63500" marB="63500" marR="63500" marL="63500"/>
                </a:tc>
              </a:tr>
              <a:tr h="79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col-md</a:t>
                      </a:r>
                      <a:endParaRPr sz="2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Medium devices &gt;=786 px (tab)</a:t>
                      </a:r>
                      <a:endParaRPr sz="2100"/>
                    </a:p>
                  </a:txBody>
                  <a:tcPr marT="63500" marB="63500" marR="63500" marL="63500"/>
                </a:tc>
              </a:tr>
              <a:tr h="79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col-lg</a:t>
                      </a:r>
                      <a:endParaRPr sz="2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Large devices &gt;=992px (led)</a:t>
                      </a:r>
                      <a:endParaRPr sz="2100"/>
                    </a:p>
                  </a:txBody>
                  <a:tcPr marT="63500" marB="63500" marR="63500" marL="63500"/>
                </a:tc>
              </a:tr>
              <a:tr h="79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col-xl</a:t>
                      </a:r>
                      <a:endParaRPr sz="2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Extra large &gt;=1200px (projector)</a:t>
                      </a:r>
                      <a:endParaRPr sz="2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6" name="Google Shape;136;gdde32b406b_0_3"/>
          <p:cNvSpPr txBox="1"/>
          <p:nvPr/>
        </p:nvSpPr>
        <p:spPr>
          <a:xfrm>
            <a:off x="1255050" y="925275"/>
            <a:ext cx="968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col-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de32b406b_0_34"/>
          <p:cNvSpPr txBox="1"/>
          <p:nvPr>
            <p:ph type="title"/>
          </p:nvPr>
        </p:nvSpPr>
        <p:spPr>
          <a:xfrm>
            <a:off x="3" y="37720"/>
            <a:ext cx="6730500" cy="17238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Classes for background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3" name="Google Shape;143;gdde32b406b_0_34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4" name="Google Shape;144;gdde32b406b_0_34"/>
          <p:cNvGraphicFramePr/>
          <p:nvPr/>
        </p:nvGraphicFramePr>
        <p:xfrm>
          <a:off x="480150" y="176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{59B5357B-6A30-4370-8256-F36D6637BF6E}</a:tableStyleId>
              </a:tblPr>
              <a:tblGrid>
                <a:gridCol w="5571825"/>
                <a:gridCol w="5571825"/>
              </a:tblGrid>
              <a:tr h="5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success</a:t>
                      </a:r>
                      <a:endParaRPr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green</a:t>
                      </a:r>
                      <a:endParaRPr sz="2300"/>
                    </a:p>
                  </a:txBody>
                  <a:tcPr marT="63500" marB="63500" marR="63500" marL="63500"/>
                </a:tc>
              </a:tr>
              <a:tr h="5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warning</a:t>
                      </a:r>
                      <a:endParaRPr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orange</a:t>
                      </a:r>
                      <a:endParaRPr sz="2300"/>
                    </a:p>
                  </a:txBody>
                  <a:tcPr marT="63500" marB="63500" marR="63500" marL="63500"/>
                </a:tc>
              </a:tr>
              <a:tr h="5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danger</a:t>
                      </a:r>
                      <a:endParaRPr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red</a:t>
                      </a:r>
                      <a:endParaRPr sz="2300"/>
                    </a:p>
                  </a:txBody>
                  <a:tcPr marT="63500" marB="63500" marR="63500" marL="63500"/>
                </a:tc>
              </a:tr>
              <a:tr h="5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light</a:t>
                      </a:r>
                      <a:endParaRPr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white</a:t>
                      </a:r>
                      <a:endParaRPr sz="2300"/>
                    </a:p>
                  </a:txBody>
                  <a:tcPr marT="63500" marB="63500" marR="63500" marL="63500"/>
                </a:tc>
              </a:tr>
              <a:tr h="5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dark</a:t>
                      </a:r>
                      <a:endParaRPr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black</a:t>
                      </a:r>
                      <a:endParaRPr sz="2300"/>
                    </a:p>
                  </a:txBody>
                  <a:tcPr marT="63500" marB="63500" marR="63500" marL="63500"/>
                </a:tc>
              </a:tr>
              <a:tr h="5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secondary</a:t>
                      </a:r>
                      <a:endParaRPr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grey</a:t>
                      </a:r>
                      <a:endParaRPr sz="2300"/>
                    </a:p>
                  </a:txBody>
                  <a:tcPr marT="63500" marB="63500" marR="63500" marL="63500"/>
                </a:tc>
              </a:tr>
              <a:tr h="5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primary</a:t>
                      </a:r>
                      <a:endParaRPr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blue</a:t>
                      </a:r>
                      <a:endParaRPr sz="2300"/>
                    </a:p>
                  </a:txBody>
                  <a:tcPr marT="63500" marB="63500" marR="63500" marL="63500"/>
                </a:tc>
              </a:tr>
              <a:tr h="5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info</a:t>
                      </a:r>
                      <a:endParaRPr sz="2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Variant of blue</a:t>
                      </a:r>
                      <a:endParaRPr sz="2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5" name="Google Shape;145;gdde32b406b_0_34"/>
          <p:cNvSpPr txBox="1"/>
          <p:nvPr/>
        </p:nvSpPr>
        <p:spPr>
          <a:xfrm>
            <a:off x="480150" y="1109400"/>
            <a:ext cx="968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bg-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de32b406b_0_46"/>
          <p:cNvSpPr txBox="1"/>
          <p:nvPr>
            <p:ph type="title"/>
          </p:nvPr>
        </p:nvSpPr>
        <p:spPr>
          <a:xfrm>
            <a:off x="3" y="37720"/>
            <a:ext cx="6730500" cy="574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</a:t>
            </a:r>
            <a:r>
              <a:rPr lang="en-US"/>
              <a:t>How to use Bootstrap</a:t>
            </a:r>
            <a:endParaRPr/>
          </a:p>
        </p:txBody>
      </p:sp>
      <p:sp>
        <p:nvSpPr>
          <p:cNvPr id="152" name="Google Shape;152;gdde32b406b_0_46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dde32b406b_0_46"/>
          <p:cNvSpPr txBox="1"/>
          <p:nvPr>
            <p:ph idx="1" type="body"/>
          </p:nvPr>
        </p:nvSpPr>
        <p:spPr>
          <a:xfrm>
            <a:off x="167225" y="804324"/>
            <a:ext cx="11633100" cy="593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</a:t>
            </a:r>
            <a:endParaRPr/>
          </a:p>
          <a:p>
            <a:pPr indent="-364045" lvl="0" marL="457200" rtl="0" algn="l">
              <a:spcBef>
                <a:spcPts val="0"/>
              </a:spcBef>
              <a:spcAft>
                <a:spcPts val="0"/>
              </a:spcAft>
              <a:buSzPts val="2133"/>
              <a:buAutoNum type="arabicPeriod"/>
            </a:pPr>
            <a:r>
              <a:rPr lang="en-US"/>
              <a:t>go to bootstrap website “</a:t>
            </a:r>
            <a:r>
              <a:rPr lang="en-US">
                <a:solidFill>
                  <a:schemeClr val="accent1"/>
                </a:solidFill>
              </a:rPr>
              <a:t>https://getbootstrap.com</a:t>
            </a:r>
            <a:r>
              <a:rPr lang="en-US"/>
              <a:t>”</a:t>
            </a:r>
            <a:endParaRPr/>
          </a:p>
          <a:p>
            <a:pPr indent="-364045" lvl="0" marL="457200" rtl="0" algn="l">
              <a:spcBef>
                <a:spcPts val="0"/>
              </a:spcBef>
              <a:spcAft>
                <a:spcPts val="0"/>
              </a:spcAft>
              <a:buSzPts val="2133"/>
              <a:buAutoNum type="arabicPeriod"/>
            </a:pPr>
            <a:r>
              <a:rPr lang="en-US"/>
              <a:t>download bootstrap Compiled CSS and JS (4.6 version which is stable )</a:t>
            </a:r>
            <a:endParaRPr/>
          </a:p>
          <a:p>
            <a:pPr indent="-364045" lvl="0" marL="457200" rtl="0" algn="l">
              <a:spcBef>
                <a:spcPts val="0"/>
              </a:spcBef>
              <a:spcAft>
                <a:spcPts val="0"/>
              </a:spcAft>
              <a:buSzPts val="2133"/>
              <a:buAutoNum type="arabicPeriod"/>
            </a:pPr>
            <a:r>
              <a:rPr lang="en-US"/>
              <a:t>save JQuery Script by visiting the website “</a:t>
            </a:r>
            <a:r>
              <a:rPr lang="en-US">
                <a:solidFill>
                  <a:schemeClr val="accent1"/>
                </a:solidFill>
              </a:rPr>
              <a:t>https://code.jquery.com/jquery-3.5.1.slim.min.js</a:t>
            </a:r>
            <a:r>
              <a:rPr lang="en-US"/>
              <a:t>”</a:t>
            </a:r>
            <a:endParaRPr/>
          </a:p>
          <a:p>
            <a:pPr indent="-364045" lvl="0" marL="457200" rtl="0" algn="l">
              <a:spcBef>
                <a:spcPts val="0"/>
              </a:spcBef>
              <a:spcAft>
                <a:spcPts val="0"/>
              </a:spcAft>
              <a:buSzPts val="2133"/>
              <a:buAutoNum type="arabicPeriod"/>
            </a:pPr>
            <a:r>
              <a:rPr lang="en-US"/>
              <a:t>put the link your html page ( css in head and js in body)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&lt;html&gt;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&lt;head&gt;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3"/>
              <a:t>    &lt;link rel="stylesheet" href="./bootstrap-4.6.0-dist/css/bootstrap.min.css"&gt;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3"/>
              <a:t>&lt;/head&gt;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3"/>
              <a:t>&lt;body&gt;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    &lt;div class="row"&gt;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        &lt;div class="col-md-4 bg-success"&gt; &lt;/div&gt;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        &lt;div class="col-md-4 bg-warning"&gt;&lt;/div&gt;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3"/>
              <a:t>        &lt;div class="col-md-4 bg-danger"&gt;&lt;/div&gt;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3"/>
              <a:t>    &lt;/div&gt;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3"/>
              <a:t>    &lt;script src="./jquery-3.5.1.slim.min.js"&gt;&lt;/script&gt;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3"/>
              <a:t>    &lt;script src="./bootstrap-4.6.0-dist/js/bootstrap.min.js"&gt;&lt;/script&gt;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3"/>
              <a:t>&lt;/body&gt;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3"/>
              <a:t>&lt;/html&gt;</a:t>
            </a:r>
            <a:endParaRPr sz="1833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de32b406b_0_46"/>
          <p:cNvSpPr/>
          <p:nvPr/>
        </p:nvSpPr>
        <p:spPr>
          <a:xfrm>
            <a:off x="5731800" y="3983700"/>
            <a:ext cx="5933400" cy="13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dde32b406b_0_46"/>
          <p:cNvSpPr/>
          <p:nvPr/>
        </p:nvSpPr>
        <p:spPr>
          <a:xfrm>
            <a:off x="5765425" y="4000500"/>
            <a:ext cx="2134800" cy="13278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de32b406b_0_46"/>
          <p:cNvSpPr/>
          <p:nvPr/>
        </p:nvSpPr>
        <p:spPr>
          <a:xfrm>
            <a:off x="7933775" y="3983725"/>
            <a:ext cx="1932900" cy="1361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de32b406b_0_46"/>
          <p:cNvSpPr/>
          <p:nvPr/>
        </p:nvSpPr>
        <p:spPr>
          <a:xfrm>
            <a:off x="9883600" y="4000500"/>
            <a:ext cx="1781700" cy="13278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dec07765_0_1"/>
          <p:cNvSpPr txBox="1"/>
          <p:nvPr>
            <p:ph type="title"/>
          </p:nvPr>
        </p:nvSpPr>
        <p:spPr>
          <a:xfrm>
            <a:off x="3" y="37720"/>
            <a:ext cx="6730500" cy="574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Navbar component</a:t>
            </a:r>
            <a:endParaRPr/>
          </a:p>
        </p:txBody>
      </p:sp>
      <p:sp>
        <p:nvSpPr>
          <p:cNvPr id="164" name="Google Shape;164;gb6dec07765_0_1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b6dec07765_0_1"/>
          <p:cNvSpPr txBox="1"/>
          <p:nvPr>
            <p:ph idx="1" type="body"/>
          </p:nvPr>
        </p:nvSpPr>
        <p:spPr>
          <a:xfrm>
            <a:off x="167217" y="804333"/>
            <a:ext cx="11633100" cy="54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>
                <a:latin typeface="Arial"/>
                <a:ea typeface="Arial"/>
                <a:cs typeface="Arial"/>
                <a:sym typeface="Arial"/>
              </a:rPr>
              <a:t>responsive navigation header, the navbar. Includes support for branding, navigation, and more, including support for our collapse plugin.</a:t>
            </a:r>
            <a:endParaRPr sz="23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>
                <a:latin typeface="Arial"/>
                <a:ea typeface="Arial"/>
                <a:cs typeface="Arial"/>
                <a:sym typeface="Arial"/>
              </a:rPr>
              <a:t>copy the navbar from bootstrap and past in your html code and make changes </a:t>
            </a:r>
            <a:endParaRPr sz="23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>
                <a:latin typeface="Arial"/>
                <a:ea typeface="Arial"/>
                <a:cs typeface="Arial"/>
                <a:sym typeface="Arial"/>
              </a:rPr>
              <a:t>according the </a:t>
            </a:r>
            <a:r>
              <a:rPr lang="en-US" sz="2333">
                <a:latin typeface="Arial"/>
                <a:ea typeface="Arial"/>
                <a:cs typeface="Arial"/>
                <a:sym typeface="Arial"/>
              </a:rPr>
              <a:t>requirement</a:t>
            </a:r>
            <a:r>
              <a:rPr lang="en-US" sz="2333">
                <a:latin typeface="Arial"/>
                <a:ea typeface="Arial"/>
                <a:cs typeface="Arial"/>
                <a:sym typeface="Arial"/>
              </a:rPr>
              <a:t>. </a:t>
            </a:r>
            <a:endParaRPr sz="23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>
                <a:latin typeface="Arial"/>
                <a:ea typeface="Arial"/>
                <a:cs typeface="Arial"/>
                <a:sym typeface="Arial"/>
              </a:rPr>
              <a:t>to apply nav bar we have to use nav html tag.</a:t>
            </a:r>
            <a:endParaRPr sz="23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3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b6dec0776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75" y="4007350"/>
            <a:ext cx="11727724" cy="10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6dec07765_0_11"/>
          <p:cNvSpPr txBox="1"/>
          <p:nvPr>
            <p:ph type="title"/>
          </p:nvPr>
        </p:nvSpPr>
        <p:spPr>
          <a:xfrm>
            <a:off x="3" y="37720"/>
            <a:ext cx="6730500" cy="574500"/>
          </a:xfrm>
          <a:prstGeom prst="rect">
            <a:avLst/>
          </a:prstGeom>
        </p:spPr>
        <p:txBody>
          <a:bodyPr anchorCtr="0" anchor="ctr" bIns="0" lIns="10800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C</a:t>
            </a:r>
            <a:r>
              <a:rPr lang="en-US"/>
              <a:t>arousel</a:t>
            </a:r>
            <a:endParaRPr/>
          </a:p>
        </p:txBody>
      </p:sp>
      <p:sp>
        <p:nvSpPr>
          <p:cNvPr id="173" name="Google Shape;173;gb6dec07765_0_11"/>
          <p:cNvSpPr txBox="1"/>
          <p:nvPr>
            <p:ph idx="12" type="sldNum"/>
          </p:nvPr>
        </p:nvSpPr>
        <p:spPr>
          <a:xfrm>
            <a:off x="11241511" y="6461580"/>
            <a:ext cx="8067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7"/>
              <a:buFont typeface="Roboto Condense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b6dec07765_0_11"/>
          <p:cNvSpPr txBox="1"/>
          <p:nvPr>
            <p:ph idx="1" type="body"/>
          </p:nvPr>
        </p:nvSpPr>
        <p:spPr>
          <a:xfrm>
            <a:off x="167217" y="804333"/>
            <a:ext cx="11633100" cy="54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carousel is a slideshow for cycling through a series of content, built with CSS 3D transforms and a bit of JavaScript. It works with a series of images, text, or custom markup. It also includes support for previous/next controls and in</a:t>
            </a:r>
            <a:r>
              <a:rPr lang="en-US"/>
              <a:t>dicators.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 Carousel code and set image or text </a:t>
            </a:r>
            <a:r>
              <a:rPr lang="en-US"/>
              <a:t>accordingly.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b6dec0776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825" y="2527738"/>
            <a:ext cx="75819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2019-02-12T10:18:40Z</dcterms:created>
  <dc:creator>Harsha</dc:creator>
</cp:coreProperties>
</file>