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7"/>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259" r:id="rId2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4AF"/>
    <a:srgbClr val="49BCBF"/>
    <a:srgbClr val="A6A6A6"/>
    <a:srgbClr val="FB3919"/>
    <a:srgbClr val="9DB4E7"/>
    <a:srgbClr val="F29B4C"/>
    <a:srgbClr val="0772F3"/>
    <a:srgbClr val="4899FA"/>
    <a:srgbClr val="0554B3"/>
    <a:srgbClr val="EEE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98" autoAdjust="0"/>
    <p:restoredTop sz="94660"/>
  </p:normalViewPr>
  <p:slideViewPr>
    <p:cSldViewPr snapToGrid="0">
      <p:cViewPr varScale="1">
        <p:scale>
          <a:sx n="69" d="100"/>
          <a:sy n="69" d="100"/>
        </p:scale>
        <p:origin x="5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63813-9840-4FC1-9D75-19457ED5CD50}" type="datetimeFigureOut">
              <a:rPr lang="en-IN" smtClean="0"/>
              <a:t>04-09-2021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C7C18-429B-4D95-987C-363AEA7C5E21}" type="slidenum">
              <a:rPr lang="en-IN" smtClean="0"/>
              <a:t>‹#›</a:t>
            </a:fld>
            <a:endParaRPr lang="en-IN" dirty="0"/>
          </a:p>
        </p:txBody>
      </p:sp>
    </p:spTree>
    <p:extLst>
      <p:ext uri="{BB962C8B-B14F-4D97-AF65-F5344CB8AC3E}">
        <p14:creationId xmlns:p14="http://schemas.microsoft.com/office/powerpoint/2010/main" val="1619712790"/>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FC7C18-429B-4D95-987C-363AEA7C5E21}" type="slidenum">
              <a:rPr lang="en-IN" smtClean="0"/>
              <a:t>0</a:t>
            </a:fld>
            <a:endParaRPr lang="en-IN" dirty="0"/>
          </a:p>
        </p:txBody>
      </p:sp>
    </p:spTree>
    <p:extLst>
      <p:ext uri="{BB962C8B-B14F-4D97-AF65-F5344CB8AC3E}">
        <p14:creationId xmlns:p14="http://schemas.microsoft.com/office/powerpoint/2010/main" val="3768490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8.emf"/><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8" name="Shape 10"/>
          <p:cNvSpPr/>
          <p:nvPr userDrawn="1"/>
        </p:nvSpPr>
        <p:spPr>
          <a:xfrm>
            <a:off x="10059311" y="877033"/>
            <a:ext cx="1732400" cy="577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nvGrpSpPr>
          <p:cNvPr id="19" name="Shape 11"/>
          <p:cNvGrpSpPr/>
          <p:nvPr userDrawn="1"/>
        </p:nvGrpSpPr>
        <p:grpSpPr>
          <a:xfrm>
            <a:off x="1" y="-9451"/>
            <a:ext cx="11548531" cy="6867451"/>
            <a:chOff x="0" y="-7088"/>
            <a:chExt cx="8661398" cy="5150588"/>
          </a:xfrm>
          <a:solidFill>
            <a:schemeClr val="bg1">
              <a:lumMod val="95000"/>
            </a:schemeClr>
          </a:solidFill>
        </p:grpSpPr>
        <p:sp>
          <p:nvSpPr>
            <p:cNvPr id="20" name="Shape 12"/>
            <p:cNvSpPr/>
            <p:nvPr/>
          </p:nvSpPr>
          <p:spPr>
            <a:xfrm>
              <a:off x="0" y="0"/>
              <a:ext cx="3525000" cy="5143500"/>
            </a:xfrm>
            <a:prstGeom prst="rect">
              <a:avLst/>
            </a:prstGeom>
            <a:grpFill/>
            <a:ln>
              <a:noFill/>
            </a:ln>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sp>
          <p:nvSpPr>
            <p:cNvPr id="21" name="Shape 13"/>
            <p:cNvSpPr/>
            <p:nvPr/>
          </p:nvSpPr>
          <p:spPr>
            <a:xfrm rot="10800000" flipH="1">
              <a:off x="3517898" y="-7088"/>
              <a:ext cx="5143500" cy="5143500"/>
            </a:xfrm>
            <a:prstGeom prst="rtTriangle">
              <a:avLst/>
            </a:pr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2" name="Shape 14"/>
          <p:cNvGrpSpPr/>
          <p:nvPr/>
        </p:nvGrpSpPr>
        <p:grpSpPr>
          <a:xfrm rot="10800000" flipH="1">
            <a:off x="3" y="1454351"/>
            <a:ext cx="11796669" cy="3949300"/>
            <a:chOff x="-8178042" y="-4493254"/>
            <a:chExt cx="19483598" cy="6522736"/>
          </a:xfrm>
          <a:solidFill>
            <a:srgbClr val="F29B4C"/>
          </a:solidFill>
        </p:grpSpPr>
        <p:sp>
          <p:nvSpPr>
            <p:cNvPr id="23" name="Shape 15"/>
            <p:cNvSpPr/>
            <p:nvPr/>
          </p:nvSpPr>
          <p:spPr>
            <a:xfrm>
              <a:off x="-8178042" y="-4493118"/>
              <a:ext cx="12968400" cy="6522600"/>
            </a:xfrm>
            <a:prstGeom prst="rect">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sp>
          <p:nvSpPr>
            <p:cNvPr id="24" name="Shape 16"/>
            <p:cNvSpPr/>
            <p:nvPr/>
          </p:nvSpPr>
          <p:spPr>
            <a:xfrm>
              <a:off x="4782955" y="-4493254"/>
              <a:ext cx="6522600" cy="6522600"/>
            </a:xfrm>
            <a:prstGeom prst="rtTriangle">
              <a:avLst/>
            </a:prstGeom>
            <a:solidFill>
              <a:srgbClr val="2384A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Arvo"/>
                <a:ea typeface="Arvo"/>
                <a:cs typeface="Arvo"/>
                <a:sym typeface="Arvo"/>
              </a:endParaRPr>
            </a:p>
          </p:txBody>
        </p:sp>
      </p:grpSp>
      <p:grpSp>
        <p:nvGrpSpPr>
          <p:cNvPr id="25" name="Shape 17"/>
          <p:cNvGrpSpPr/>
          <p:nvPr/>
        </p:nvGrpSpPr>
        <p:grpSpPr>
          <a:xfrm>
            <a:off x="4902983" y="5704465"/>
            <a:ext cx="7307772" cy="577328"/>
            <a:chOff x="5582265" y="4646738"/>
            <a:chExt cx="5480829" cy="432996"/>
          </a:xfrm>
          <a:solidFill>
            <a:srgbClr val="2384AF"/>
          </a:solidFill>
          <a:scene3d>
            <a:camera prst="orthographicFront">
              <a:rot lat="0" lon="0" rev="0"/>
            </a:camera>
            <a:lightRig rig="contrasting" dir="t">
              <a:rot lat="0" lon="0" rev="7800000"/>
            </a:lightRig>
          </a:scene3d>
        </p:grpSpPr>
        <p:sp>
          <p:nvSpPr>
            <p:cNvPr id="26" name="Shape 18"/>
            <p:cNvSpPr/>
            <p:nvPr/>
          </p:nvSpPr>
          <p:spPr>
            <a:xfrm rot="10800000">
              <a:off x="5582265" y="4948334"/>
              <a:ext cx="394200" cy="131400"/>
            </a:xfrm>
            <a:prstGeom prst="triangle">
              <a:avLst>
                <a:gd name="adj" fmla="val 32425"/>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nvGrpSpPr>
            <p:cNvPr id="27" name="Shape 19"/>
            <p:cNvGrpSpPr/>
            <p:nvPr/>
          </p:nvGrpSpPr>
          <p:grpSpPr>
            <a:xfrm flipH="1">
              <a:off x="5585232" y="4646738"/>
              <a:ext cx="5477861" cy="304551"/>
              <a:chOff x="-24158748" y="330075"/>
              <a:chExt cx="30568423" cy="1699506"/>
            </a:xfrm>
            <a:grpFill/>
          </p:grpSpPr>
          <p:sp>
            <p:nvSpPr>
              <p:cNvPr id="28" name="Shape 20"/>
              <p:cNvSpPr/>
              <p:nvPr/>
            </p:nvSpPr>
            <p:spPr>
              <a:xfrm>
                <a:off x="-24158748" y="330081"/>
                <a:ext cx="28908000" cy="1699500"/>
              </a:xfrm>
              <a:prstGeom prst="rect">
                <a:avLst/>
              </a:prstGeom>
              <a:grpFill/>
              <a:ln>
                <a:noFill/>
              </a:ln>
              <a:effectLst/>
              <a:sp3d>
                <a:bevelT w="139700" h="139700"/>
              </a:sp3d>
            </p:spPr>
            <p:txBody>
              <a:bodyPr spcFirstLastPara="1" wrap="square" lIns="91425" tIns="91425" rIns="91425" bIns="91425" anchor="ctr" anchorCtr="0">
                <a:noAutofit/>
              </a:bodyPr>
              <a:lstStyle/>
              <a:p>
                <a:pPr marL="0" lvl="0" indent="0" rtl="0">
                  <a:spcBef>
                    <a:spcPts val="0"/>
                  </a:spcBef>
                  <a:spcAft>
                    <a:spcPts val="0"/>
                  </a:spcAft>
                  <a:buNone/>
                </a:pPr>
                <a:endParaRPr sz="2400" dirty="0">
                  <a:latin typeface="Roboto Condensed" pitchFamily="2" charset="0"/>
                </a:endParaRPr>
              </a:p>
            </p:txBody>
          </p:sp>
          <p:sp>
            <p:nvSpPr>
              <p:cNvPr id="29" name="Shape 21"/>
              <p:cNvSpPr/>
              <p:nvPr/>
            </p:nvSpPr>
            <p:spPr>
              <a:xfrm>
                <a:off x="4710175" y="330075"/>
                <a:ext cx="1699500" cy="1699500"/>
              </a:xfrm>
              <a:prstGeom prst="rtTriangle">
                <a:avLst/>
              </a:prstGeom>
              <a:grpFill/>
              <a:ln>
                <a:noFill/>
              </a:ln>
              <a:effectLst/>
              <a:sp3d>
                <a:bevelT w="139700" h="139700"/>
              </a:sp3d>
            </p:spPr>
            <p:txBody>
              <a:bodyPr spcFirstLastPara="1" wrap="square" lIns="91425" tIns="91425" rIns="91425" bIns="91425" anchor="ctr" anchorCtr="0">
                <a:noAutofit/>
              </a:bodyPr>
              <a:lstStyle/>
              <a:p>
                <a:pPr marL="0" lvl="0" indent="0">
                  <a:spcBef>
                    <a:spcPts val="0"/>
                  </a:spcBef>
                  <a:spcAft>
                    <a:spcPts val="0"/>
                  </a:spcAft>
                  <a:buNone/>
                </a:pPr>
                <a:endParaRPr sz="2400" dirty="0">
                  <a:latin typeface="Roboto Condensed" pitchFamily="2" charset="0"/>
                </a:endParaRPr>
              </a:p>
            </p:txBody>
          </p:sp>
        </p:grpSp>
      </p:grpSp>
      <p:sp>
        <p:nvSpPr>
          <p:cNvPr id="30" name="Shape 22"/>
          <p:cNvSpPr txBox="1">
            <a:spLocks noGrp="1"/>
          </p:cNvSpPr>
          <p:nvPr>
            <p:ph type="ctrTitle"/>
          </p:nvPr>
        </p:nvSpPr>
        <p:spPr>
          <a:xfrm>
            <a:off x="241139" y="1454235"/>
            <a:ext cx="11550573" cy="2881615"/>
          </a:xfrm>
          <a:prstGeom prst="rect">
            <a:avLst/>
          </a:prstGeom>
        </p:spPr>
        <p:txBody>
          <a:bodyPr spcFirstLastPara="1" wrap="square" lIns="91425" tIns="91425" rIns="91425" bIns="91425" anchor="t" anchorCtr="0"/>
          <a:lstStyle>
            <a:lvl1pPr lvl="0">
              <a:spcBef>
                <a:spcPts val="0"/>
              </a:spcBef>
              <a:spcAft>
                <a:spcPts val="0"/>
              </a:spcAft>
              <a:buSzPts val="4800"/>
              <a:buNone/>
              <a:defRPr sz="6400">
                <a:solidFill>
                  <a:schemeClr val="bg1"/>
                </a:solidFill>
              </a:defRPr>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dirty="0"/>
              <a:t>Click to edit Master title style</a:t>
            </a:r>
            <a:endParaRPr dirty="0"/>
          </a:p>
        </p:txBody>
      </p:sp>
      <p:sp>
        <p:nvSpPr>
          <p:cNvPr id="32" name="Shape 40"/>
          <p:cNvSpPr txBox="1">
            <a:spLocks noGrp="1"/>
          </p:cNvSpPr>
          <p:nvPr>
            <p:ph type="subTitle" idx="1"/>
          </p:nvPr>
        </p:nvSpPr>
        <p:spPr>
          <a:xfrm>
            <a:off x="241139" y="4386079"/>
            <a:ext cx="8637823" cy="1017492"/>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bg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5000" y="6143050"/>
            <a:ext cx="2743532" cy="672983"/>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spTree>
    <p:extLst>
      <p:ext uri="{BB962C8B-B14F-4D97-AF65-F5344CB8AC3E}">
        <p14:creationId xmlns:p14="http://schemas.microsoft.com/office/powerpoint/2010/main" val="352744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F29B4C"/>
          </a:solidFill>
        </p:grpSpPr>
        <p:sp>
          <p:nvSpPr>
            <p:cNvPr id="9" name="Shape 29"/>
            <p:cNvSpPr/>
            <p:nvPr userDrawn="1"/>
          </p:nvSpPr>
          <p:spPr>
            <a:xfrm rot="10800000" flipH="1">
              <a:off x="-2" y="3899768"/>
              <a:ext cx="6085589" cy="2702966"/>
            </a:xfrm>
            <a:prstGeom prst="rect">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solidFill>
              <a:srgbClr val="2384AF"/>
            </a:solid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userDrawn="1"/>
        </p:nvGrpSpPr>
        <p:grpSpPr>
          <a:xfrm flipH="1">
            <a:off x="9470886" y="6227588"/>
            <a:ext cx="2721116" cy="630414"/>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userDrawn="1"/>
        </p:nvGrpSpPr>
        <p:grpSpPr>
          <a:xfrm flipH="1">
            <a:off x="9235529" y="6451918"/>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7" name="Shape 39"/>
          <p:cNvSpPr txBox="1">
            <a:spLocks noGrp="1"/>
          </p:cNvSpPr>
          <p:nvPr userDrawn="1">
            <p:ph type="ctrTitle"/>
          </p:nvPr>
        </p:nvSpPr>
        <p:spPr>
          <a:xfrm>
            <a:off x="114872" y="3828197"/>
            <a:ext cx="7877661" cy="1546400"/>
          </a:xfrm>
          <a:prstGeom prst="rect">
            <a:avLst/>
          </a:prstGeom>
        </p:spPr>
        <p:txBody>
          <a:bodyPr spcFirstLastPara="1" wrap="square" lIns="91425" tIns="91425" rIns="91425" bIns="91425" anchor="b" anchorCtr="0"/>
          <a:lstStyle>
            <a:lvl1pPr lvl="0" rtl="0">
              <a:spcBef>
                <a:spcPts val="0"/>
              </a:spcBef>
              <a:spcAft>
                <a:spcPts val="0"/>
              </a:spcAft>
              <a:buSzPts val="3000"/>
              <a:buNone/>
              <a:defRPr sz="4000">
                <a:solidFill>
                  <a:schemeClr val="tx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dirty="0"/>
              <a:t>Click to edit Master title style</a:t>
            </a:r>
            <a:endParaRPr dirty="0"/>
          </a:p>
        </p:txBody>
      </p:sp>
      <p:sp>
        <p:nvSpPr>
          <p:cNvPr id="18" name="Shape 40"/>
          <p:cNvSpPr txBox="1">
            <a:spLocks noGrp="1"/>
          </p:cNvSpPr>
          <p:nvPr userDrawn="1">
            <p:ph type="subTitle" idx="1"/>
          </p:nvPr>
        </p:nvSpPr>
        <p:spPr>
          <a:xfrm>
            <a:off x="114872" y="5300599"/>
            <a:ext cx="6673008" cy="1046400"/>
          </a:xfrm>
          <a:prstGeom prst="rect">
            <a:avLst/>
          </a:prstGeom>
        </p:spPr>
        <p:txBody>
          <a:bodyPr spcFirstLastPara="1" wrap="square" lIns="91425" tIns="91425" rIns="91425" bIns="91425" anchor="t" anchorCtr="0"/>
          <a:lstStyle>
            <a:lvl1pPr lvl="0" rtl="0">
              <a:spcBef>
                <a:spcPts val="0"/>
              </a:spcBef>
              <a:spcAft>
                <a:spcPts val="0"/>
              </a:spcAft>
              <a:buClr>
                <a:srgbClr val="FF9800"/>
              </a:buClr>
              <a:buSzPts val="2000"/>
              <a:buNone/>
              <a:defRPr sz="2667">
                <a:solidFill>
                  <a:schemeClr val="tx1"/>
                </a:solidFill>
                <a:latin typeface="Roboto Condensed" pitchFamily="2" charset="0"/>
                <a:ea typeface="Roboto Condensed" pitchFamily="2" charset="0"/>
              </a:defRPr>
            </a:lvl1pPr>
            <a:lvl2pPr lvl="1" rtl="0">
              <a:spcBef>
                <a:spcPts val="1333"/>
              </a:spcBef>
              <a:spcAft>
                <a:spcPts val="0"/>
              </a:spcAft>
              <a:buClr>
                <a:srgbClr val="FF9800"/>
              </a:buClr>
              <a:buSzPts val="2000"/>
              <a:buNone/>
              <a:defRPr sz="2667">
                <a:solidFill>
                  <a:srgbClr val="FF9800"/>
                </a:solidFill>
              </a:defRPr>
            </a:lvl2pPr>
            <a:lvl3pPr lvl="2" rtl="0">
              <a:spcBef>
                <a:spcPts val="1333"/>
              </a:spcBef>
              <a:spcAft>
                <a:spcPts val="0"/>
              </a:spcAft>
              <a:buClr>
                <a:srgbClr val="FF9800"/>
              </a:buClr>
              <a:buSzPts val="2000"/>
              <a:buNone/>
              <a:defRPr sz="2667">
                <a:solidFill>
                  <a:srgbClr val="FF9800"/>
                </a:solidFill>
              </a:defRPr>
            </a:lvl3pPr>
            <a:lvl4pPr lvl="3" rtl="0">
              <a:spcBef>
                <a:spcPts val="1333"/>
              </a:spcBef>
              <a:spcAft>
                <a:spcPts val="0"/>
              </a:spcAft>
              <a:buClr>
                <a:srgbClr val="FF9800"/>
              </a:buClr>
              <a:buSzPts val="2000"/>
              <a:buNone/>
              <a:defRPr sz="2667">
                <a:solidFill>
                  <a:srgbClr val="FF9800"/>
                </a:solidFill>
              </a:defRPr>
            </a:lvl4pPr>
            <a:lvl5pPr lvl="4" rtl="0">
              <a:spcBef>
                <a:spcPts val="1333"/>
              </a:spcBef>
              <a:spcAft>
                <a:spcPts val="0"/>
              </a:spcAft>
              <a:buClr>
                <a:srgbClr val="FF9800"/>
              </a:buClr>
              <a:buSzPts val="2000"/>
              <a:buNone/>
              <a:defRPr sz="2667">
                <a:solidFill>
                  <a:srgbClr val="FF9800"/>
                </a:solidFill>
              </a:defRPr>
            </a:lvl5pPr>
            <a:lvl6pPr lvl="5" rtl="0">
              <a:spcBef>
                <a:spcPts val="1333"/>
              </a:spcBef>
              <a:spcAft>
                <a:spcPts val="0"/>
              </a:spcAft>
              <a:buClr>
                <a:srgbClr val="FF9800"/>
              </a:buClr>
              <a:buSzPts val="2000"/>
              <a:buNone/>
              <a:defRPr sz="2667">
                <a:solidFill>
                  <a:srgbClr val="FF9800"/>
                </a:solidFill>
              </a:defRPr>
            </a:lvl6pPr>
            <a:lvl7pPr lvl="6" rtl="0">
              <a:spcBef>
                <a:spcPts val="1333"/>
              </a:spcBef>
              <a:spcAft>
                <a:spcPts val="0"/>
              </a:spcAft>
              <a:buClr>
                <a:srgbClr val="FF9800"/>
              </a:buClr>
              <a:buSzPts val="2000"/>
              <a:buNone/>
              <a:defRPr sz="2667">
                <a:solidFill>
                  <a:srgbClr val="FF9800"/>
                </a:solidFill>
              </a:defRPr>
            </a:lvl7pPr>
            <a:lvl8pPr lvl="7" rtl="0">
              <a:spcBef>
                <a:spcPts val="1333"/>
              </a:spcBef>
              <a:spcAft>
                <a:spcPts val="0"/>
              </a:spcAft>
              <a:buClr>
                <a:srgbClr val="FF9800"/>
              </a:buClr>
              <a:buSzPts val="2000"/>
              <a:buNone/>
              <a:defRPr sz="2667">
                <a:solidFill>
                  <a:srgbClr val="FF9800"/>
                </a:solidFill>
              </a:defRPr>
            </a:lvl8pPr>
            <a:lvl9pPr lvl="8" rtl="0">
              <a:spcBef>
                <a:spcPts val="1333"/>
              </a:spcBef>
              <a:spcAft>
                <a:spcPts val="1333"/>
              </a:spcAft>
              <a:buClr>
                <a:srgbClr val="FF9800"/>
              </a:buClr>
              <a:buSzPts val="2000"/>
              <a:buNone/>
              <a:defRPr sz="2667">
                <a:solidFill>
                  <a:srgbClr val="FF9800"/>
                </a:solidFill>
              </a:defRPr>
            </a:lvl9pPr>
          </a:lstStyle>
          <a:p>
            <a:r>
              <a:rPr lang="en-US" dirty="0"/>
              <a:t>Click to edit Master subtitle style</a:t>
            </a:r>
            <a:endParaRPr dirty="0"/>
          </a:p>
        </p:txBody>
      </p:sp>
      <p:sp>
        <p:nvSpPr>
          <p:cNvPr id="19" name="Google Shape;163;p10"/>
          <p:cNvSpPr txBox="1">
            <a:spLocks noGrp="1"/>
          </p:cNvSpPr>
          <p:nvPr userDrawn="1">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21" name="Picture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85336" y="5290525"/>
            <a:ext cx="3362811" cy="824890"/>
          </a:xfrm>
          <a:prstGeom prst="rect">
            <a:avLst/>
          </a:prstGeom>
        </p:spPr>
      </p:pic>
    </p:spTree>
    <p:extLst>
      <p:ext uri="{BB962C8B-B14F-4D97-AF65-F5344CB8AC3E}">
        <p14:creationId xmlns:p14="http://schemas.microsoft.com/office/powerpoint/2010/main" val="73317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_Normal">
    <p:spTree>
      <p:nvGrpSpPr>
        <p:cNvPr id="1" name=""/>
        <p:cNvGrpSpPr/>
        <p:nvPr/>
      </p:nvGrpSpPr>
      <p:grpSpPr>
        <a:xfrm>
          <a:off x="0" y="0"/>
          <a:ext cx="0" cy="0"/>
          <a:chOff x="0" y="0"/>
          <a:chExt cx="0" cy="0"/>
        </a:xfrm>
      </p:grpSpPr>
      <p:grpSp>
        <p:nvGrpSpPr>
          <p:cNvPr id="5" name="Google Shape;64;p5"/>
          <p:cNvGrpSpPr/>
          <p:nvPr userDrawn="1"/>
        </p:nvGrpSpPr>
        <p:grpSpPr>
          <a:xfrm rot="10800000" flipH="1">
            <a:off x="8" y="-5244"/>
            <a:ext cx="6730415" cy="809783"/>
            <a:chOff x="-2168138" y="330076"/>
            <a:chExt cx="8650663" cy="1211718"/>
          </a:xfrm>
          <a:solidFill>
            <a:schemeClr val="bg1">
              <a:lumMod val="95000"/>
            </a:schemeClr>
          </a:solidFill>
        </p:grpSpPr>
        <p:sp>
          <p:nvSpPr>
            <p:cNvPr id="9" name="Google Shape;65;p5"/>
            <p:cNvSpPr/>
            <p:nvPr userDrawn="1"/>
          </p:nvSpPr>
          <p:spPr>
            <a:xfrm>
              <a:off x="-2168138" y="330082"/>
              <a:ext cx="6958200" cy="1211709"/>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10" name="Google Shape;66;p5"/>
            <p:cNvSpPr/>
            <p:nvPr userDrawn="1"/>
          </p:nvSpPr>
          <p:spPr>
            <a:xfrm>
              <a:off x="4783025" y="330076"/>
              <a:ext cx="1699500" cy="121171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grpSp>
        <p:nvGrpSpPr>
          <p:cNvPr id="6" name="Google Shape;67;p5"/>
          <p:cNvGrpSpPr/>
          <p:nvPr userDrawn="1"/>
        </p:nvGrpSpPr>
        <p:grpSpPr>
          <a:xfrm rot="10800000" flipH="1">
            <a:off x="1" y="-5239"/>
            <a:ext cx="7039120" cy="660372"/>
            <a:chOff x="-9092084" y="330075"/>
            <a:chExt cx="15560570" cy="1699501"/>
          </a:xfrm>
          <a:solidFill>
            <a:srgbClr val="2384AF"/>
          </a:solidFill>
        </p:grpSpPr>
        <p:sp>
          <p:nvSpPr>
            <p:cNvPr id="7" name="Google Shape;68;p5"/>
            <p:cNvSpPr/>
            <p:nvPr userDrawn="1"/>
          </p:nvSpPr>
          <p:spPr>
            <a:xfrm>
              <a:off x="-9092084" y="330076"/>
              <a:ext cx="13882200" cy="1699500"/>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sp>
          <p:nvSpPr>
            <p:cNvPr id="8" name="Google Shape;69;p5"/>
            <p:cNvSpPr/>
            <p:nvPr userDrawn="1"/>
          </p:nvSpPr>
          <p:spPr>
            <a:xfrm>
              <a:off x="4768986" y="330075"/>
              <a:ext cx="1699500" cy="1699501"/>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Arvo"/>
                <a:ea typeface="Arvo"/>
                <a:cs typeface="Arvo"/>
                <a:sym typeface="Arvo"/>
              </a:endParaRPr>
            </a:p>
          </p:txBody>
        </p:sp>
      </p:grpSp>
      <p:sp>
        <p:nvSpPr>
          <p:cNvPr id="11" name="Google Shape;78;p5"/>
          <p:cNvSpPr txBox="1">
            <a:spLocks noGrp="1"/>
          </p:cNvSpPr>
          <p:nvPr>
            <p:ph type="title"/>
          </p:nvPr>
        </p:nvSpPr>
        <p:spPr>
          <a:xfrm>
            <a:off x="3" y="37720"/>
            <a:ext cx="6730423" cy="574453"/>
          </a:xfrm>
          <a:prstGeom prst="rect">
            <a:avLst/>
          </a:prstGeom>
        </p:spPr>
        <p:txBody>
          <a:bodyPr spcFirstLastPara="1" wrap="square" lIns="108000" tIns="0" rIns="0" bIns="0" anchor="ctr" anchorCtr="0">
            <a:spAutoFit/>
          </a:bodyPr>
          <a:lstStyle>
            <a:lvl1pPr lvl="0">
              <a:spcBef>
                <a:spcPts val="0"/>
              </a:spcBef>
              <a:spcAft>
                <a:spcPts val="0"/>
              </a:spcAft>
              <a:buSzPts val="2000"/>
              <a:buNone/>
              <a:defRPr sz="3733">
                <a:solidFill>
                  <a:schemeClr val="bg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dirty="0"/>
              <a:t>Click to edit Master title style</a:t>
            </a:r>
            <a:endParaRPr dirty="0"/>
          </a:p>
        </p:txBody>
      </p:sp>
      <p:grpSp>
        <p:nvGrpSpPr>
          <p:cNvPr id="2" name="Group 1"/>
          <p:cNvGrpSpPr/>
          <p:nvPr userDrawn="1"/>
        </p:nvGrpSpPr>
        <p:grpSpPr>
          <a:xfrm>
            <a:off x="9475270" y="6224888"/>
            <a:ext cx="2721116" cy="634145"/>
            <a:chOff x="9475270" y="6224888"/>
            <a:chExt cx="2721116" cy="634145"/>
          </a:xfrm>
          <a:solidFill>
            <a:schemeClr val="bg1">
              <a:lumMod val="95000"/>
            </a:schemeClr>
          </a:solidFill>
        </p:grpSpPr>
        <p:sp>
          <p:nvSpPr>
            <p:cNvPr id="13" name="Google Shape;167;p10"/>
            <p:cNvSpPr/>
            <p:nvPr/>
          </p:nvSpPr>
          <p:spPr>
            <a:xfrm flipH="1">
              <a:off x="10366251" y="6224889"/>
              <a:ext cx="1830135" cy="634143"/>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4" name="Google Shape;168;p10"/>
            <p:cNvSpPr/>
            <p:nvPr/>
          </p:nvSpPr>
          <p:spPr>
            <a:xfrm flipH="1">
              <a:off x="9475270" y="6224888"/>
              <a:ext cx="894617" cy="634145"/>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grpSp>
        <p:nvGrpSpPr>
          <p:cNvPr id="3" name="Group 2"/>
          <p:cNvGrpSpPr/>
          <p:nvPr userDrawn="1"/>
        </p:nvGrpSpPr>
        <p:grpSpPr>
          <a:xfrm>
            <a:off x="9266417" y="6456905"/>
            <a:ext cx="2933151" cy="406084"/>
            <a:chOff x="9266417" y="6456905"/>
            <a:chExt cx="2933151" cy="406084"/>
          </a:xfrm>
          <a:solidFill>
            <a:srgbClr val="2384AF"/>
          </a:solidFill>
        </p:grpSpPr>
        <p:sp>
          <p:nvSpPr>
            <p:cNvPr id="15" name="Google Shape;170;p10"/>
            <p:cNvSpPr/>
            <p:nvPr/>
          </p:nvSpPr>
          <p:spPr>
            <a:xfrm flipH="1">
              <a:off x="9663959" y="6456921"/>
              <a:ext cx="2535609" cy="406068"/>
            </a:xfrm>
            <a:prstGeom prst="rect">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sp>
          <p:nvSpPr>
            <p:cNvPr id="16" name="Google Shape;171;p10"/>
            <p:cNvSpPr/>
            <p:nvPr/>
          </p:nvSpPr>
          <p:spPr>
            <a:xfrm flipH="1">
              <a:off x="9266417" y="6456905"/>
              <a:ext cx="406067" cy="406068"/>
            </a:xfrm>
            <a:prstGeom prst="rtTriangle">
              <a:avLst/>
            </a:prstGeom>
            <a:grpFill/>
            <a:ln>
              <a:noFill/>
            </a:ln>
          </p:spPr>
          <p:txBody>
            <a:bodyPr spcFirstLastPara="1" wrap="square" lIns="91425" tIns="91425" rIns="91425" bIns="91425" anchor="ctr" anchorCtr="0">
              <a:noAutofit/>
            </a:bodyPr>
            <a:lstStyle/>
            <a:p>
              <a:pPr defTabSz="914332">
                <a:buClr>
                  <a:srgbClr val="000000"/>
                </a:buClr>
                <a:buFont typeface="Arial"/>
                <a:buNone/>
              </a:pPr>
              <a:endParaRPr sz="1867" kern="0" dirty="0">
                <a:solidFill>
                  <a:srgbClr val="000000"/>
                </a:solidFill>
                <a:latin typeface="Roboto Condensed" pitchFamily="2" charset="0"/>
                <a:cs typeface="Arial"/>
                <a:sym typeface="Arial"/>
              </a:endParaRPr>
            </a:p>
          </p:txBody>
        </p:sp>
      </p:grpSp>
      <p:sp>
        <p:nvSpPr>
          <p:cNvPr id="17"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
        <p:nvSpPr>
          <p:cNvPr id="22" name="Text Placeholder 21"/>
          <p:cNvSpPr>
            <a:spLocks noGrp="1"/>
          </p:cNvSpPr>
          <p:nvPr>
            <p:ph type="body" sz="quarter" idx="10"/>
          </p:nvPr>
        </p:nvSpPr>
        <p:spPr>
          <a:xfrm>
            <a:off x="167217" y="804333"/>
            <a:ext cx="11633200" cy="5420784"/>
          </a:xfrm>
          <a:prstGeom prst="rect">
            <a:avLst/>
          </a:prstGeom>
        </p:spPr>
        <p:txBody>
          <a:bodyPr/>
          <a:lstStyle>
            <a:lvl1pPr>
              <a:buClr>
                <a:srgbClr val="19212F"/>
              </a:buClr>
              <a:defRPr sz="2133"/>
            </a:lvl1pPr>
          </a:lstStyle>
          <a:p>
            <a:pPr lvl="0"/>
            <a:r>
              <a:rPr lang="en-US" dirty="0"/>
              <a:t>Click to edit Master text styles</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36550" y="-5244"/>
            <a:ext cx="2548593" cy="641815"/>
          </a:xfrm>
          <a:prstGeom prst="rect">
            <a:avLst/>
          </a:prstGeom>
        </p:spPr>
      </p:pic>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2572" y="32439"/>
            <a:ext cx="2308979" cy="566387"/>
          </a:xfrm>
          <a:prstGeom prst="rect">
            <a:avLst/>
          </a:prstGeom>
        </p:spPr>
      </p:pic>
    </p:spTree>
    <p:extLst>
      <p:ext uri="{BB962C8B-B14F-4D97-AF65-F5344CB8AC3E}">
        <p14:creationId xmlns:p14="http://schemas.microsoft.com/office/powerpoint/2010/main" val="126575464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actUs">
    <p:spTree>
      <p:nvGrpSpPr>
        <p:cNvPr id="1" name=""/>
        <p:cNvGrpSpPr/>
        <p:nvPr/>
      </p:nvGrpSpPr>
      <p:grpSpPr>
        <a:xfrm>
          <a:off x="0" y="0"/>
          <a:ext cx="0" cy="0"/>
          <a:chOff x="0" y="0"/>
          <a:chExt cx="0" cy="0"/>
        </a:xfrm>
      </p:grpSpPr>
      <p:grpSp>
        <p:nvGrpSpPr>
          <p:cNvPr id="3" name="Group 2"/>
          <p:cNvGrpSpPr/>
          <p:nvPr userDrawn="1"/>
        </p:nvGrpSpPr>
        <p:grpSpPr>
          <a:xfrm>
            <a:off x="-3563" y="-9451"/>
            <a:ext cx="11552092" cy="6886805"/>
            <a:chOff x="-3563" y="-9451"/>
            <a:chExt cx="11552092" cy="6886805"/>
          </a:xfrm>
          <a:solidFill>
            <a:schemeClr val="bg1">
              <a:lumMod val="95000"/>
            </a:schemeClr>
          </a:solidFill>
        </p:grpSpPr>
        <p:sp>
          <p:nvSpPr>
            <p:cNvPr id="6" name="Shape 26"/>
            <p:cNvSpPr/>
            <p:nvPr/>
          </p:nvSpPr>
          <p:spPr>
            <a:xfrm>
              <a:off x="-3563" y="-9451"/>
              <a:ext cx="4703563" cy="6886805"/>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7" name="Shape 27"/>
            <p:cNvSpPr/>
            <p:nvPr/>
          </p:nvSpPr>
          <p:spPr>
            <a:xfrm rot="10800000" flipH="1">
              <a:off x="4690529" y="-9451"/>
              <a:ext cx="6858000" cy="68580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sp>
        <p:nvSpPr>
          <p:cNvPr id="4" name="Shape 24"/>
          <p:cNvSpPr/>
          <p:nvPr/>
        </p:nvSpPr>
        <p:spPr>
          <a:xfrm>
            <a:off x="7596285" y="3514025"/>
            <a:ext cx="1185600" cy="395200"/>
          </a:xfrm>
          <a:prstGeom prst="triangle">
            <a:avLst>
              <a:gd name="adj" fmla="val 32425"/>
            </a:avLst>
          </a:prstGeom>
          <a:solidFill>
            <a:srgbClr val="352E13"/>
          </a:solidFill>
          <a:ln>
            <a:noFill/>
          </a:ln>
        </p:spPr>
        <p:txBody>
          <a:bodyPr spcFirstLastPara="1" wrap="square" lIns="121900" tIns="121900" rIns="121900" bIns="121900" anchor="ctr" anchorCtr="0">
            <a:noAutofit/>
          </a:bodyPr>
          <a:lstStyle/>
          <a:p>
            <a:pPr defTabSz="914332"/>
            <a:endParaRPr sz="1800" dirty="0">
              <a:solidFill>
                <a:srgbClr val="000000"/>
              </a:solidFill>
              <a:latin typeface="Arvo"/>
              <a:ea typeface="Arvo"/>
              <a:cs typeface="Arvo"/>
              <a:sym typeface="Arvo"/>
            </a:endParaRPr>
          </a:p>
        </p:txBody>
      </p:sp>
      <p:grpSp>
        <p:nvGrpSpPr>
          <p:cNvPr id="22" name="Group 21"/>
          <p:cNvGrpSpPr/>
          <p:nvPr/>
        </p:nvGrpSpPr>
        <p:grpSpPr>
          <a:xfrm>
            <a:off x="-1" y="3899768"/>
            <a:ext cx="8785449" cy="2703024"/>
            <a:chOff x="-2" y="3899768"/>
            <a:chExt cx="8785449" cy="2703024"/>
          </a:xfrm>
          <a:solidFill>
            <a:srgbClr val="2384AF"/>
          </a:solidFill>
        </p:grpSpPr>
        <p:sp>
          <p:nvSpPr>
            <p:cNvPr id="9" name="Shape 29"/>
            <p:cNvSpPr/>
            <p:nvPr userDrawn="1"/>
          </p:nvSpPr>
          <p:spPr>
            <a:xfrm rot="10800000" flipH="1">
              <a:off x="-2" y="3899768"/>
              <a:ext cx="6085589" cy="2702966"/>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sp>
          <p:nvSpPr>
            <p:cNvPr id="10" name="Shape 30"/>
            <p:cNvSpPr/>
            <p:nvPr userDrawn="1"/>
          </p:nvSpPr>
          <p:spPr>
            <a:xfrm rot="10800000" flipH="1">
              <a:off x="6082481" y="3899826"/>
              <a:ext cx="2702966" cy="270296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Arvo"/>
                <a:ea typeface="Arvo"/>
                <a:cs typeface="Arvo"/>
                <a:sym typeface="Arvo"/>
              </a:endParaRPr>
            </a:p>
          </p:txBody>
        </p:sp>
      </p:grpSp>
      <p:grpSp>
        <p:nvGrpSpPr>
          <p:cNvPr id="11" name="Shape 33"/>
          <p:cNvGrpSpPr/>
          <p:nvPr/>
        </p:nvGrpSpPr>
        <p:grpSpPr>
          <a:xfrm flipH="1">
            <a:off x="9475267" y="6242102"/>
            <a:ext cx="2721116" cy="630413"/>
            <a:chOff x="1297957" y="330078"/>
            <a:chExt cx="5169293" cy="1197896"/>
          </a:xfrm>
          <a:solidFill>
            <a:schemeClr val="bg1">
              <a:lumMod val="95000"/>
            </a:schemeClr>
          </a:solidFill>
        </p:grpSpPr>
        <p:sp>
          <p:nvSpPr>
            <p:cNvPr id="12" name="Shape 34"/>
            <p:cNvSpPr/>
            <p:nvPr/>
          </p:nvSpPr>
          <p:spPr>
            <a:xfrm>
              <a:off x="1297957" y="330083"/>
              <a:ext cx="3476700" cy="1197891"/>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3" name="Shape 35"/>
            <p:cNvSpPr/>
            <p:nvPr/>
          </p:nvSpPr>
          <p:spPr>
            <a:xfrm>
              <a:off x="4767749" y="330078"/>
              <a:ext cx="1699501" cy="1197896"/>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grpSp>
        <p:nvGrpSpPr>
          <p:cNvPr id="14" name="Shape 36"/>
          <p:cNvGrpSpPr/>
          <p:nvPr/>
        </p:nvGrpSpPr>
        <p:grpSpPr>
          <a:xfrm flipH="1">
            <a:off x="9266415" y="6459607"/>
            <a:ext cx="2933151" cy="406084"/>
            <a:chOff x="-5827153" y="330075"/>
            <a:chExt cx="12276019" cy="1699569"/>
          </a:xfrm>
          <a:solidFill>
            <a:srgbClr val="2384AF"/>
          </a:solidFill>
        </p:grpSpPr>
        <p:sp>
          <p:nvSpPr>
            <p:cNvPr id="15" name="Shape 37"/>
            <p:cNvSpPr/>
            <p:nvPr/>
          </p:nvSpPr>
          <p:spPr>
            <a:xfrm>
              <a:off x="-5827153" y="330144"/>
              <a:ext cx="10612200" cy="1699500"/>
            </a:xfrm>
            <a:prstGeom prst="rect">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sp>
          <p:nvSpPr>
            <p:cNvPr id="16" name="Shape 38"/>
            <p:cNvSpPr/>
            <p:nvPr/>
          </p:nvSpPr>
          <p:spPr>
            <a:xfrm>
              <a:off x="4749366" y="330075"/>
              <a:ext cx="1699500" cy="1699500"/>
            </a:xfrm>
            <a:prstGeom prst="rtTriangle">
              <a:avLst/>
            </a:prstGeom>
            <a:grpFill/>
            <a:ln>
              <a:noFill/>
            </a:ln>
          </p:spPr>
          <p:txBody>
            <a:bodyPr spcFirstLastPara="1" wrap="square" lIns="91425" tIns="91425" rIns="91425" bIns="91425" anchor="ctr" anchorCtr="0">
              <a:noAutofit/>
            </a:bodyPr>
            <a:lstStyle/>
            <a:p>
              <a:pPr defTabSz="914332"/>
              <a:endParaRPr sz="1800" dirty="0">
                <a:solidFill>
                  <a:srgbClr val="000000"/>
                </a:solidFill>
                <a:latin typeface="Roboto Condensed" pitchFamily="2" charset="0"/>
              </a:endParaRPr>
            </a:p>
          </p:txBody>
        </p:sp>
      </p:grpSp>
      <p:sp>
        <p:nvSpPr>
          <p:cNvPr id="19"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41000"/>
                    </a14:imgEffect>
                  </a14:imgLayer>
                </a14:imgProps>
              </a:ext>
              <a:ext uri="{28A0092B-C50C-407E-A947-70E740481C1C}">
                <a14:useLocalDpi xmlns:a14="http://schemas.microsoft.com/office/drawing/2010/main" val="0"/>
              </a:ext>
            </a:extLst>
          </a:blip>
          <a:stretch>
            <a:fillRect/>
          </a:stretch>
        </p:blipFill>
        <p:spPr>
          <a:xfrm>
            <a:off x="493216" y="4722052"/>
            <a:ext cx="256560" cy="256560"/>
          </a:xfrm>
          <a:prstGeom prst="rect">
            <a:avLst/>
          </a:prstGeom>
        </p:spPr>
      </p:pic>
      <p:sp>
        <p:nvSpPr>
          <p:cNvPr id="28" name="Oval 27"/>
          <p:cNvSpPr/>
          <p:nvPr/>
        </p:nvSpPr>
        <p:spPr>
          <a:xfrm rot="13500000">
            <a:off x="261401" y="4490239"/>
            <a:ext cx="720190"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9" name="Rectangle 28"/>
          <p:cNvSpPr/>
          <p:nvPr userDrawn="1"/>
        </p:nvSpPr>
        <p:spPr>
          <a:xfrm>
            <a:off x="1105388" y="4563076"/>
            <a:ext cx="4853864" cy="543866"/>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No.01, 3rd cross Basappa Layout, Gavipuram </a:t>
            </a:r>
            <a:r>
              <a:rPr lang="en-US" sz="1467" b="1"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Extension, </a:t>
            </a:r>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Kempegowda Nagar, Bengaluru, Karnataka 560019</a:t>
            </a:r>
          </a:p>
        </p:txBody>
      </p:sp>
      <p:pic>
        <p:nvPicPr>
          <p:cNvPr id="32" name="Picture 3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73508" y="5871318"/>
            <a:ext cx="279908" cy="279908"/>
          </a:xfrm>
          <a:prstGeom prst="rect">
            <a:avLst/>
          </a:prstGeom>
        </p:spPr>
      </p:pic>
      <p:sp>
        <p:nvSpPr>
          <p:cNvPr id="33" name="Oval 32"/>
          <p:cNvSpPr/>
          <p:nvPr/>
        </p:nvSpPr>
        <p:spPr>
          <a:xfrm rot="13500000">
            <a:off x="253368"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pic>
        <p:nvPicPr>
          <p:cNvPr id="35" name="Picture 34"/>
          <p:cNvPicPr>
            <a:picLocks noChangeAspect="1"/>
          </p:cNvPicPr>
          <p:nvPr/>
        </p:nvPicPr>
        <p:blipFill>
          <a:blip r:embed="rId5" cstate="print">
            <a:duotone>
              <a:prstClr val="black"/>
              <a:schemeClr val="tx1">
                <a:tint val="45000"/>
                <a:satMod val="400000"/>
              </a:schemeClr>
            </a:duotone>
            <a:lum bright="-100000" contrast="-100000"/>
            <a:extLst>
              <a:ext uri="{28A0092B-C50C-407E-A947-70E740481C1C}">
                <a14:useLocalDpi xmlns:a14="http://schemas.microsoft.com/office/drawing/2010/main" val="0"/>
              </a:ext>
            </a:extLst>
          </a:blip>
          <a:stretch>
            <a:fillRect/>
          </a:stretch>
        </p:blipFill>
        <p:spPr>
          <a:xfrm>
            <a:off x="4131169" y="5830869"/>
            <a:ext cx="365618" cy="360807"/>
          </a:xfrm>
          <a:prstGeom prst="rect">
            <a:avLst/>
          </a:prstGeom>
        </p:spPr>
      </p:pic>
      <p:sp>
        <p:nvSpPr>
          <p:cNvPr id="36" name="Oval 35"/>
          <p:cNvSpPr/>
          <p:nvPr/>
        </p:nvSpPr>
        <p:spPr>
          <a:xfrm rot="13500000">
            <a:off x="3953882" y="5651177"/>
            <a:ext cx="720191" cy="720191"/>
          </a:xfrm>
          <a:prstGeom prst="ellipse">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Roboto Condensed" pitchFamily="2" charset="0"/>
              <a:ea typeface="Roboto Condensed" pitchFamily="2" charset="0"/>
              <a:sym typeface="Calibri" panose="020F0502020204030204" pitchFamily="34" charset="0"/>
            </a:endParaRPr>
          </a:p>
        </p:txBody>
      </p:sp>
      <p:grpSp>
        <p:nvGrpSpPr>
          <p:cNvPr id="8" name="Group 7"/>
          <p:cNvGrpSpPr/>
          <p:nvPr userDrawn="1"/>
        </p:nvGrpSpPr>
        <p:grpSpPr>
          <a:xfrm>
            <a:off x="4884774" y="2415355"/>
            <a:ext cx="2422457" cy="2027295"/>
            <a:chOff x="3663578" y="1811515"/>
            <a:chExt cx="1816844" cy="1520471"/>
          </a:xfrm>
        </p:grpSpPr>
        <p:sp>
          <p:nvSpPr>
            <p:cNvPr id="21" name="TextBox 20"/>
            <p:cNvSpPr txBox="1"/>
            <p:nvPr/>
          </p:nvSpPr>
          <p:spPr>
            <a:xfrm>
              <a:off x="3663578" y="1811515"/>
              <a:ext cx="1816844" cy="530914"/>
            </a:xfrm>
            <a:prstGeom prst="rect">
              <a:avLst/>
            </a:prstGeom>
            <a:noFill/>
          </p:spPr>
          <p:txBody>
            <a:bodyPr wrap="none" rtlCol="0">
              <a:spAutoFit/>
            </a:bodyPr>
            <a:lstStyle/>
            <a:p>
              <a:pPr algn="ctr"/>
              <a:r>
                <a:rPr lang="en-GB" sz="4000" b="1" dirty="0">
                  <a:solidFill>
                    <a:schemeClr val="tx1"/>
                  </a:solidFill>
                  <a:latin typeface="Roboto Condensed" pitchFamily="2" charset="0"/>
                  <a:ea typeface="Roboto Condensed" pitchFamily="2" charset="0"/>
                  <a:cs typeface="Calibri" panose="020F0502020204030204" pitchFamily="34" charset="0"/>
                  <a:sym typeface="Calibri" panose="020F0502020204030204" pitchFamily="34" charset="0"/>
                </a:rPr>
                <a:t>Contact Us</a:t>
              </a:r>
            </a:p>
          </p:txBody>
        </p:sp>
        <p:grpSp>
          <p:nvGrpSpPr>
            <p:cNvPr id="5" name="Group 4"/>
            <p:cNvGrpSpPr/>
            <p:nvPr userDrawn="1"/>
          </p:nvGrpSpPr>
          <p:grpSpPr>
            <a:xfrm>
              <a:off x="4097490" y="2382966"/>
              <a:ext cx="949020" cy="949020"/>
              <a:chOff x="4097490" y="2382966"/>
              <a:chExt cx="949020" cy="949020"/>
            </a:xfrm>
          </p:grpSpPr>
          <p:sp>
            <p:nvSpPr>
              <p:cNvPr id="24" name="Teardrop 23"/>
              <p:cNvSpPr/>
              <p:nvPr/>
            </p:nvSpPr>
            <p:spPr>
              <a:xfrm rot="8070752">
                <a:off x="4097490" y="2382966"/>
                <a:ext cx="949020" cy="949020"/>
              </a:xfrm>
              <a:prstGeom prst="teardrop">
                <a:avLst/>
              </a:prstGeom>
              <a:solidFill>
                <a:srgbClr val="2384AF"/>
              </a:solid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FFFF"/>
                  </a:solidFill>
                  <a:latin typeface="Roboto Condensed" pitchFamily="2" charset="0"/>
                  <a:ea typeface="Roboto Condensed" pitchFamily="2" charset="0"/>
                  <a:sym typeface="Calibri" panose="020F0502020204030204" pitchFamily="34" charset="0"/>
                </a:endParaRPr>
              </a:p>
            </p:txBody>
          </p:sp>
          <p:sp>
            <p:nvSpPr>
              <p:cNvPr id="2" name="Oval Callout 1"/>
              <p:cNvSpPr/>
              <p:nvPr userDrawn="1"/>
            </p:nvSpPr>
            <p:spPr>
              <a:xfrm>
                <a:off x="4408634" y="2816251"/>
                <a:ext cx="330935" cy="231336"/>
              </a:xfrm>
              <a:prstGeom prst="wedgeEllipseCallout">
                <a:avLst>
                  <a:gd name="adj1" fmla="val -37264"/>
                  <a:gd name="adj2" fmla="val 55542"/>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dirty="0">
                  <a:latin typeface="Roboto Condensed" pitchFamily="2" charset="0"/>
                </a:endParaRPr>
              </a:p>
            </p:txBody>
          </p:sp>
        </p:grpSp>
      </p:grpSp>
      <p:sp>
        <p:nvSpPr>
          <p:cNvPr id="34" name="Rectangle 33">
            <a:extLst>
              <a:ext uri="{FF2B5EF4-FFF2-40B4-BE49-F238E27FC236}">
                <a16:creationId xmlns:a16="http://schemas.microsoft.com/office/drawing/2014/main" id="{51C262FE-2B35-40C2-9E59-B7F449550376}"/>
              </a:ext>
            </a:extLst>
          </p:cNvPr>
          <p:cNvSpPr/>
          <p:nvPr userDrawn="1"/>
        </p:nvSpPr>
        <p:spPr>
          <a:xfrm>
            <a:off x="1026920" y="5626455"/>
            <a:ext cx="2710095" cy="769634"/>
          </a:xfrm>
          <a:prstGeom prst="rect">
            <a:avLst/>
          </a:prstGeom>
        </p:spPr>
        <p:txBody>
          <a:bodyPr wrap="square">
            <a:spAutoFit/>
          </a:bodyPr>
          <a:lstStyle/>
          <a:p>
            <a:r>
              <a:rPr lang="en-US" sz="1467" b="1" u="none" kern="1200"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sagar.g@testyantra.com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gurupreetham.c@testyantra.com</a:t>
            </a:r>
          </a:p>
          <a:p>
            <a:r>
              <a:rPr lang="en-US" sz="1467" b="1" u="none" dirty="0" smtClean="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praveen.d@testyantra.com</a:t>
            </a:r>
            <a:endPar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endParaRPr>
          </a:p>
        </p:txBody>
      </p:sp>
      <p:sp>
        <p:nvSpPr>
          <p:cNvPr id="38" name="Rectangle 37">
            <a:extLst>
              <a:ext uri="{FF2B5EF4-FFF2-40B4-BE49-F238E27FC236}">
                <a16:creationId xmlns:a16="http://schemas.microsoft.com/office/drawing/2014/main" id="{B16475CF-1BB0-4BF3-B63E-3730F03491F8}"/>
              </a:ext>
            </a:extLst>
          </p:cNvPr>
          <p:cNvSpPr/>
          <p:nvPr userDrawn="1"/>
        </p:nvSpPr>
        <p:spPr>
          <a:xfrm>
            <a:off x="4718863" y="5855709"/>
            <a:ext cx="2740572" cy="318100"/>
          </a:xfrm>
          <a:prstGeom prst="rect">
            <a:avLst/>
          </a:prstGeom>
        </p:spPr>
        <p:txBody>
          <a:bodyPr wrap="square">
            <a:spAutoFit/>
          </a:bodyPr>
          <a:lstStyle/>
          <a:p>
            <a:r>
              <a:rPr lang="en-US" sz="1467" b="1" dirty="0">
                <a:solidFill>
                  <a:schemeClr val="bg1"/>
                </a:solidFill>
                <a:latin typeface="Roboto Condensed" pitchFamily="2" charset="0"/>
                <a:ea typeface="Roboto Condensed" pitchFamily="2" charset="0"/>
                <a:cs typeface="Calibri" panose="020F0502020204030204" pitchFamily="34" charset="0"/>
                <a:sym typeface="Calibri" panose="020F0502020204030204" pitchFamily="34" charset="0"/>
              </a:rPr>
              <a:t>www.testyantra.com</a:t>
            </a:r>
          </a:p>
        </p:txBody>
      </p:sp>
      <p:pic>
        <p:nvPicPr>
          <p:cNvPr id="30" name="Picture 2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41139" y="-195"/>
            <a:ext cx="4840795" cy="1219062"/>
          </a:xfrm>
          <a:prstGeom prst="rect">
            <a:avLst/>
          </a:prstGeom>
        </p:spPr>
      </p:pic>
      <p:pic>
        <p:nvPicPr>
          <p:cNvPr id="31" name="Picture 3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304615" y="5478243"/>
            <a:ext cx="2743532" cy="672983"/>
          </a:xfrm>
          <a:prstGeom prst="rect">
            <a:avLst/>
          </a:prstGeom>
        </p:spPr>
      </p:pic>
    </p:spTree>
    <p:extLst>
      <p:ext uri="{BB962C8B-B14F-4D97-AF65-F5344CB8AC3E}">
        <p14:creationId xmlns:p14="http://schemas.microsoft.com/office/powerpoint/2010/main" val="4786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dirty="0"/>
          </a:p>
        </p:txBody>
      </p:sp>
      <p:sp>
        <p:nvSpPr>
          <p:cNvPr id="5" name="Google Shape;163;p10"/>
          <p:cNvSpPr txBox="1">
            <a:spLocks noGrp="1"/>
          </p:cNvSpPr>
          <p:nvPr>
            <p:ph type="sldNum" idx="4"/>
          </p:nvPr>
        </p:nvSpPr>
        <p:spPr>
          <a:xfrm>
            <a:off x="11241511" y="6461580"/>
            <a:ext cx="806636" cy="415777"/>
          </a:xfrm>
          <a:prstGeom prst="rect">
            <a:avLst/>
          </a:prstGeom>
        </p:spPr>
        <p:txBody>
          <a:bodyPr spcFirstLastPara="1" wrap="square" lIns="91425" tIns="91425" rIns="91425" bIns="91425" anchor="ctr" anchorCtr="0">
            <a:noAutofit/>
          </a:bodyPr>
          <a:lstStyle>
            <a:lvl1pPr lvl="0" algn="ctr">
              <a:buNone/>
              <a:defRPr sz="1867" b="1">
                <a:solidFill>
                  <a:schemeClr val="bg1"/>
                </a:solidFill>
                <a:latin typeface="Roboto Condensed" pitchFamily="2"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A5FE59A5-F4B4-47F3-8C4B-BD6C0C97D865}" type="slidenum">
              <a:rPr lang="en-IN" smtClean="0"/>
              <a:t>‹#›</a:t>
            </a:fld>
            <a:endParaRPr lang="en-IN" dirty="0"/>
          </a:p>
        </p:txBody>
      </p:sp>
    </p:spTree>
    <p:extLst>
      <p:ext uri="{BB962C8B-B14F-4D97-AF65-F5344CB8AC3E}">
        <p14:creationId xmlns:p14="http://schemas.microsoft.com/office/powerpoint/2010/main" val="7948307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609570" marR="0" lvl="0" indent="-507974" algn="l" rtl="0" eaLnBrk="1" hangingPunct="1">
        <a:lnSpc>
          <a:spcPct val="100000"/>
        </a:lnSpc>
        <a:spcBef>
          <a:spcPts val="0"/>
        </a:spcBef>
        <a:spcAft>
          <a:spcPts val="0"/>
        </a:spcAft>
        <a:buClr>
          <a:srgbClr val="000000"/>
        </a:buClr>
        <a:buFont typeface="Wingdings" panose="05000000000000000000" pitchFamily="2" charset="2"/>
        <a:buChar char="§"/>
        <a:defRPr sz="1867" b="0" i="0" u="none" strike="noStrike" cap="none">
          <a:solidFill>
            <a:srgbClr val="000000"/>
          </a:solidFill>
          <a:latin typeface="Roboto Condensed" pitchFamily="2" charset="0"/>
          <a:ea typeface="Roboto Condensed" pitchFamily="2"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github" TargetMode="Externa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8000" dirty="0"/>
              <a:t/>
            </a:r>
            <a:br>
              <a:rPr lang="en-IN" sz="8000" dirty="0"/>
            </a:br>
            <a:r>
              <a:rPr lang="en-IN" sz="8000" dirty="0" smtClean="0">
                <a:solidFill>
                  <a:schemeClr val="bg1"/>
                </a:solidFill>
                <a:latin typeface="Times New Roman" panose="02020603050405020304" pitchFamily="18" charset="0"/>
                <a:cs typeface="Times New Roman" panose="02020603050405020304" pitchFamily="18" charset="0"/>
              </a:rPr>
              <a:t>GIT &amp; GITHUB</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11241511" y="6461580"/>
            <a:ext cx="806636" cy="415777"/>
          </a:xfrm>
        </p:spPr>
        <p:txBody>
          <a:bodyPr/>
          <a:lstStyle/>
          <a:p>
            <a:fld id="{A5FE59A5-F4B4-47F3-8C4B-BD6C0C97D865}" type="slidenum">
              <a:rPr lang="en-IN" smtClean="0"/>
              <a:t>0</a:t>
            </a:fld>
            <a:endParaRPr lang="en-IN" dirty="0"/>
          </a:p>
        </p:txBody>
      </p:sp>
    </p:spTree>
    <p:extLst>
      <p:ext uri="{BB962C8B-B14F-4D97-AF65-F5344CB8AC3E}">
        <p14:creationId xmlns:p14="http://schemas.microsoft.com/office/powerpoint/2010/main" val="20419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67"/>
            <a:ext cx="7707083" cy="861774"/>
          </a:xfrm>
        </p:spPr>
        <p:txBody>
          <a:bodyPr/>
          <a:lstStyle/>
          <a:p>
            <a:pPr lvl="0"/>
            <a:r>
              <a:rPr lang="en-US" sz="2800" b="0" dirty="0">
                <a:latin typeface="Times New Roman" panose="02020603050405020304" pitchFamily="18" charset="0"/>
                <a:ea typeface="Georgia"/>
                <a:cs typeface="Times New Roman" panose="02020603050405020304" pitchFamily="18" charset="0"/>
                <a:sym typeface="Georgia"/>
                <a:rtl val="0"/>
              </a:rPr>
              <a:t>Viewing Your Staged and Unstaged Changes</a:t>
            </a:r>
            <a:r>
              <a:rPr lang="en-US" sz="2800" b="0" dirty="0">
                <a:latin typeface="Georgia"/>
                <a:ea typeface="Georgia"/>
                <a:cs typeface="Georgia"/>
                <a:sym typeface="Georgia"/>
                <a:rtl val="0"/>
              </a:rPr>
              <a:t/>
            </a:r>
            <a:br>
              <a:rPr lang="en-US" sz="2800" b="0" dirty="0">
                <a:latin typeface="Georgia"/>
                <a:ea typeface="Georgia"/>
                <a:cs typeface="Georgia"/>
                <a:sym typeface="Georgia"/>
                <a:rtl val="0"/>
              </a:rPr>
            </a:br>
            <a:endParaRPr lang="en-IN" sz="2800" dirty="0"/>
          </a:p>
        </p:txBody>
      </p:sp>
      <p:sp>
        <p:nvSpPr>
          <p:cNvPr id="3" name="Slide Number Placeholder 2"/>
          <p:cNvSpPr>
            <a:spLocks noGrp="1"/>
          </p:cNvSpPr>
          <p:nvPr>
            <p:ph type="sldNum" idx="4"/>
          </p:nvPr>
        </p:nvSpPr>
        <p:spPr/>
        <p:txBody>
          <a:bodyPr/>
          <a:lstStyle/>
          <a:p>
            <a:fld id="{A5FE59A5-F4B4-47F3-8C4B-BD6C0C97D865}" type="slidenum">
              <a:rPr lang="en-IN" smtClean="0"/>
              <a:t>9</a:t>
            </a:fld>
            <a:endParaRPr lang="en-IN" dirty="0"/>
          </a:p>
        </p:txBody>
      </p:sp>
      <p:sp>
        <p:nvSpPr>
          <p:cNvPr id="5" name="Rectangle 4"/>
          <p:cNvSpPr/>
          <p:nvPr/>
        </p:nvSpPr>
        <p:spPr>
          <a:xfrm>
            <a:off x="174171" y="999703"/>
            <a:ext cx="11490959" cy="2862322"/>
          </a:xfrm>
          <a:prstGeom prst="rect">
            <a:avLst/>
          </a:prstGeom>
        </p:spPr>
        <p:txBody>
          <a:bodyPr wrap="square">
            <a:spAutoFit/>
          </a:bodyPr>
          <a:lstStyle/>
          <a:p>
            <a:pPr marL="457200" lvl="0" indent="-317500">
              <a:lnSpc>
                <a:spcPct val="200000"/>
              </a:lnSpc>
              <a:buClr>
                <a:srgbClr val="000000"/>
              </a:buClr>
              <a:buSzPct val="100000"/>
              <a:buFont typeface="Calibri"/>
              <a:buChar char="•"/>
            </a:pPr>
            <a:r>
              <a:rPr lang="en-US" dirty="0">
                <a:latin typeface="Times New Roman" panose="02020603050405020304" pitchFamily="18" charset="0"/>
                <a:ea typeface="Calibri"/>
                <a:cs typeface="Times New Roman" panose="02020603050405020304" pitchFamily="18" charset="0"/>
                <a:sym typeface="Calibri"/>
                <a:rtl val="0"/>
              </a:rPr>
              <a:t>To view the difference between staged and unstaged files  </a:t>
            </a:r>
          </a:p>
          <a:p>
            <a:pPr marL="476250" lvl="0" indent="-285750">
              <a:lnSpc>
                <a:spcPct val="200000"/>
              </a:lnSpc>
              <a:buClr>
                <a:schemeClr val="dk1"/>
              </a:buClr>
              <a:buSzPct val="25000"/>
              <a:buFont typeface="Calibri"/>
              <a:buChar char="•"/>
            </a:pPr>
            <a:r>
              <a:rPr lang="en-US" b="1" dirty="0">
                <a:latin typeface="Times New Roman" panose="02020603050405020304" pitchFamily="18" charset="0"/>
                <a:ea typeface="Calibri"/>
                <a:cs typeface="Times New Roman" panose="02020603050405020304" pitchFamily="18" charset="0"/>
                <a:sym typeface="Calibri"/>
                <a:rtl val="0"/>
              </a:rPr>
              <a:t>Command :  </a:t>
            </a:r>
            <a:r>
              <a:rPr lang="en-US" dirty="0">
                <a:latin typeface="Times New Roman" panose="02020603050405020304" pitchFamily="18" charset="0"/>
                <a:ea typeface="Calibri"/>
                <a:cs typeface="Times New Roman" panose="02020603050405020304" pitchFamily="18" charset="0"/>
                <a:sym typeface="Calibri"/>
                <a:rtl val="0"/>
              </a:rPr>
              <a:t>git diff</a:t>
            </a:r>
          </a:p>
          <a:p>
            <a:pPr marL="457200" lvl="0" indent="-317500">
              <a:lnSpc>
                <a:spcPct val="200000"/>
              </a:lnSpc>
              <a:buClr>
                <a:srgbClr val="000000"/>
              </a:buClr>
              <a:buSzPct val="100000"/>
              <a:buFont typeface="Calibri"/>
              <a:buChar char="•"/>
            </a:pPr>
            <a:r>
              <a:rPr lang="en-US" dirty="0">
                <a:latin typeface="Times New Roman" panose="02020603050405020304" pitchFamily="18" charset="0"/>
                <a:ea typeface="Calibri"/>
                <a:cs typeface="Times New Roman" panose="02020603050405020304" pitchFamily="18" charset="0"/>
                <a:sym typeface="Calibri"/>
                <a:rtl val="0"/>
              </a:rPr>
              <a:t>To view the difference between staged and the last committed file</a:t>
            </a:r>
          </a:p>
          <a:p>
            <a:pPr marL="476250" lvl="0" indent="-285750">
              <a:lnSpc>
                <a:spcPct val="200000"/>
              </a:lnSpc>
              <a:buClr>
                <a:schemeClr val="dk1"/>
              </a:buClr>
              <a:buSzPct val="25000"/>
              <a:buFont typeface="Calibri"/>
              <a:buChar char="•"/>
            </a:pPr>
            <a:r>
              <a:rPr lang="en-US" b="1" dirty="0">
                <a:latin typeface="Times New Roman" panose="02020603050405020304" pitchFamily="18" charset="0"/>
                <a:ea typeface="Calibri"/>
                <a:cs typeface="Times New Roman" panose="02020603050405020304" pitchFamily="18" charset="0"/>
                <a:sym typeface="Calibri"/>
                <a:rtl val="0"/>
              </a:rPr>
              <a:t>Command :  </a:t>
            </a:r>
            <a:r>
              <a:rPr lang="en-US" dirty="0">
                <a:latin typeface="Times New Roman" panose="02020603050405020304" pitchFamily="18" charset="0"/>
                <a:ea typeface="Calibri"/>
                <a:cs typeface="Times New Roman" panose="02020603050405020304" pitchFamily="18" charset="0"/>
                <a:sym typeface="Calibri"/>
                <a:rtl val="0"/>
              </a:rPr>
              <a:t>git diff –cached</a:t>
            </a:r>
          </a:p>
          <a:p>
            <a:pPr marL="476250" lvl="0" indent="-285750">
              <a:lnSpc>
                <a:spcPct val="200000"/>
              </a:lnSpc>
              <a:buClr>
                <a:schemeClr val="dk1"/>
              </a:buClr>
              <a:buSzPct val="25000"/>
              <a:buFont typeface="Calibri"/>
              <a:buChar char="•"/>
            </a:pPr>
            <a:r>
              <a:rPr lang="en-US" b="1" dirty="0">
                <a:latin typeface="Times New Roman" panose="02020603050405020304" pitchFamily="18" charset="0"/>
                <a:ea typeface="Calibri"/>
                <a:cs typeface="Times New Roman" panose="02020603050405020304" pitchFamily="18" charset="0"/>
                <a:sym typeface="Calibri"/>
                <a:rtl val="0"/>
              </a:rPr>
              <a:t>Note : </a:t>
            </a:r>
            <a:r>
              <a:rPr lang="en-US" dirty="0">
                <a:latin typeface="Times New Roman" panose="02020603050405020304" pitchFamily="18" charset="0"/>
                <a:ea typeface="Calibri"/>
                <a:cs typeface="Times New Roman" panose="02020603050405020304" pitchFamily="18" charset="0"/>
                <a:sym typeface="Calibri"/>
                <a:rtl val="0"/>
              </a:rPr>
              <a:t>git diff does not show the difference of staged and the last      committed file</a:t>
            </a:r>
          </a:p>
        </p:txBody>
      </p:sp>
    </p:spTree>
    <p:extLst>
      <p:ext uri="{BB962C8B-B14F-4D97-AF65-F5344CB8AC3E}">
        <p14:creationId xmlns:p14="http://schemas.microsoft.com/office/powerpoint/2010/main" val="99040027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30423" cy="1190006"/>
          </a:xfrm>
        </p:spPr>
        <p:txBody>
          <a:bodyPr/>
          <a:lstStyle/>
          <a:p>
            <a:pPr lvl="0"/>
            <a:r>
              <a:rPr lang="en-US" sz="4000" b="0" dirty="0" smtClean="0">
                <a:latin typeface="Times New Roman" panose="02020603050405020304" pitchFamily="18" charset="0"/>
                <a:ea typeface="Georgia"/>
                <a:cs typeface="Times New Roman" panose="02020603050405020304" pitchFamily="18" charset="0"/>
                <a:sym typeface="Georgia"/>
                <a:rtl val="0"/>
              </a:rPr>
              <a:t>Committing </a:t>
            </a:r>
            <a:r>
              <a:rPr lang="en-US" sz="4000" b="0" dirty="0">
                <a:latin typeface="Times New Roman" panose="02020603050405020304" pitchFamily="18" charset="0"/>
                <a:ea typeface="Georgia"/>
                <a:cs typeface="Times New Roman" panose="02020603050405020304" pitchFamily="18" charset="0"/>
                <a:sym typeface="Georgia"/>
                <a:rtl val="0"/>
              </a:rPr>
              <a:t>Your Changes</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10</a:t>
            </a:fld>
            <a:endParaRPr lang="en-IN" dirty="0"/>
          </a:p>
        </p:txBody>
      </p:sp>
      <p:sp>
        <p:nvSpPr>
          <p:cNvPr id="5" name="Shape 191"/>
          <p:cNvSpPr/>
          <p:nvPr/>
        </p:nvSpPr>
        <p:spPr>
          <a:xfrm>
            <a:off x="804648" y="732859"/>
            <a:ext cx="6379923" cy="5302181"/>
          </a:xfrm>
          <a:prstGeom prst="rect">
            <a:avLst/>
          </a:prstGeom>
          <a:noFill/>
          <a:ln>
            <a:noFill/>
          </a:ln>
        </p:spPr>
        <p:txBody>
          <a:bodyPr lIns="91425" tIns="45700" rIns="91425" bIns="45700" anchor="t" anchorCtr="0">
            <a:noAutofit/>
          </a:bodyPr>
          <a:lstStyle/>
          <a:p>
            <a:pPr marL="482600" marR="0" lvl="0" indent="-3429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The simplest way to commit is to type   </a:t>
            </a:r>
          </a:p>
          <a:p>
            <a:pPr marL="596900" marR="0" lvl="1"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commit</a:t>
            </a:r>
          </a:p>
          <a:p>
            <a:pPr marL="482600" marR="0" lvl="0" indent="-3429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commit along with comments   </a:t>
            </a:r>
          </a:p>
          <a:p>
            <a:pPr marL="596900" marR="0" lvl="1"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commit  –m “Comments” </a:t>
            </a:r>
          </a:p>
          <a:p>
            <a:pPr marL="139700" marR="0" lvl="0"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      Skipping the Staging Area:</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p>
          <a:p>
            <a:pPr marL="482600" marR="0" lvl="0" indent="-3429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skip  the staging area during commits    </a:t>
            </a:r>
          </a:p>
          <a:p>
            <a:pPr marL="596900" marR="0" lvl="1"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commit  –a –m </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tl val="0"/>
              </a:rPr>
              <a:t>“Comments</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a:t>
            </a:r>
          </a:p>
        </p:txBody>
      </p:sp>
    </p:spTree>
    <p:extLst>
      <p:ext uri="{BB962C8B-B14F-4D97-AF65-F5344CB8AC3E}">
        <p14:creationId xmlns:p14="http://schemas.microsoft.com/office/powerpoint/2010/main" val="2189446058"/>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30423" cy="1805559"/>
          </a:xfrm>
        </p:spPr>
        <p:txBody>
          <a:bodyPr/>
          <a:lstStyle/>
          <a:p>
            <a:r>
              <a:rPr lang="en-US" sz="3600" b="0" dirty="0">
                <a:latin typeface="Times New Roman" panose="02020603050405020304" pitchFamily="18" charset="0"/>
                <a:ea typeface="Georgia"/>
                <a:cs typeface="Times New Roman" panose="02020603050405020304" pitchFamily="18" charset="0"/>
                <a:sym typeface="Georgia"/>
                <a:rtl val="0"/>
              </a:rPr>
              <a:t>Removing </a:t>
            </a:r>
            <a:r>
              <a:rPr lang="en-US" sz="3600" b="0" dirty="0" smtClean="0">
                <a:latin typeface="Times New Roman" panose="02020603050405020304" pitchFamily="18" charset="0"/>
                <a:ea typeface="Georgia"/>
                <a:cs typeface="Times New Roman" panose="02020603050405020304" pitchFamily="18" charset="0"/>
                <a:sym typeface="Georgia"/>
                <a:rtl val="0"/>
              </a:rPr>
              <a:t>Files &amp; </a:t>
            </a:r>
            <a:r>
              <a:rPr lang="en-US" sz="3600" b="0" dirty="0">
                <a:latin typeface="Times New Roman" panose="02020603050405020304" pitchFamily="18" charset="0"/>
                <a:ea typeface="Georgia"/>
                <a:cs typeface="Times New Roman" panose="02020603050405020304" pitchFamily="18" charset="0"/>
                <a:sym typeface="Georgia"/>
                <a:rtl val="0"/>
              </a:rPr>
              <a:t>Moving Files</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11</a:t>
            </a:fld>
            <a:endParaRPr lang="en-IN" dirty="0"/>
          </a:p>
        </p:txBody>
      </p:sp>
      <p:sp>
        <p:nvSpPr>
          <p:cNvPr id="5" name="Shape 200"/>
          <p:cNvSpPr/>
          <p:nvPr/>
        </p:nvSpPr>
        <p:spPr>
          <a:xfrm>
            <a:off x="0" y="745596"/>
            <a:ext cx="7128792" cy="3046988"/>
          </a:xfrm>
          <a:prstGeom prst="rect">
            <a:avLst/>
          </a:prstGeom>
          <a:noFill/>
          <a:ln>
            <a:noFill/>
          </a:ln>
        </p:spPr>
        <p:txBody>
          <a:bodyPr lIns="91425" tIns="45700" rIns="91425" bIns="45700" anchor="t" anchorCtr="0">
            <a:noAutofit/>
          </a:bodyPr>
          <a:lstStyle/>
          <a:p>
            <a:pPr marL="482600" marR="0" lvl="0" indent="-3429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remove the file</a:t>
            </a:r>
          </a:p>
          <a:p>
            <a:pPr marL="596900" marR="0" lvl="1"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rm  filename </a:t>
            </a:r>
          </a:p>
          <a:p>
            <a:pPr marL="482600" marR="0" lvl="0" indent="-3429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remove the file from staged area   </a:t>
            </a:r>
          </a:p>
          <a:p>
            <a:pPr marL="596900" marR="0" lvl="1"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rm  -- cached filename</a:t>
            </a:r>
          </a:p>
        </p:txBody>
      </p:sp>
      <p:sp>
        <p:nvSpPr>
          <p:cNvPr id="6" name="Shape 205"/>
          <p:cNvSpPr/>
          <p:nvPr/>
        </p:nvSpPr>
        <p:spPr>
          <a:xfrm>
            <a:off x="5697930" y="1175708"/>
            <a:ext cx="6494070" cy="2750894"/>
          </a:xfrm>
          <a:prstGeom prst="rect">
            <a:avLst/>
          </a:prstGeom>
          <a:noFill/>
          <a:ln>
            <a:noFill/>
          </a:ln>
        </p:spPr>
        <p:txBody>
          <a:bodyPr lIns="91425" tIns="45700" rIns="91425" bIns="45700" anchor="t" anchorCtr="0">
            <a:noAutofit/>
          </a:bodyPr>
          <a:lstStyle/>
          <a:p>
            <a:pPr marL="457200" marR="0" lvl="0" indent="-317500" algn="l" rtl="0">
              <a:lnSpc>
                <a:spcPct val="15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The metadata  stored in Git does not tell you whether the file is renamed. </a:t>
            </a:r>
          </a:p>
          <a:p>
            <a:pPr marL="457200" marR="0" lvl="0" indent="-317500" algn="l" rtl="0">
              <a:lnSpc>
                <a:spcPct val="15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rename a file in Git: </a:t>
            </a:r>
          </a:p>
          <a:p>
            <a:pPr marL="1905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mv file_from file_to  </a:t>
            </a:r>
          </a:p>
          <a:p>
            <a:pPr marL="190500" marR="0" lvl="0" indent="0" algn="l" rtl="0">
              <a:lnSpc>
                <a:spcPct val="150000"/>
              </a:lnSpc>
              <a:spcBef>
                <a:spcPts val="0"/>
              </a:spcBef>
              <a:buNone/>
            </a:pPr>
            <a:endParaRPr sz="1600" b="0" i="0" u="none" strike="noStrike" cap="none" baseline="0" dirty="0">
              <a:solidFill>
                <a:schemeClr val="accent1"/>
              </a:solidFill>
              <a:latin typeface="Calibri"/>
              <a:ea typeface="Calibri"/>
              <a:cs typeface="Calibri"/>
              <a:sym typeface="Calibri"/>
              <a:rtl val="0"/>
            </a:endParaRPr>
          </a:p>
        </p:txBody>
      </p:sp>
    </p:spTree>
    <p:extLst>
      <p:ext uri="{BB962C8B-B14F-4D97-AF65-F5344CB8AC3E}">
        <p14:creationId xmlns:p14="http://schemas.microsoft.com/office/powerpoint/2010/main" val="1990970388"/>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33"/>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Viewing the commit history</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12</a:t>
            </a:fld>
            <a:endParaRPr lang="en-IN" dirty="0"/>
          </a:p>
        </p:txBody>
      </p:sp>
      <p:sp>
        <p:nvSpPr>
          <p:cNvPr id="5" name="Shape 213"/>
          <p:cNvSpPr/>
          <p:nvPr/>
        </p:nvSpPr>
        <p:spPr>
          <a:xfrm>
            <a:off x="205312" y="876225"/>
            <a:ext cx="9239134" cy="5263318"/>
          </a:xfrm>
          <a:prstGeom prst="rect">
            <a:avLst/>
          </a:prstGeom>
          <a:noFill/>
          <a:ln>
            <a:noFill/>
          </a:ln>
        </p:spPr>
        <p:txBody>
          <a:bodyPr lIns="91425" tIns="45700" rIns="91425" bIns="45700" anchor="t" anchorCtr="0">
            <a:noAutofit/>
          </a:bodyPr>
          <a:lstStyle/>
          <a:p>
            <a:pPr marL="139700" marR="0" lvl="0" algn="l" rtl="0">
              <a:lnSpc>
                <a:spcPct val="200000"/>
              </a:lnSpc>
              <a:spcBef>
                <a:spcPts val="0"/>
              </a:spcBef>
              <a:buClr>
                <a:srgbClr val="000000"/>
              </a:buClr>
              <a:buSzPct val="100000"/>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view the commit history </a:t>
            </a:r>
          </a:p>
          <a:p>
            <a:pPr marL="190500" marR="0" lvl="0" algn="l" rtl="0">
              <a:lnSpc>
                <a:spcPct val="200000"/>
              </a:lnSpc>
              <a:spcBef>
                <a:spcPts val="0"/>
              </a:spcBef>
              <a:buSzPct val="25000"/>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log</a:t>
            </a:r>
          </a:p>
          <a:p>
            <a:pPr marL="139700" marR="0" lvl="0" algn="l" rtl="0">
              <a:lnSpc>
                <a:spcPct val="200000"/>
              </a:lnSpc>
              <a:spcBef>
                <a:spcPts val="0"/>
              </a:spcBef>
              <a:buClr>
                <a:srgbClr val="000000"/>
              </a:buClr>
              <a:buSzPct val="100000"/>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view the difference introduced in each  commit </a:t>
            </a:r>
          </a:p>
          <a:p>
            <a:pPr marL="190500" marR="0" lvl="0" algn="l" rtl="0">
              <a:lnSpc>
                <a:spcPct val="200000"/>
              </a:lnSpc>
              <a:spcBef>
                <a:spcPts val="0"/>
              </a:spcBef>
              <a:buSzPct val="25000"/>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log p </a:t>
            </a:r>
            <a:endPar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tl val="0"/>
            </a:endParaRPr>
          </a:p>
          <a:p>
            <a:pPr marL="190500" marR="0" lvl="0" algn="l" rtl="0">
              <a:lnSpc>
                <a:spcPct val="200000"/>
              </a:lnSpc>
              <a:spcBef>
                <a:spcPts val="0"/>
              </a:spcBef>
              <a:buClr>
                <a:schemeClr val="accent1"/>
              </a:buClr>
              <a:buSzPct val="100000"/>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To limit  the output for last two entries</a:t>
            </a:r>
          </a:p>
          <a:p>
            <a:pPr marL="190500" marR="0" lvl="0" algn="l" rtl="0">
              <a:lnSpc>
                <a:spcPct val="200000"/>
              </a:lnSpc>
              <a:spcBef>
                <a:spcPts val="0"/>
              </a:spcBef>
              <a:buSzPct val="25000"/>
            </a:pPr>
            <a:r>
              <a:rPr lang="en-US" sz="2400" b="1" i="0" u="none" strike="noStrike" cap="none" baseline="0" dirty="0" smtClean="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log p -2</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tl val="0"/>
              </a:rPr>
              <a:t>€</a:t>
            </a:r>
          </a:p>
          <a:p>
            <a:pPr marL="190500" marR="0" lvl="0" algn="l" rtl="0">
              <a:lnSpc>
                <a:spcPct val="200000"/>
              </a:lnSpc>
              <a:spcBef>
                <a:spcPts val="0"/>
              </a:spcBef>
              <a:buSzPct val="25000"/>
            </a:pPr>
            <a:r>
              <a:rPr lang="en-US" sz="2400" dirty="0" smtClean="0">
                <a:latin typeface="Times New Roman" panose="02020603050405020304" pitchFamily="18" charset="0"/>
                <a:ea typeface="Calibri"/>
                <a:cs typeface="Times New Roman" panose="02020603050405020304" pitchFamily="18" charset="0"/>
                <a:sym typeface="Calibri"/>
                <a:rtl val="0"/>
              </a:rPr>
              <a:t>To view the history in oneline</a:t>
            </a:r>
          </a:p>
          <a:p>
            <a:pPr marL="190500" marR="0" lvl="0" algn="l" rtl="0">
              <a:lnSpc>
                <a:spcPct val="200000"/>
              </a:lnSpc>
              <a:spcBef>
                <a:spcPts val="0"/>
              </a:spcBef>
              <a:buSzPct val="25000"/>
            </a:pPr>
            <a:r>
              <a:rPr lang="en-US" sz="2400" b="0" i="0" u="none" strike="noStrike" cap="none" dirty="0">
                <a:latin typeface="Times New Roman" panose="02020603050405020304" pitchFamily="18" charset="0"/>
                <a:ea typeface="Calibri"/>
                <a:cs typeface="Times New Roman" panose="02020603050405020304" pitchFamily="18" charset="0"/>
                <a:sym typeface="Calibri"/>
                <a:rtl val="0"/>
              </a:rPr>
              <a:t> </a:t>
            </a:r>
            <a:r>
              <a:rPr lang="en-US" sz="2400" b="0" i="0" u="none" strike="noStrike" cap="none" dirty="0" smtClean="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dirty="0" smtClean="0">
                <a:latin typeface="Times New Roman" panose="02020603050405020304" pitchFamily="18" charset="0"/>
                <a:ea typeface="Calibri"/>
                <a:cs typeface="Times New Roman" panose="02020603050405020304" pitchFamily="18" charset="0"/>
                <a:sym typeface="Calibri"/>
                <a:rtl val="0"/>
              </a:rPr>
              <a:t>Command</a:t>
            </a:r>
            <a:r>
              <a:rPr lang="en-US" sz="2400" b="0" i="0" u="none" strike="noStrike" cap="none" dirty="0" smtClean="0">
                <a:latin typeface="Times New Roman" panose="02020603050405020304" pitchFamily="18" charset="0"/>
                <a:ea typeface="Calibri"/>
                <a:cs typeface="Times New Roman" panose="02020603050405020304" pitchFamily="18" charset="0"/>
                <a:sym typeface="Calibri"/>
                <a:rtl val="0"/>
              </a:rPr>
              <a:t> : gitlog --oneline</a:t>
            </a:r>
            <a:endPar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endParaRPr>
          </a:p>
        </p:txBody>
      </p:sp>
    </p:spTree>
    <p:extLst>
      <p:ext uri="{BB962C8B-B14F-4D97-AF65-F5344CB8AC3E}">
        <p14:creationId xmlns:p14="http://schemas.microsoft.com/office/powerpoint/2010/main" val="937304306"/>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0"/>
            <a:ext cx="6730423" cy="615553"/>
          </a:xfrm>
        </p:spPr>
        <p:txBody>
          <a:bodyPr/>
          <a:lstStyle/>
          <a:p>
            <a:r>
              <a:rPr lang="en-US" sz="4000" b="0" dirty="0">
                <a:latin typeface="Georgia"/>
                <a:ea typeface="Georgia"/>
                <a:cs typeface="Georgia"/>
                <a:sym typeface="Georgia"/>
                <a:rtl val="0"/>
              </a:rPr>
              <a:t>Changing Your Last Commit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13</a:t>
            </a:fld>
            <a:endParaRPr lang="en-IN" dirty="0"/>
          </a:p>
        </p:txBody>
      </p:sp>
      <p:sp>
        <p:nvSpPr>
          <p:cNvPr id="5" name="Shape 219"/>
          <p:cNvSpPr/>
          <p:nvPr/>
        </p:nvSpPr>
        <p:spPr>
          <a:xfrm>
            <a:off x="0" y="908720"/>
            <a:ext cx="10692679" cy="4524315"/>
          </a:xfrm>
          <a:prstGeom prst="rect">
            <a:avLst/>
          </a:prstGeom>
          <a:noFill/>
          <a:ln>
            <a:noFill/>
          </a:ln>
        </p:spPr>
        <p:txBody>
          <a:bodyPr lIns="91425" tIns="45700" rIns="91425" bIns="45700" anchor="t" anchorCtr="0">
            <a:noAutofit/>
          </a:bodyPr>
          <a:lstStyle/>
          <a:p>
            <a:pPr marL="139700" marR="0" lvl="0" algn="l" rtl="0">
              <a:lnSpc>
                <a:spcPct val="150000"/>
              </a:lnSpc>
              <a:spcBef>
                <a:spcPts val="0"/>
              </a:spcBef>
              <a:buClr>
                <a:srgbClr val="000000"/>
              </a:buClr>
              <a:buSzPct val="100000"/>
            </a:pP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tl val="0"/>
              </a:rPr>
              <a:t>      To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change the last commit (if we forgot to add any file)</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commit –amend</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This will take the file to the staging area and use it for commit</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Example: </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git commit –m ‘comments’  // Record changes to the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git add filename // Realize, you forgot to add the file </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git commit –amend // Record changes to the repository with newly </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added file</a:t>
            </a:r>
          </a:p>
        </p:txBody>
      </p:sp>
    </p:spTree>
    <p:extLst>
      <p:ext uri="{BB962C8B-B14F-4D97-AF65-F5344CB8AC3E}">
        <p14:creationId xmlns:p14="http://schemas.microsoft.com/office/powerpoint/2010/main" val="2746140543"/>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27133"/>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Unstaging and Unmodifying</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14</a:t>
            </a:fld>
            <a:endParaRPr lang="en-IN" dirty="0"/>
          </a:p>
        </p:txBody>
      </p:sp>
      <p:sp>
        <p:nvSpPr>
          <p:cNvPr id="5" name="Shape 227"/>
          <p:cNvSpPr/>
          <p:nvPr/>
        </p:nvSpPr>
        <p:spPr>
          <a:xfrm>
            <a:off x="35495" y="1196751"/>
            <a:ext cx="7272808" cy="3046988"/>
          </a:xfrm>
          <a:prstGeom prst="rect">
            <a:avLst/>
          </a:prstGeom>
          <a:noFill/>
          <a:ln>
            <a:noFill/>
          </a:ln>
        </p:spPr>
        <p:txBody>
          <a:bodyPr lIns="91425" tIns="45700" rIns="91425" bIns="45700" anchor="t" anchorCtr="0">
            <a:noAutofit/>
          </a:bodyPr>
          <a:lstStyle/>
          <a:p>
            <a:pPr marL="457200" marR="0" lvl="0" indent="-3175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make the Staged file to a Unstaged file</a:t>
            </a:r>
          </a:p>
          <a:p>
            <a:pPr marL="139700" marR="0" lvl="0" indent="0" algn="l" rtl="0">
              <a:lnSpc>
                <a:spcPct val="20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     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reset HEAD filename</a:t>
            </a:r>
          </a:p>
          <a:p>
            <a:pPr marL="482600" marR="0" lvl="0" indent="-3429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make the Modified file to an unmodified file</a:t>
            </a:r>
          </a:p>
          <a:p>
            <a:pPr marL="457200" marR="0" lvl="0" indent="0" algn="l" rtl="0">
              <a:lnSpc>
                <a:spcPct val="20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checkout filename</a:t>
            </a:r>
          </a:p>
        </p:txBody>
      </p:sp>
    </p:spTree>
    <p:extLst>
      <p:ext uri="{BB962C8B-B14F-4D97-AF65-F5344CB8AC3E}">
        <p14:creationId xmlns:p14="http://schemas.microsoft.com/office/powerpoint/2010/main" val="1164206164"/>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17" y="0"/>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Working with remotes</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15</a:t>
            </a:fld>
            <a:endParaRPr lang="en-IN" dirty="0"/>
          </a:p>
        </p:txBody>
      </p:sp>
      <p:sp>
        <p:nvSpPr>
          <p:cNvPr id="5" name="Shape 233"/>
          <p:cNvSpPr/>
          <p:nvPr/>
        </p:nvSpPr>
        <p:spPr>
          <a:xfrm>
            <a:off x="453831" y="909045"/>
            <a:ext cx="8964488" cy="4524315"/>
          </a:xfrm>
          <a:prstGeom prst="rect">
            <a:avLst/>
          </a:prstGeom>
          <a:noFill/>
          <a:ln>
            <a:noFill/>
          </a:ln>
        </p:spPr>
        <p:txBody>
          <a:bodyPr lIns="91425" tIns="45700" rIns="91425" bIns="45700" anchor="t" anchorCtr="0">
            <a:noAutofit/>
          </a:bodyPr>
          <a:lstStyle/>
          <a:p>
            <a:pPr marL="457200" marR="0" lvl="0" indent="-3175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push our code to the remote server (actual git repository)</a:t>
            </a:r>
          </a:p>
          <a:p>
            <a:pPr marL="342900" marR="0" lvl="0" indent="-152400" algn="l" rtl="0">
              <a:lnSpc>
                <a:spcPct val="20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 Command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git push origin </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tl val="0"/>
              </a:rPr>
              <a:t>branch name</a:t>
            </a:r>
            <a:endPar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endParaRPr>
          </a:p>
          <a:p>
            <a:pPr marL="457200" marR="0" lvl="0" indent="-3175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pull the code from the remote server (actual git repository)</a:t>
            </a:r>
          </a:p>
          <a:p>
            <a:pPr marL="342900" marR="0" lvl="0" indent="-152400" algn="l" rtl="0">
              <a:lnSpc>
                <a:spcPct val="20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 Command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git pull</a:t>
            </a:r>
          </a:p>
          <a:p>
            <a:pPr marL="457200" marR="0" lvl="0" indent="-3175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get the newly created branches in our local repository</a:t>
            </a:r>
          </a:p>
          <a:p>
            <a:pPr marL="342900" marR="0" lvl="0" indent="-152400" algn="l" rtl="0">
              <a:lnSpc>
                <a:spcPct val="20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 Command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git fetch</a:t>
            </a:r>
          </a:p>
        </p:txBody>
      </p:sp>
    </p:spTree>
    <p:extLst>
      <p:ext uri="{BB962C8B-B14F-4D97-AF65-F5344CB8AC3E}">
        <p14:creationId xmlns:p14="http://schemas.microsoft.com/office/powerpoint/2010/main" val="2679672785"/>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61" y="0"/>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Branching</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16</a:t>
            </a:fld>
            <a:endParaRPr lang="en-IN" dirty="0"/>
          </a:p>
        </p:txBody>
      </p:sp>
      <p:sp>
        <p:nvSpPr>
          <p:cNvPr id="5" name="Shape 243"/>
          <p:cNvSpPr txBox="1"/>
          <p:nvPr/>
        </p:nvSpPr>
        <p:spPr>
          <a:xfrm>
            <a:off x="261261" y="752291"/>
            <a:ext cx="6480720" cy="3024336"/>
          </a:xfrm>
          <a:prstGeom prst="rect">
            <a:avLst/>
          </a:prstGeom>
          <a:noFill/>
          <a:ln>
            <a:noFill/>
          </a:ln>
        </p:spPr>
        <p:txBody>
          <a:bodyPr lIns="91425" tIns="91425" rIns="91425" bIns="91425" anchor="t" anchorCtr="0">
            <a:noAutofit/>
          </a:bodyPr>
          <a:lstStyle/>
          <a:p>
            <a:pPr marL="457200" marR="0" lvl="0" indent="-3175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create a branch in local repository</a:t>
            </a:r>
          </a:p>
          <a:p>
            <a:pPr marL="342900" marR="0" lvl="0" indent="-152400" algn="l" rtl="0">
              <a:lnSpc>
                <a:spcPct val="200000"/>
              </a:lnSpc>
              <a:spcBef>
                <a:spcPts val="0"/>
              </a:spcBef>
              <a:buClr>
                <a:schemeClr val="dk1"/>
              </a:buClr>
              <a:buSzPct val="25000"/>
              <a:buFont typeface="Calibri"/>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      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checkout –b branchname</a:t>
            </a:r>
          </a:p>
          <a:p>
            <a:pPr marL="457200" marR="0" lvl="0" indent="-317500" algn="l" rtl="0">
              <a:lnSpc>
                <a:spcPct val="20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To delete a branch in local repository</a:t>
            </a:r>
          </a:p>
          <a:p>
            <a:pPr marL="342900" marR="0" lvl="0" indent="-152400" algn="l" rtl="0">
              <a:lnSpc>
                <a:spcPct val="200000"/>
              </a:lnSpc>
              <a:spcBef>
                <a:spcPts val="0"/>
              </a:spcBef>
              <a:buClr>
                <a:schemeClr val="dk1"/>
              </a:buClr>
              <a:buSzPct val="25000"/>
              <a:buFont typeface="Calibri"/>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branch –d  branchname</a:t>
            </a:r>
          </a:p>
          <a:p>
            <a:pPr marL="342900" marR="0" lvl="0" indent="-152400" algn="l" rtl="0">
              <a:lnSpc>
                <a:spcPct val="150000"/>
              </a:lnSpc>
              <a:spcBef>
                <a:spcPts val="0"/>
              </a:spcBef>
              <a:buClr>
                <a:schemeClr val="dk1"/>
              </a:buClr>
              <a:buFont typeface="Calibri"/>
              <a:buNone/>
            </a:pPr>
            <a:endParaRPr sz="2400" b="0" i="0" u="none" strike="noStrike" cap="none" baseline="0" dirty="0">
              <a:solidFill>
                <a:srgbClr val="000000"/>
              </a:solidFill>
              <a:latin typeface="Times New Roman"/>
              <a:ea typeface="Times New Roman"/>
              <a:cs typeface="Times New Roman"/>
              <a:sym typeface="Times New Roman"/>
              <a:rtl val="0"/>
            </a:endParaRPr>
          </a:p>
          <a:p>
            <a:pPr marL="342900" marR="0" lvl="0" indent="-152400" algn="l" rtl="0">
              <a:lnSpc>
                <a:spcPct val="150000"/>
              </a:lnSpc>
              <a:spcBef>
                <a:spcPts val="0"/>
              </a:spcBef>
              <a:buClr>
                <a:srgbClr val="000000"/>
              </a:buClr>
              <a:buFont typeface="Calibri"/>
              <a:buNone/>
            </a:pPr>
            <a:endParaRPr sz="1400" b="0" i="0" u="none" strike="noStrike" cap="none" baseline="0" dirty="0">
              <a:solidFill>
                <a:srgbClr val="000000"/>
              </a:solidFill>
              <a:latin typeface="Times New Roman"/>
              <a:ea typeface="Times New Roman"/>
              <a:cs typeface="Times New Roman"/>
              <a:sym typeface="Times New Roman"/>
              <a:rtl val="0"/>
            </a:endParaRPr>
          </a:p>
        </p:txBody>
      </p:sp>
      <p:pic>
        <p:nvPicPr>
          <p:cNvPr id="6" name="Shape 240"/>
          <p:cNvPicPr preferRelativeResize="0"/>
          <p:nvPr/>
        </p:nvPicPr>
        <p:blipFill rotWithShape="1">
          <a:blip r:embed="rId2"/>
          <a:srcRect/>
          <a:stretch/>
        </p:blipFill>
        <p:spPr>
          <a:xfrm>
            <a:off x="593591" y="4528918"/>
            <a:ext cx="2495899" cy="1253399"/>
          </a:xfrm>
          <a:prstGeom prst="rect">
            <a:avLst/>
          </a:prstGeom>
          <a:noFill/>
          <a:ln>
            <a:noFill/>
          </a:ln>
        </p:spPr>
      </p:pic>
      <p:pic>
        <p:nvPicPr>
          <p:cNvPr id="7" name="Shape 241"/>
          <p:cNvPicPr preferRelativeResize="0"/>
          <p:nvPr/>
        </p:nvPicPr>
        <p:blipFill rotWithShape="1">
          <a:blip r:embed="rId3"/>
          <a:srcRect/>
          <a:stretch/>
        </p:blipFill>
        <p:spPr>
          <a:xfrm>
            <a:off x="4269613" y="4528918"/>
            <a:ext cx="2181224" cy="1771650"/>
          </a:xfrm>
          <a:prstGeom prst="rect">
            <a:avLst/>
          </a:prstGeom>
          <a:noFill/>
          <a:ln>
            <a:noFill/>
          </a:ln>
        </p:spPr>
      </p:pic>
      <p:pic>
        <p:nvPicPr>
          <p:cNvPr id="8" name="Shape 242"/>
          <p:cNvPicPr preferRelativeResize="0"/>
          <p:nvPr/>
        </p:nvPicPr>
        <p:blipFill rotWithShape="1">
          <a:blip r:embed="rId4"/>
          <a:srcRect/>
          <a:stretch/>
        </p:blipFill>
        <p:spPr>
          <a:xfrm>
            <a:off x="7630960" y="4528918"/>
            <a:ext cx="2803224" cy="1696448"/>
          </a:xfrm>
          <a:prstGeom prst="rect">
            <a:avLst/>
          </a:prstGeom>
          <a:noFill/>
          <a:ln>
            <a:noFill/>
          </a:ln>
        </p:spPr>
      </p:pic>
    </p:spTree>
    <p:extLst>
      <p:ext uri="{BB962C8B-B14F-4D97-AF65-F5344CB8AC3E}">
        <p14:creationId xmlns:p14="http://schemas.microsoft.com/office/powerpoint/2010/main" val="1889635948"/>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941"/>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Merging the branch </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17</a:t>
            </a:fld>
            <a:endParaRPr lang="en-IN" dirty="0"/>
          </a:p>
        </p:txBody>
      </p:sp>
      <p:sp>
        <p:nvSpPr>
          <p:cNvPr id="5" name="Shape 250"/>
          <p:cNvSpPr/>
          <p:nvPr/>
        </p:nvSpPr>
        <p:spPr>
          <a:xfrm>
            <a:off x="0" y="836318"/>
            <a:ext cx="11821886" cy="5433854"/>
          </a:xfrm>
          <a:prstGeom prst="rect">
            <a:avLst/>
          </a:prstGeom>
          <a:noFill/>
          <a:ln>
            <a:noFill/>
          </a:ln>
        </p:spPr>
        <p:txBody>
          <a:bodyPr lIns="91425" tIns="45700" rIns="91425" bIns="45700" anchor="t" anchorCtr="0">
            <a:noAutofit/>
          </a:bodyPr>
          <a:lstStyle/>
          <a:p>
            <a:pPr marL="139700" marR="0" lvl="0" algn="l" rtl="0">
              <a:lnSpc>
                <a:spcPct val="150000"/>
              </a:lnSpc>
              <a:spcBef>
                <a:spcPts val="0"/>
              </a:spcBef>
              <a:buClr>
                <a:srgbClr val="000000"/>
              </a:buClr>
              <a:buSzPct val="100000"/>
            </a:pP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tl val="0"/>
              </a:rPr>
              <a:t>    Merging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brings two lines of development together while preserving </a:t>
            </a:r>
          </a:p>
          <a:p>
            <a:pPr marL="1397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the ancestry of each commit history.</a:t>
            </a:r>
          </a:p>
          <a:p>
            <a:pPr marL="457200" marR="0" lvl="0" indent="0" algn="l" rtl="0">
              <a:lnSpc>
                <a:spcPct val="15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merge branchname</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checkout devel  // Switch  to devel branch in local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pull  // Pull the latest code of devel from remote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merge hotfix // Merge the hotfix branch into devel branch present</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in the local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push origin devel // Merged devel branch is pushed to the remote repository</a:t>
            </a:r>
          </a:p>
        </p:txBody>
      </p:sp>
    </p:spTree>
    <p:extLst>
      <p:ext uri="{BB962C8B-B14F-4D97-AF65-F5344CB8AC3E}">
        <p14:creationId xmlns:p14="http://schemas.microsoft.com/office/powerpoint/2010/main" val="1456094097"/>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0"/>
            <a:ext cx="6730423" cy="1128450"/>
          </a:xfrm>
        </p:spPr>
        <p:txBody>
          <a:bodyPr/>
          <a:lstStyle/>
          <a:p>
            <a:pPr lvl="0"/>
            <a:r>
              <a:rPr lang="en-US" sz="3600" b="0" dirty="0">
                <a:latin typeface="Times New Roman" panose="02020603050405020304" pitchFamily="18" charset="0"/>
                <a:ea typeface="Georgia"/>
                <a:cs typeface="Times New Roman" panose="02020603050405020304" pitchFamily="18" charset="0"/>
                <a:sym typeface="Georgia"/>
                <a:rtl val="0"/>
              </a:rPr>
              <a:t>Example for Merging the branch</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18</a:t>
            </a:fld>
            <a:endParaRPr lang="en-IN" dirty="0"/>
          </a:p>
        </p:txBody>
      </p:sp>
      <p:pic>
        <p:nvPicPr>
          <p:cNvPr id="5" name="Shape 257"/>
          <p:cNvPicPr preferRelativeResize="0"/>
          <p:nvPr/>
        </p:nvPicPr>
        <p:blipFill rotWithShape="1">
          <a:blip r:embed="rId2"/>
          <a:srcRect/>
          <a:stretch/>
        </p:blipFill>
        <p:spPr>
          <a:xfrm>
            <a:off x="2161438" y="1988833"/>
            <a:ext cx="2655074" cy="2159906"/>
          </a:xfrm>
          <a:prstGeom prst="rect">
            <a:avLst/>
          </a:prstGeom>
          <a:noFill/>
          <a:ln>
            <a:noFill/>
          </a:ln>
        </p:spPr>
      </p:pic>
      <p:pic>
        <p:nvPicPr>
          <p:cNvPr id="6" name="Shape 258"/>
          <p:cNvPicPr preferRelativeResize="0"/>
          <p:nvPr/>
        </p:nvPicPr>
        <p:blipFill rotWithShape="1">
          <a:blip r:embed="rId3"/>
          <a:srcRect/>
          <a:stretch/>
        </p:blipFill>
        <p:spPr>
          <a:xfrm>
            <a:off x="4816512" y="4479081"/>
            <a:ext cx="3553199" cy="1885374"/>
          </a:xfrm>
          <a:prstGeom prst="rect">
            <a:avLst/>
          </a:prstGeom>
          <a:noFill/>
          <a:ln>
            <a:noFill/>
          </a:ln>
        </p:spPr>
      </p:pic>
      <p:pic>
        <p:nvPicPr>
          <p:cNvPr id="7" name="Shape 259"/>
          <p:cNvPicPr preferRelativeResize="0"/>
          <p:nvPr/>
        </p:nvPicPr>
        <p:blipFill rotWithShape="1">
          <a:blip r:embed="rId4"/>
          <a:srcRect/>
          <a:stretch/>
        </p:blipFill>
        <p:spPr>
          <a:xfrm>
            <a:off x="8369711" y="1988833"/>
            <a:ext cx="2505683" cy="2159899"/>
          </a:xfrm>
          <a:prstGeom prst="rect">
            <a:avLst/>
          </a:prstGeom>
          <a:noFill/>
          <a:ln>
            <a:noFill/>
          </a:ln>
        </p:spPr>
      </p:pic>
    </p:spTree>
    <p:extLst>
      <p:ext uri="{BB962C8B-B14F-4D97-AF65-F5344CB8AC3E}">
        <p14:creationId xmlns:p14="http://schemas.microsoft.com/office/powerpoint/2010/main" val="1385575268"/>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1</a:t>
            </a:fld>
            <a:endParaRPr lang="en-IN" dirty="0"/>
          </a:p>
        </p:txBody>
      </p:sp>
      <p:sp>
        <p:nvSpPr>
          <p:cNvPr id="38" name="Title 1"/>
          <p:cNvSpPr>
            <a:spLocks noGrp="1"/>
          </p:cNvSpPr>
          <p:nvPr>
            <p:ph type="title"/>
          </p:nvPr>
        </p:nvSpPr>
        <p:spPr>
          <a:xfrm>
            <a:off x="0" y="-512764"/>
            <a:ext cx="6663560" cy="1723357"/>
          </a:xfrm>
          <a:noFill/>
          <a:ln>
            <a:noFill/>
          </a:ln>
        </p:spPr>
        <p:txBody>
          <a:bodyPr spcFirstLastPara="1" wrap="square" lIns="108000" tIns="0" rIns="0" bIns="0" anchor="ctr" anchorCtr="0">
            <a:spAutoFit/>
          </a:bodyPr>
          <a:lstStyle/>
          <a:p>
            <a:r>
              <a:rPr lang="en-IN" dirty="0" smtClean="0">
                <a:solidFill>
                  <a:schemeClr val="bg1"/>
                </a:solidFill>
              </a:rPr>
              <a:t/>
            </a:r>
            <a:br>
              <a:rPr lang="en-IN" dirty="0" smtClean="0">
                <a:solidFill>
                  <a:schemeClr val="bg1"/>
                </a:solidFill>
              </a:rPr>
            </a:br>
            <a:r>
              <a:rPr lang="en-IN" dirty="0" smtClean="0"/>
              <a:t>Contents</a:t>
            </a:r>
            <a:r>
              <a:rPr lang="en-IN" dirty="0">
                <a:solidFill>
                  <a:schemeClr val="bg1"/>
                </a:solidFill>
              </a:rPr>
              <a:t/>
            </a:r>
            <a:br>
              <a:rPr lang="en-IN" dirty="0">
                <a:solidFill>
                  <a:schemeClr val="bg1"/>
                </a:solidFill>
              </a:rPr>
            </a:br>
            <a:endParaRPr lang="en-IN" dirty="0">
              <a:solidFill>
                <a:schemeClr val="bg1"/>
              </a:solidFill>
            </a:endParaRPr>
          </a:p>
        </p:txBody>
      </p:sp>
      <p:sp>
        <p:nvSpPr>
          <p:cNvPr id="2" name="Rectangle 1"/>
          <p:cNvSpPr/>
          <p:nvPr/>
        </p:nvSpPr>
        <p:spPr>
          <a:xfrm>
            <a:off x="0" y="824716"/>
            <a:ext cx="6096000" cy="5940088"/>
          </a:xfrm>
          <a:prstGeom prst="rect">
            <a:avLst/>
          </a:prstGeom>
        </p:spPr>
        <p:txBody>
          <a:bodyPr>
            <a:spAutoFit/>
          </a:bodyPr>
          <a:lstStyle/>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Version Control System</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Types of Version Control Systems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Pr>
              <a:t>Distributed Version Control System</a:t>
            </a:r>
            <a:endParaRPr lang="en-US" sz="2000" dirty="0">
              <a:solidFill>
                <a:schemeClr val="accent1"/>
              </a:solidFill>
              <a:latin typeface="Calibri"/>
              <a:ea typeface="Calibri"/>
              <a:cs typeface="Calibri"/>
              <a:sym typeface="Calibri"/>
              <a:rtl val="0"/>
            </a:endParaRP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Git Basics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Pr>
              <a:t>Steps to get your project into Git</a:t>
            </a:r>
            <a:endParaRPr lang="en-US" sz="2000" dirty="0">
              <a:solidFill>
                <a:schemeClr val="accent1"/>
              </a:solidFill>
              <a:latin typeface="Calibri"/>
              <a:ea typeface="Calibri"/>
              <a:cs typeface="Calibri"/>
              <a:sym typeface="Calibri"/>
              <a:rtl val="0"/>
            </a:endParaRP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Three States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Recording changes to the repository</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Checking the status of your Files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Viewing Staged and Unstages changes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Committing your Changes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Removing Files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Moving Files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Viewing the commit History</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Changing your last commit</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Unstaging and Unmodifying</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Working with remotes</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Branching</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Merging</a:t>
            </a:r>
          </a:p>
          <a:p>
            <a:pPr marL="1054100" lvl="1" indent="-457200">
              <a:buClr>
                <a:srgbClr val="000000"/>
              </a:buClr>
              <a:buSzPct val="100000"/>
              <a:buFont typeface="Calibri"/>
              <a:buChar char="•"/>
            </a:pPr>
            <a:r>
              <a:rPr lang="en-US" sz="2000" dirty="0">
                <a:solidFill>
                  <a:schemeClr val="accent1"/>
                </a:solidFill>
                <a:latin typeface="Calibri"/>
                <a:ea typeface="Calibri"/>
                <a:cs typeface="Calibri"/>
                <a:sym typeface="Calibri"/>
                <a:rtl val="0"/>
              </a:rPr>
              <a:t>Rebasing</a:t>
            </a:r>
          </a:p>
        </p:txBody>
      </p:sp>
    </p:spTree>
    <p:extLst>
      <p:ext uri="{BB962C8B-B14F-4D97-AF65-F5344CB8AC3E}">
        <p14:creationId xmlns:p14="http://schemas.microsoft.com/office/powerpoint/2010/main" val="774463618"/>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Rebasing the branch </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19</a:t>
            </a:fld>
            <a:endParaRPr lang="en-IN" dirty="0"/>
          </a:p>
        </p:txBody>
      </p:sp>
      <p:sp>
        <p:nvSpPr>
          <p:cNvPr id="5" name="Shape 267"/>
          <p:cNvSpPr/>
          <p:nvPr/>
        </p:nvSpPr>
        <p:spPr>
          <a:xfrm>
            <a:off x="107180" y="732534"/>
            <a:ext cx="10585176" cy="5632310"/>
          </a:xfrm>
          <a:prstGeom prst="rect">
            <a:avLst/>
          </a:prstGeom>
          <a:noFill/>
          <a:ln>
            <a:noFill/>
          </a:ln>
        </p:spPr>
        <p:txBody>
          <a:bodyPr lIns="91425" tIns="45700" rIns="91425" bIns="45700" anchor="t" anchorCtr="0">
            <a:noAutofit/>
          </a:bodyPr>
          <a:lstStyle/>
          <a:p>
            <a:pPr marL="457200" marR="0" lvl="0" indent="-317500" algn="l" rtl="0">
              <a:lnSpc>
                <a:spcPct val="150000"/>
              </a:lnSpc>
              <a:spcBef>
                <a:spcPts val="0"/>
              </a:spcBef>
              <a:buClr>
                <a:srgbClr val="000000"/>
              </a:buClr>
              <a:buSzPct val="100000"/>
              <a:buFont typeface="Calibri"/>
              <a:buChar char="•"/>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Rebasing unifies the lines of development by rewriting changes from </a:t>
            </a:r>
          </a:p>
          <a:p>
            <a:pPr marL="1397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the source branch so that they appear as children of the destination </a:t>
            </a:r>
          </a:p>
          <a:p>
            <a:pPr marL="1397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     branch </a:t>
            </a:r>
          </a:p>
          <a:p>
            <a:pPr marL="457200" marR="0" lvl="0" indent="0" algn="l" rtl="0">
              <a:lnSpc>
                <a:spcPct val="150000"/>
              </a:lnSpc>
              <a:spcBef>
                <a:spcPts val="0"/>
              </a:spcBef>
              <a:buSzPct val="25000"/>
              <a:buNone/>
            </a:pP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tl val="0"/>
              </a:rPr>
              <a:t>Command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rebase branchname</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checkout devel  // Switch  to devel branch in local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pull   // Pull the latest code of devel from remote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rebase hotfix // Get the hotfix branch changes to the devel branch </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present in the local repository</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git push origin devel // Rebased devel branch is pushed to the remote</a:t>
            </a:r>
          </a:p>
          <a:p>
            <a:pPr marL="457200" marR="0" lvl="0" indent="0" algn="l" rtl="0">
              <a:lnSpc>
                <a:spcPct val="150000"/>
              </a:lnSpc>
              <a:spcBef>
                <a:spcPts val="0"/>
              </a:spcBef>
              <a:buSzPct val="25000"/>
              <a:buNone/>
            </a:pP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tl val="0"/>
              </a:rPr>
              <a:t>repository</a:t>
            </a:r>
          </a:p>
        </p:txBody>
      </p:sp>
    </p:spTree>
    <p:extLst>
      <p:ext uri="{BB962C8B-B14F-4D97-AF65-F5344CB8AC3E}">
        <p14:creationId xmlns:p14="http://schemas.microsoft.com/office/powerpoint/2010/main" val="151949597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33"/>
            <a:ext cx="6730423" cy="1190006"/>
          </a:xfrm>
        </p:spPr>
        <p:txBody>
          <a:bodyPr/>
          <a:lstStyle/>
          <a:p>
            <a:pPr lvl="0"/>
            <a:r>
              <a:rPr lang="en-US" sz="4000" b="0" dirty="0">
                <a:latin typeface="Times New Roman" panose="02020603050405020304" pitchFamily="18" charset="0"/>
                <a:ea typeface="Georgia"/>
                <a:cs typeface="Times New Roman" panose="02020603050405020304" pitchFamily="18" charset="0"/>
                <a:sym typeface="Georgia"/>
                <a:rtl val="0"/>
              </a:rPr>
              <a:t>Example for Rebasing a branch</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20</a:t>
            </a:fld>
            <a:endParaRPr lang="en-IN" dirty="0"/>
          </a:p>
        </p:txBody>
      </p:sp>
      <p:pic>
        <p:nvPicPr>
          <p:cNvPr id="5" name="Shape 273"/>
          <p:cNvPicPr preferRelativeResize="0"/>
          <p:nvPr/>
        </p:nvPicPr>
        <p:blipFill rotWithShape="1">
          <a:blip r:embed="rId2"/>
          <a:srcRect/>
          <a:stretch/>
        </p:blipFill>
        <p:spPr>
          <a:xfrm>
            <a:off x="940160" y="1358592"/>
            <a:ext cx="3240972" cy="2022549"/>
          </a:xfrm>
          <a:prstGeom prst="rect">
            <a:avLst/>
          </a:prstGeom>
          <a:noFill/>
          <a:ln>
            <a:noFill/>
          </a:ln>
        </p:spPr>
      </p:pic>
      <p:pic>
        <p:nvPicPr>
          <p:cNvPr id="6" name="Shape 274"/>
          <p:cNvPicPr preferRelativeResize="0"/>
          <p:nvPr/>
        </p:nvPicPr>
        <p:blipFill rotWithShape="1">
          <a:blip r:embed="rId3"/>
          <a:srcRect/>
          <a:stretch/>
        </p:blipFill>
        <p:spPr>
          <a:xfrm>
            <a:off x="7194980" y="1220613"/>
            <a:ext cx="3714750" cy="1938174"/>
          </a:xfrm>
          <a:prstGeom prst="rect">
            <a:avLst/>
          </a:prstGeom>
          <a:noFill/>
          <a:ln>
            <a:noFill/>
          </a:ln>
        </p:spPr>
      </p:pic>
      <p:pic>
        <p:nvPicPr>
          <p:cNvPr id="7" name="Shape 275"/>
          <p:cNvPicPr preferRelativeResize="0"/>
          <p:nvPr/>
        </p:nvPicPr>
        <p:blipFill rotWithShape="1">
          <a:blip r:embed="rId4"/>
          <a:srcRect/>
          <a:stretch/>
        </p:blipFill>
        <p:spPr>
          <a:xfrm>
            <a:off x="3795480" y="3959514"/>
            <a:ext cx="3399500" cy="2022549"/>
          </a:xfrm>
          <a:prstGeom prst="rect">
            <a:avLst/>
          </a:prstGeom>
          <a:noFill/>
          <a:ln>
            <a:noFill/>
          </a:ln>
        </p:spPr>
      </p:pic>
    </p:spTree>
    <p:extLst>
      <p:ext uri="{BB962C8B-B14F-4D97-AF65-F5344CB8AC3E}">
        <p14:creationId xmlns:p14="http://schemas.microsoft.com/office/powerpoint/2010/main" val="1386997071"/>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GitHub Repository</a:t>
            </a:r>
          </a:p>
        </p:txBody>
      </p:sp>
      <p:sp>
        <p:nvSpPr>
          <p:cNvPr id="3" name="Slide Number Placeholder 2"/>
          <p:cNvSpPr>
            <a:spLocks noGrp="1"/>
          </p:cNvSpPr>
          <p:nvPr>
            <p:ph type="sldNum" idx="4"/>
          </p:nvPr>
        </p:nvSpPr>
        <p:spPr/>
        <p:txBody>
          <a:bodyPr/>
          <a:lstStyle/>
          <a:p>
            <a:fld id="{A5FE59A5-F4B4-47F3-8C4B-BD6C0C97D865}" type="slidenum">
              <a:rPr lang="en-IN" smtClean="0"/>
              <a:t>21</a:t>
            </a:fld>
            <a:endParaRPr lang="en-IN" dirty="0"/>
          </a:p>
        </p:txBody>
      </p:sp>
      <p:sp>
        <p:nvSpPr>
          <p:cNvPr id="5" name="Rectangle 4"/>
          <p:cNvSpPr/>
          <p:nvPr/>
        </p:nvSpPr>
        <p:spPr>
          <a:xfrm>
            <a:off x="206442" y="841261"/>
            <a:ext cx="2698175" cy="369332"/>
          </a:xfrm>
          <a:prstGeom prst="rect">
            <a:avLst/>
          </a:prstGeom>
        </p:spPr>
        <p:txBody>
          <a:bodyPr wrap="none">
            <a:spAutoFit/>
          </a:bodyPr>
          <a:lstStyle/>
          <a:p>
            <a:r>
              <a:rPr lang="en-IN" dirty="0">
                <a:hlinkClick r:id="rId2"/>
              </a:rPr>
              <a:t>https://github.com/github</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4890"/>
            <a:ext cx="6010275" cy="4267200"/>
          </a:xfrm>
          <a:prstGeom prst="rect">
            <a:avLst/>
          </a:prstGeom>
        </p:spPr>
      </p:pic>
      <p:pic>
        <p:nvPicPr>
          <p:cNvPr id="7" name="Picture 2" descr="Image result for create github p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274" y="1373224"/>
            <a:ext cx="6103735" cy="405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18742"/>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Commands of </a:t>
            </a:r>
            <a:r>
              <a:rPr lang="en-US" dirty="0" err="1" smtClean="0"/>
              <a:t>Git</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22</a:t>
            </a:fld>
            <a:endParaRPr lang="en-IN" dirty="0"/>
          </a:p>
        </p:txBody>
      </p:sp>
      <p:sp>
        <p:nvSpPr>
          <p:cNvPr id="5" name="Rectangle 4"/>
          <p:cNvSpPr/>
          <p:nvPr/>
        </p:nvSpPr>
        <p:spPr>
          <a:xfrm>
            <a:off x="0" y="698522"/>
            <a:ext cx="12149959" cy="7491794"/>
          </a:xfrm>
          <a:prstGeom prst="rect">
            <a:avLst/>
          </a:prstGeom>
        </p:spPr>
        <p:txBody>
          <a:bodyPr wrap="square">
            <a:spAutoFit/>
          </a:bodyPr>
          <a:lstStyle/>
          <a:p>
            <a:pPr marL="30480" marR="30480">
              <a:lnSpc>
                <a:spcPct val="150000"/>
              </a:lnSpc>
              <a:spcAft>
                <a:spcPts val="720"/>
              </a:spcAft>
            </a:pPr>
            <a:r>
              <a:rPr lang="en-IN" sz="2400" u="sng" dirty="0" smtClean="0">
                <a:latin typeface="Verdana" panose="020B0604030504040204" pitchFamily="34" charset="0"/>
                <a:ea typeface="Times New Roman" panose="02020603050405020304" pitchFamily="18" charset="0"/>
                <a:cs typeface="Times New Roman" panose="02020603050405020304" pitchFamily="18" charset="0"/>
              </a:rPr>
              <a:t>Commands:</a:t>
            </a:r>
            <a:r>
              <a:rPr lang="en-IN" sz="2400" dirty="0" smtClean="0">
                <a:latin typeface="Verdana" panose="020B0604030504040204" pitchFamily="34" charset="0"/>
                <a:ea typeface="Times New Roman" panose="02020603050405020304" pitchFamily="18" charset="0"/>
                <a:cs typeface="Times New Roman" panose="02020603050405020304" pitchFamily="18" charset="0"/>
              </a:rPr>
              <a:t> −</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init -&gt; Create an empty Git repository</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config –global user.name “name”-&gt;</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config –global user.email “email”-&gt;</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add “file name”-&gt; add file to your staging area.</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commit –m ”1</a:t>
            </a:r>
            <a:r>
              <a:rPr lang="en-US" baseline="30000" dirty="0" smtClean="0">
                <a:latin typeface="Times New Roman" panose="02020603050405020304" pitchFamily="18" charset="0"/>
                <a:ea typeface="Calibri" panose="020F0502020204030204" pitchFamily="34" charset="0"/>
                <a:cs typeface="Times New Roman" panose="02020603050405020304" pitchFamily="18" charset="0"/>
              </a:rPr>
              <a:t>st</a:t>
            </a:r>
            <a:r>
              <a:rPr lang="en-US" dirty="0" smtClean="0">
                <a:latin typeface="Times New Roman" panose="02020603050405020304" pitchFamily="18" charset="0"/>
                <a:ea typeface="Calibri" panose="020F0502020204030204" pitchFamily="34" charset="0"/>
                <a:cs typeface="Times New Roman" panose="02020603050405020304" pitchFamily="18" charset="0"/>
              </a:rPr>
              <a:t> message”-&gt; Commit a stage file.</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status -&gt; to see the state of your files(add, modified, remote).</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log-&gt;to get history of your commits or commits made by someone else.</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remote add origin”link”-&gt;Add the URL link from GitHub.</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push origin master-&gt;pushes the file from local repo to Git hub(server).</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pull origin master-&gt;pulls the files from Git hub to local area repo.</a:t>
            </a:r>
          </a:p>
          <a:p>
            <a:pPr marL="30480" marR="30480">
              <a:lnSpc>
                <a:spcPct val="150000"/>
              </a:lnSpc>
              <a:spcAft>
                <a:spcPts val="72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git</a:t>
            </a:r>
            <a:r>
              <a:rPr lang="en-US" dirty="0" smtClean="0">
                <a:latin typeface="Times New Roman" panose="02020603050405020304" pitchFamily="18" charset="0"/>
                <a:ea typeface="Calibri" panose="020F0502020204030204" pitchFamily="34" charset="0"/>
                <a:cs typeface="Times New Roman" panose="02020603050405020304" pitchFamily="18" charset="0"/>
              </a:rPr>
              <a:t> push –f -u origin master-&gt; pushes the updated &amp; force file from local repo to Git hub server.</a:t>
            </a:r>
          </a:p>
          <a:p>
            <a:pPr marL="30480" marR="30480" algn="just">
              <a:lnSpc>
                <a:spcPct val="150000"/>
              </a:lnSpc>
              <a:spcAft>
                <a:spcPts val="720"/>
              </a:spcAft>
            </a:pPr>
            <a:endParaRPr lang="en-US" sz="2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endParaRPr>
          </a:p>
          <a:p>
            <a:pPr marL="30480" marR="30480" algn="just">
              <a:lnSpc>
                <a:spcPct val="150000"/>
              </a:lnSpc>
              <a:spcAft>
                <a:spcPts val="720"/>
              </a:spcAft>
            </a:pPr>
            <a:r>
              <a:rPr lang="en-US" sz="2400" dirty="0" smtClean="0">
                <a:solidFill>
                  <a:srgbClr val="000000"/>
                </a:solidFill>
                <a:latin typeface="Verdana" panose="020B060403050404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382998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5"/>
            <a:ext cx="6730423" cy="1128450"/>
          </a:xfrm>
        </p:spPr>
        <p:txBody>
          <a:bodyPr/>
          <a:lstStyle/>
          <a:p>
            <a:r>
              <a:rPr lang="en-US" sz="3600" dirty="0">
                <a:latin typeface="Times New Roman" panose="02020603050405020304" pitchFamily="18" charset="0"/>
                <a:cs typeface="Times New Roman" panose="02020603050405020304" pitchFamily="18" charset="0"/>
              </a:rPr>
              <a:t>Role Of Git In Projects</a:t>
            </a:r>
            <a:br>
              <a:rPr lang="en-US" sz="3600" dirty="0">
                <a:latin typeface="Times New Roman" panose="02020603050405020304" pitchFamily="18" charset="0"/>
                <a:cs typeface="Times New Roman" panose="02020603050405020304" pitchFamily="18" charset="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23</a:t>
            </a:fld>
            <a:endParaRPr lang="en-IN" dirty="0"/>
          </a:p>
        </p:txBody>
      </p:sp>
      <p:sp>
        <p:nvSpPr>
          <p:cNvPr id="6" name="Rectangle 5"/>
          <p:cNvSpPr/>
          <p:nvPr/>
        </p:nvSpPr>
        <p:spPr>
          <a:xfrm>
            <a:off x="1090448" y="1271694"/>
            <a:ext cx="1160952" cy="718583"/>
          </a:xfrm>
          <a:prstGeom prst="rect">
            <a:avLst/>
          </a:prstGeom>
          <a:solidFill>
            <a:schemeClr val="accent3"/>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7" name="Rectangle 6"/>
          <p:cNvSpPr/>
          <p:nvPr/>
        </p:nvSpPr>
        <p:spPr>
          <a:xfrm>
            <a:off x="3226722" y="1271023"/>
            <a:ext cx="1360449" cy="71925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5266578" y="1271023"/>
            <a:ext cx="1416207" cy="71925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7407612" y="1271023"/>
            <a:ext cx="1427358" cy="719254"/>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021978" y="2360563"/>
            <a:ext cx="1304693" cy="61331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953105" y="3395330"/>
            <a:ext cx="1505415" cy="74713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123177" y="3395329"/>
            <a:ext cx="1678661" cy="747133"/>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6292492" y="3395329"/>
            <a:ext cx="1572322" cy="747132"/>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41789" y="2520180"/>
            <a:ext cx="1605776" cy="613317"/>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1350939" y="1442824"/>
            <a:ext cx="664572" cy="369332"/>
          </a:xfrm>
          <a:prstGeom prst="rect">
            <a:avLst/>
          </a:prstGeom>
          <a:noFill/>
        </p:spPr>
        <p:txBody>
          <a:bodyPr wrap="square" rtlCol="0">
            <a:spAutoFit/>
          </a:bodyPr>
          <a:lstStyle/>
          <a:p>
            <a:r>
              <a:rPr lang="en-US" dirty="0" smtClean="0"/>
              <a:t>Plan</a:t>
            </a:r>
            <a:endParaRPr lang="en-IN" dirty="0"/>
          </a:p>
        </p:txBody>
      </p:sp>
      <p:sp>
        <p:nvSpPr>
          <p:cNvPr id="16" name="TextBox 15"/>
          <p:cNvSpPr txBox="1"/>
          <p:nvPr/>
        </p:nvSpPr>
        <p:spPr>
          <a:xfrm>
            <a:off x="3559689" y="1429890"/>
            <a:ext cx="791593" cy="382266"/>
          </a:xfrm>
          <a:prstGeom prst="rect">
            <a:avLst/>
          </a:prstGeom>
          <a:noFill/>
        </p:spPr>
        <p:txBody>
          <a:bodyPr wrap="square" rtlCol="0">
            <a:spAutoFit/>
          </a:bodyPr>
          <a:lstStyle/>
          <a:p>
            <a:r>
              <a:rPr lang="en-US" dirty="0" smtClean="0"/>
              <a:t>Code</a:t>
            </a:r>
            <a:endParaRPr lang="en-IN" dirty="0"/>
          </a:p>
        </p:txBody>
      </p:sp>
      <p:sp>
        <p:nvSpPr>
          <p:cNvPr id="17" name="TextBox 16"/>
          <p:cNvSpPr txBox="1"/>
          <p:nvPr/>
        </p:nvSpPr>
        <p:spPr>
          <a:xfrm>
            <a:off x="5355787" y="1355998"/>
            <a:ext cx="1326998" cy="646331"/>
          </a:xfrm>
          <a:prstGeom prst="rect">
            <a:avLst/>
          </a:prstGeom>
          <a:noFill/>
        </p:spPr>
        <p:txBody>
          <a:bodyPr wrap="square" rtlCol="0">
            <a:spAutoFit/>
          </a:bodyPr>
          <a:lstStyle/>
          <a:p>
            <a:r>
              <a:rPr lang="en-US" dirty="0" smtClean="0"/>
              <a:t>   Shared Repository</a:t>
            </a:r>
            <a:endParaRPr lang="en-IN" dirty="0"/>
          </a:p>
        </p:txBody>
      </p:sp>
      <p:sp>
        <p:nvSpPr>
          <p:cNvPr id="18" name="TextBox 17"/>
          <p:cNvSpPr txBox="1"/>
          <p:nvPr/>
        </p:nvSpPr>
        <p:spPr>
          <a:xfrm>
            <a:off x="7496004" y="1321984"/>
            <a:ext cx="1401922" cy="646331"/>
          </a:xfrm>
          <a:prstGeom prst="rect">
            <a:avLst/>
          </a:prstGeom>
          <a:noFill/>
        </p:spPr>
        <p:txBody>
          <a:bodyPr wrap="square" rtlCol="0">
            <a:spAutoFit/>
          </a:bodyPr>
          <a:lstStyle/>
          <a:p>
            <a:r>
              <a:rPr lang="en-US" dirty="0" smtClean="0"/>
              <a:t>Continuous Integration</a:t>
            </a:r>
            <a:endParaRPr lang="en-IN" dirty="0"/>
          </a:p>
        </p:txBody>
      </p:sp>
      <p:sp>
        <p:nvSpPr>
          <p:cNvPr id="19" name="TextBox 18"/>
          <p:cNvSpPr txBox="1"/>
          <p:nvPr/>
        </p:nvSpPr>
        <p:spPr>
          <a:xfrm>
            <a:off x="8110140" y="2666551"/>
            <a:ext cx="1215483" cy="369332"/>
          </a:xfrm>
          <a:prstGeom prst="rect">
            <a:avLst/>
          </a:prstGeom>
          <a:noFill/>
        </p:spPr>
        <p:txBody>
          <a:bodyPr wrap="square" rtlCol="0">
            <a:spAutoFit/>
          </a:bodyPr>
          <a:lstStyle/>
          <a:p>
            <a:r>
              <a:rPr lang="en-US" dirty="0" smtClean="0"/>
              <a:t>Build</a:t>
            </a:r>
            <a:endParaRPr lang="en-IN" dirty="0"/>
          </a:p>
        </p:txBody>
      </p:sp>
      <p:sp>
        <p:nvSpPr>
          <p:cNvPr id="20" name="TextBox 19"/>
          <p:cNvSpPr txBox="1"/>
          <p:nvPr/>
        </p:nvSpPr>
        <p:spPr>
          <a:xfrm>
            <a:off x="6819386" y="3584900"/>
            <a:ext cx="1176452" cy="367990"/>
          </a:xfrm>
          <a:prstGeom prst="rect">
            <a:avLst/>
          </a:prstGeom>
          <a:noFill/>
        </p:spPr>
        <p:txBody>
          <a:bodyPr wrap="square" rtlCol="0">
            <a:spAutoFit/>
          </a:bodyPr>
          <a:lstStyle/>
          <a:p>
            <a:r>
              <a:rPr lang="en-US" dirty="0" smtClean="0"/>
              <a:t>Test</a:t>
            </a:r>
            <a:endParaRPr lang="en-IN" dirty="0"/>
          </a:p>
        </p:txBody>
      </p:sp>
      <p:sp>
        <p:nvSpPr>
          <p:cNvPr id="21" name="TextBox 20"/>
          <p:cNvSpPr txBox="1"/>
          <p:nvPr/>
        </p:nvSpPr>
        <p:spPr>
          <a:xfrm>
            <a:off x="4188400" y="3445729"/>
            <a:ext cx="1621101" cy="646331"/>
          </a:xfrm>
          <a:prstGeom prst="rect">
            <a:avLst/>
          </a:prstGeom>
          <a:noFill/>
        </p:spPr>
        <p:txBody>
          <a:bodyPr wrap="square" rtlCol="0">
            <a:spAutoFit/>
          </a:bodyPr>
          <a:lstStyle/>
          <a:p>
            <a:r>
              <a:rPr lang="en-US" dirty="0" smtClean="0"/>
              <a:t>Configuration Management</a:t>
            </a:r>
            <a:endParaRPr lang="en-IN" dirty="0"/>
          </a:p>
        </p:txBody>
      </p:sp>
      <p:sp>
        <p:nvSpPr>
          <p:cNvPr id="22" name="TextBox 21"/>
          <p:cNvSpPr txBox="1"/>
          <p:nvPr/>
        </p:nvSpPr>
        <p:spPr>
          <a:xfrm>
            <a:off x="2251400" y="3584900"/>
            <a:ext cx="1149391" cy="369332"/>
          </a:xfrm>
          <a:prstGeom prst="rect">
            <a:avLst/>
          </a:prstGeom>
          <a:noFill/>
        </p:spPr>
        <p:txBody>
          <a:bodyPr wrap="square" rtlCol="0">
            <a:spAutoFit/>
          </a:bodyPr>
          <a:lstStyle/>
          <a:p>
            <a:r>
              <a:rPr lang="en-US" dirty="0" smtClean="0"/>
              <a:t>Deploy</a:t>
            </a:r>
            <a:endParaRPr lang="en-IN" dirty="0"/>
          </a:p>
        </p:txBody>
      </p:sp>
      <p:sp>
        <p:nvSpPr>
          <p:cNvPr id="23" name="TextBox 22"/>
          <p:cNvSpPr txBox="1"/>
          <p:nvPr/>
        </p:nvSpPr>
        <p:spPr>
          <a:xfrm>
            <a:off x="1174082" y="2520180"/>
            <a:ext cx="970156" cy="369332"/>
          </a:xfrm>
          <a:prstGeom prst="rect">
            <a:avLst/>
          </a:prstGeom>
          <a:noFill/>
        </p:spPr>
        <p:txBody>
          <a:bodyPr wrap="square" rtlCol="0">
            <a:spAutoFit/>
          </a:bodyPr>
          <a:lstStyle/>
          <a:p>
            <a:r>
              <a:rPr lang="en-US" dirty="0" smtClean="0"/>
              <a:t>Monitor</a:t>
            </a:r>
            <a:endParaRPr lang="en-IN" dirty="0"/>
          </a:p>
        </p:txBody>
      </p:sp>
      <p:cxnSp>
        <p:nvCxnSpPr>
          <p:cNvPr id="24" name="Straight Arrow Connector 23"/>
          <p:cNvCxnSpPr>
            <a:stCxn id="6" idx="3"/>
            <a:endCxn id="7" idx="1"/>
          </p:cNvCxnSpPr>
          <p:nvPr/>
        </p:nvCxnSpPr>
        <p:spPr>
          <a:xfrm flipV="1">
            <a:off x="2251400" y="1630650"/>
            <a:ext cx="975322" cy="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8" idx="1"/>
          </p:cNvCxnSpPr>
          <p:nvPr/>
        </p:nvCxnSpPr>
        <p:spPr>
          <a:xfrm>
            <a:off x="4587171" y="1630650"/>
            <a:ext cx="679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3"/>
            <a:endCxn id="9" idx="1"/>
          </p:cNvCxnSpPr>
          <p:nvPr/>
        </p:nvCxnSpPr>
        <p:spPr>
          <a:xfrm>
            <a:off x="6682785" y="1630650"/>
            <a:ext cx="724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1"/>
            <a:endCxn id="12" idx="3"/>
          </p:cNvCxnSpPr>
          <p:nvPr/>
        </p:nvCxnSpPr>
        <p:spPr>
          <a:xfrm flipH="1">
            <a:off x="5801838" y="3768895"/>
            <a:ext cx="490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2" idx="1"/>
            <a:endCxn id="11" idx="3"/>
          </p:cNvCxnSpPr>
          <p:nvPr/>
        </p:nvCxnSpPr>
        <p:spPr>
          <a:xfrm flipH="1">
            <a:off x="3458520" y="3768896"/>
            <a:ext cx="664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0"/>
            <a:endCxn id="6" idx="2"/>
          </p:cNvCxnSpPr>
          <p:nvPr/>
        </p:nvCxnSpPr>
        <p:spPr>
          <a:xfrm flipH="1" flipV="1">
            <a:off x="1670924" y="1990277"/>
            <a:ext cx="3401" cy="370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077404" y="1153936"/>
            <a:ext cx="3739193" cy="98130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p:cNvCxnSpPr>
            <a:stCxn id="14" idx="2"/>
          </p:cNvCxnSpPr>
          <p:nvPr/>
        </p:nvCxnSpPr>
        <p:spPr>
          <a:xfrm>
            <a:off x="8444677" y="3133497"/>
            <a:ext cx="0" cy="635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7864814" y="3768895"/>
            <a:ext cx="5798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3177" y="2520179"/>
            <a:ext cx="1756586" cy="597479"/>
          </a:xfrm>
          <a:prstGeom prst="rect">
            <a:avLst/>
          </a:prstGeom>
        </p:spPr>
      </p:pic>
      <p:sp>
        <p:nvSpPr>
          <p:cNvPr id="34" name="Down Arrow 33"/>
          <p:cNvSpPr/>
          <p:nvPr/>
        </p:nvSpPr>
        <p:spPr>
          <a:xfrm>
            <a:off x="5343860" y="2001342"/>
            <a:ext cx="356839" cy="579951"/>
          </a:xfrm>
          <a:prstGeom prst="downArrow">
            <a:avLst/>
          </a:prstGeom>
          <a:solidFill>
            <a:schemeClr val="accent2"/>
          </a:solidFill>
          <a:ln>
            <a:solidFill>
              <a:srgbClr val="D053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p:cNvCxnSpPr>
            <a:endCxn id="14" idx="0"/>
          </p:cNvCxnSpPr>
          <p:nvPr/>
        </p:nvCxnSpPr>
        <p:spPr>
          <a:xfrm>
            <a:off x="8444677" y="1990277"/>
            <a:ext cx="0" cy="529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1"/>
          </p:cNvCxnSpPr>
          <p:nvPr/>
        </p:nvCxnSpPr>
        <p:spPr>
          <a:xfrm flipH="1" flipV="1">
            <a:off x="1659160" y="3768894"/>
            <a:ext cx="29394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0" idx="2"/>
          </p:cNvCxnSpPr>
          <p:nvPr/>
        </p:nvCxnSpPr>
        <p:spPr>
          <a:xfrm flipV="1">
            <a:off x="1659160" y="2973880"/>
            <a:ext cx="15165" cy="79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842746" y="908334"/>
            <a:ext cx="8597590" cy="3534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164873" y="4579591"/>
            <a:ext cx="12027127" cy="1477328"/>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Tools </a:t>
            </a:r>
            <a:r>
              <a:rPr lang="en-US" dirty="0">
                <a:latin typeface="Times New Roman" panose="02020603050405020304" pitchFamily="18" charset="0"/>
                <a:cs typeface="Times New Roman" panose="02020603050405020304" pitchFamily="18" charset="0"/>
              </a:rPr>
              <a:t>like Git enable communication between the development and the operations team. When you are developing a large project with a huge number of collaborators, it is very important to have communication between the collaborators while making changes in the project. Commit messages in Git play a very important role in communicating among the team. The bits and pieces that we all deploy lies in the Version Control system like Git. To succeed in DevOps, you need to have all of the communication in Version Control. Hence, Git plays a vital role in succeeding at DevOps.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187274"/>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4"/>
          </p:nvPr>
        </p:nvSpPr>
        <p:spPr/>
        <p:txBody>
          <a:bodyPr/>
          <a:lstStyle/>
          <a:p>
            <a:fld id="{A5FE59A5-F4B4-47F3-8C4B-BD6C0C97D865}" type="slidenum">
              <a:rPr lang="en-IN" smtClean="0"/>
              <a:t>24</a:t>
            </a:fld>
            <a:endParaRPr lang="en-IN" dirty="0"/>
          </a:p>
        </p:txBody>
      </p:sp>
    </p:spTree>
    <p:extLst>
      <p:ext uri="{BB962C8B-B14F-4D97-AF65-F5344CB8AC3E}">
        <p14:creationId xmlns:p14="http://schemas.microsoft.com/office/powerpoint/2010/main" val="380761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7170"/>
            <a:ext cx="6730423" cy="615553"/>
          </a:xfrm>
        </p:spPr>
        <p:txBody>
          <a:bodyPr/>
          <a:lstStyle/>
          <a:p>
            <a:r>
              <a:rPr lang="en-US" sz="4000" b="0" dirty="0">
                <a:solidFill>
                  <a:schemeClr val="accent5"/>
                </a:solidFill>
                <a:latin typeface="Georgia"/>
                <a:ea typeface="Georgia"/>
                <a:cs typeface="Georgia"/>
                <a:sym typeface="Georgia"/>
                <a:rtl val="0"/>
              </a:rPr>
              <a:t> </a:t>
            </a:r>
            <a:r>
              <a:rPr lang="en-US" sz="4000" b="0" dirty="0">
                <a:latin typeface="Georgia"/>
                <a:ea typeface="Georgia"/>
                <a:cs typeface="Georgia"/>
                <a:sym typeface="Georgia"/>
                <a:rtl val="0"/>
              </a:rPr>
              <a:t>Version  Control System</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2</a:t>
            </a:fld>
            <a:endParaRPr lang="en-IN" dirty="0"/>
          </a:p>
        </p:txBody>
      </p:sp>
      <p:sp>
        <p:nvSpPr>
          <p:cNvPr id="5" name="Text Placeholder 3"/>
          <p:cNvSpPr>
            <a:spLocks noGrp="1"/>
          </p:cNvSpPr>
          <p:nvPr>
            <p:ph type="body" sz="quarter" idx="10"/>
          </p:nvPr>
        </p:nvSpPr>
        <p:spPr>
          <a:xfrm>
            <a:off x="167216" y="804333"/>
            <a:ext cx="11646411" cy="5796164"/>
          </a:xfrm>
        </p:spPr>
        <p:txBody>
          <a:bodyPr/>
          <a:lstStyle/>
          <a:p>
            <a:pPr marL="101596" indent="0">
              <a:buNone/>
            </a:pPr>
            <a:r>
              <a:rPr lang="en-IN" sz="1800" dirty="0" smtClean="0">
                <a:latin typeface="Times New Roman" panose="02020603050405020304" pitchFamily="18" charset="0"/>
                <a:cs typeface="Times New Roman" panose="02020603050405020304" pitchFamily="18" charset="0"/>
              </a:rPr>
              <a:t>Version </a:t>
            </a:r>
            <a:r>
              <a:rPr lang="en-IN" sz="1800" dirty="0">
                <a:latin typeface="Times New Roman" panose="02020603050405020304" pitchFamily="18" charset="0"/>
                <a:cs typeface="Times New Roman" panose="02020603050405020304" pitchFamily="18" charset="0"/>
              </a:rPr>
              <a:t>Control System (VCS) is a software that helps software developers to work together and maintain a complete history of their work</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101596" indent="0">
              <a:buNone/>
            </a:pPr>
            <a:r>
              <a:rPr lang="en-IN" sz="1800" dirty="0">
                <a:latin typeface="Times New Roman" panose="02020603050405020304" pitchFamily="18" charset="0"/>
                <a:cs typeface="Times New Roman" panose="02020603050405020304" pitchFamily="18" charset="0"/>
              </a:rPr>
              <a:t>Some of the feature of VCS as follows:</a:t>
            </a:r>
          </a:p>
          <a:p>
            <a:pPr lvl="0"/>
            <a:r>
              <a:rPr lang="en-IN" sz="1800" dirty="0">
                <a:latin typeface="Times New Roman" panose="02020603050405020304" pitchFamily="18" charset="0"/>
                <a:cs typeface="Times New Roman" panose="02020603050405020304" pitchFamily="18" charset="0"/>
              </a:rPr>
              <a:t>Allow developers </a:t>
            </a:r>
            <a:r>
              <a:rPr lang="en-IN" sz="1800">
                <a:latin typeface="Times New Roman" panose="02020603050405020304" pitchFamily="18" charset="0"/>
                <a:cs typeface="Times New Roman" panose="02020603050405020304" pitchFamily="18" charset="0"/>
              </a:rPr>
              <a:t>to </a:t>
            </a:r>
            <a:r>
              <a:rPr lang="en-IN" sz="1800" smtClean="0">
                <a:latin typeface="Times New Roman" panose="02020603050405020304" pitchFamily="18" charset="0"/>
                <a:cs typeface="Times New Roman" panose="02020603050405020304" pitchFamily="18" charset="0"/>
              </a:rPr>
              <a:t>work </a:t>
            </a:r>
            <a:r>
              <a:rPr lang="en-IN" sz="1800" dirty="0">
                <a:latin typeface="Times New Roman" panose="02020603050405020304" pitchFamily="18" charset="0"/>
                <a:cs typeface="Times New Roman" panose="02020603050405020304" pitchFamily="18" charset="0"/>
              </a:rPr>
              <a:t>simultaneously</a:t>
            </a:r>
          </a:p>
          <a:p>
            <a:pPr lvl="0"/>
            <a:r>
              <a:rPr lang="en-IN" sz="1800" dirty="0">
                <a:latin typeface="Times New Roman" panose="02020603050405020304" pitchFamily="18" charset="0"/>
                <a:cs typeface="Times New Roman" panose="02020603050405020304" pitchFamily="18" charset="0"/>
              </a:rPr>
              <a:t>Does not allow overwriting on each other changes.</a:t>
            </a:r>
          </a:p>
          <a:p>
            <a:pPr lvl="0"/>
            <a:r>
              <a:rPr lang="en-IN" sz="1800" dirty="0">
                <a:latin typeface="Times New Roman" panose="02020603050405020304" pitchFamily="18" charset="0"/>
                <a:cs typeface="Times New Roman" panose="02020603050405020304" pitchFamily="18" charset="0"/>
              </a:rPr>
              <a:t>Maintain the history of every version</a:t>
            </a:r>
            <a:r>
              <a:rPr lang="en-IN" sz="1800" dirty="0" smtClean="0">
                <a:latin typeface="Times New Roman" panose="02020603050405020304" pitchFamily="18" charset="0"/>
                <a:cs typeface="Times New Roman" panose="02020603050405020304" pitchFamily="18" charset="0"/>
              </a:rPr>
              <a:t>.</a:t>
            </a:r>
          </a:p>
          <a:p>
            <a:pPr marL="101596" lvl="0" indent="0">
              <a:buNone/>
            </a:pPr>
            <a:endParaRPr lang="en-IN" sz="1800" dirty="0">
              <a:latin typeface="Times New Roman" panose="02020603050405020304" pitchFamily="18" charset="0"/>
              <a:cs typeface="Times New Roman" panose="02020603050405020304" pitchFamily="18" charset="0"/>
            </a:endParaRPr>
          </a:p>
          <a:p>
            <a:pPr marL="101596" indent="0">
              <a:buNone/>
            </a:pPr>
            <a:endParaRPr lang="en-IN" sz="1800" dirty="0" smtClean="0">
              <a:latin typeface="Times New Roman" panose="02020603050405020304" pitchFamily="18" charset="0"/>
              <a:cs typeface="Times New Roman" panose="02020603050405020304" pitchFamily="18" charset="0"/>
            </a:endParaRPr>
          </a:p>
          <a:p>
            <a:pPr marL="425450" lvl="0" indent="-285750">
              <a:buClr>
                <a:srgbClr val="000000"/>
              </a:buClr>
              <a:buSzPct val="100000"/>
              <a:buFont typeface="Calibri"/>
              <a:buChar char="•"/>
            </a:pPr>
            <a:r>
              <a:rPr lang="en-US" sz="1800" dirty="0">
                <a:latin typeface="Calibri"/>
                <a:ea typeface="Calibri"/>
                <a:cs typeface="Calibri"/>
                <a:sym typeface="Calibri"/>
                <a:rtl val="0"/>
              </a:rPr>
              <a:t>Version control is a system that records changes to a file or set of files.</a:t>
            </a:r>
          </a:p>
          <a:p>
            <a:pPr marL="139700" lvl="0" indent="0">
              <a:buNone/>
            </a:pPr>
            <a:endParaRPr lang="en-US" sz="1800" dirty="0">
              <a:latin typeface="Calibri"/>
              <a:ea typeface="Calibri"/>
              <a:cs typeface="Calibri"/>
              <a:sym typeface="Calibri"/>
              <a:rtl val="0"/>
            </a:endParaRPr>
          </a:p>
          <a:p>
            <a:pPr marL="425450" lvl="0" indent="-285750">
              <a:buClr>
                <a:srgbClr val="000000"/>
              </a:buClr>
              <a:buSzPct val="100000"/>
              <a:buFont typeface="Calibri"/>
              <a:buChar char="•"/>
            </a:pPr>
            <a:r>
              <a:rPr lang="en-US" sz="1800" dirty="0">
                <a:latin typeface="Calibri"/>
                <a:ea typeface="Calibri"/>
                <a:cs typeface="Calibri"/>
                <a:sym typeface="Calibri"/>
                <a:rtl val="0"/>
              </a:rPr>
              <a:t>The following are the types of version control systems:</a:t>
            </a:r>
          </a:p>
          <a:p>
            <a:pPr marL="342900" lvl="0" indent="0">
              <a:buSzPct val="25000"/>
              <a:buNone/>
            </a:pPr>
            <a:r>
              <a:rPr lang="en-US" sz="1800" dirty="0">
                <a:solidFill>
                  <a:srgbClr val="0000FF"/>
                </a:solidFill>
                <a:latin typeface="Calibri"/>
                <a:ea typeface="Calibri"/>
                <a:cs typeface="Calibri"/>
                <a:sym typeface="Calibri"/>
              </a:rPr>
              <a:t>  </a:t>
            </a:r>
          </a:p>
          <a:p>
            <a:pPr marL="342900" lvl="0" indent="0">
              <a:buSzPct val="25000"/>
              <a:buNone/>
            </a:pPr>
            <a:r>
              <a:rPr lang="en-US" sz="1800" b="1" dirty="0">
                <a:solidFill>
                  <a:schemeClr val="tx1"/>
                </a:solidFill>
                <a:latin typeface="Calibri"/>
                <a:ea typeface="Calibri"/>
                <a:cs typeface="Calibri"/>
                <a:sym typeface="Calibri"/>
                <a:rtl val="0"/>
              </a:rPr>
              <a:t>  Local Version Control System </a:t>
            </a:r>
            <a:r>
              <a:rPr lang="en-US" sz="1800" dirty="0">
                <a:solidFill>
                  <a:schemeClr val="tx1"/>
                </a:solidFill>
                <a:latin typeface="Calibri"/>
                <a:ea typeface="Calibri"/>
                <a:cs typeface="Calibri"/>
                <a:sym typeface="Calibri"/>
                <a:rtl val="0"/>
              </a:rPr>
              <a:t> (Ex) RCS </a:t>
            </a:r>
          </a:p>
          <a:p>
            <a:pPr marL="342900" lvl="0" indent="0">
              <a:buNone/>
            </a:pPr>
            <a:endParaRPr lang="en-US" sz="1800" dirty="0">
              <a:solidFill>
                <a:schemeClr val="tx1"/>
              </a:solidFill>
              <a:latin typeface="Calibri"/>
              <a:ea typeface="Calibri"/>
              <a:cs typeface="Calibri"/>
              <a:sym typeface="Calibri"/>
              <a:rtl val="0"/>
            </a:endParaRPr>
          </a:p>
          <a:p>
            <a:pPr marL="342900" lvl="0" indent="0">
              <a:buSzPct val="25000"/>
              <a:buNone/>
            </a:pPr>
            <a:r>
              <a:rPr lang="en-US" sz="1800" b="1" dirty="0">
                <a:solidFill>
                  <a:schemeClr val="tx1"/>
                </a:solidFill>
                <a:latin typeface="Calibri"/>
                <a:ea typeface="Calibri"/>
                <a:cs typeface="Calibri"/>
                <a:sym typeface="Calibri"/>
                <a:rtl val="0"/>
              </a:rPr>
              <a:t>  Centralized Version Control System </a:t>
            </a:r>
            <a:r>
              <a:rPr lang="en-US" sz="1800" dirty="0">
                <a:solidFill>
                  <a:schemeClr val="tx1"/>
                </a:solidFill>
                <a:latin typeface="Calibri"/>
                <a:ea typeface="Calibri"/>
                <a:cs typeface="Calibri"/>
                <a:sym typeface="Calibri"/>
                <a:rtl val="0"/>
              </a:rPr>
              <a:t>(Ex) CVS, Subversion, Perforce</a:t>
            </a:r>
          </a:p>
          <a:p>
            <a:pPr marL="342900" lvl="0" indent="0">
              <a:buNone/>
            </a:pPr>
            <a:endParaRPr lang="en-US" sz="1800" dirty="0">
              <a:solidFill>
                <a:schemeClr val="tx1"/>
              </a:solidFill>
              <a:latin typeface="Calibri"/>
              <a:ea typeface="Calibri"/>
              <a:cs typeface="Calibri"/>
              <a:sym typeface="Calibri"/>
              <a:rtl val="0"/>
            </a:endParaRPr>
          </a:p>
          <a:p>
            <a:pPr marL="342900" lvl="0" indent="0">
              <a:buSzPct val="25000"/>
              <a:buNone/>
            </a:pPr>
            <a:r>
              <a:rPr lang="en-US" sz="1800" b="1" dirty="0">
                <a:solidFill>
                  <a:schemeClr val="tx1"/>
                </a:solidFill>
                <a:latin typeface="Calibri"/>
                <a:ea typeface="Calibri"/>
                <a:cs typeface="Calibri"/>
                <a:sym typeface="Calibri"/>
                <a:rtl val="0"/>
              </a:rPr>
              <a:t>  Distributed Version Control System</a:t>
            </a:r>
            <a:r>
              <a:rPr lang="en-US" sz="1800" dirty="0">
                <a:solidFill>
                  <a:schemeClr val="tx1"/>
                </a:solidFill>
                <a:latin typeface="Calibri"/>
                <a:ea typeface="Calibri"/>
                <a:cs typeface="Calibri"/>
                <a:sym typeface="Calibri"/>
                <a:rtl val="0"/>
              </a:rPr>
              <a:t> (Ex) Git , Mercurial, Bazaar or </a:t>
            </a:r>
            <a:r>
              <a:rPr lang="en-US" sz="1800" dirty="0" err="1" smtClean="0">
                <a:solidFill>
                  <a:schemeClr val="tx1"/>
                </a:solidFill>
                <a:latin typeface="Calibri"/>
                <a:ea typeface="Calibri"/>
                <a:cs typeface="Calibri"/>
                <a:sym typeface="Calibri"/>
                <a:rtl val="0"/>
              </a:rPr>
              <a:t>Darcs</a:t>
            </a:r>
            <a:endParaRPr lang="en-US" sz="1800" dirty="0">
              <a:solidFill>
                <a:schemeClr val="tx1"/>
              </a:solidFill>
              <a:latin typeface="Calibri"/>
              <a:ea typeface="Calibri"/>
              <a:cs typeface="Calibri"/>
              <a:sym typeface="Calibri"/>
              <a:rtl val="0"/>
            </a:endParaRPr>
          </a:p>
          <a:p>
            <a:pPr marL="101596" lvl="0" indent="0">
              <a:buNone/>
            </a:pPr>
            <a:endParaRPr lang="en-IN" sz="1800" dirty="0">
              <a:latin typeface="Times New Roman" panose="02020603050405020304" pitchFamily="18" charset="0"/>
              <a:cs typeface="Times New Roman" panose="02020603050405020304" pitchFamily="18" charset="0"/>
            </a:endParaRPr>
          </a:p>
          <a:p>
            <a:pPr marL="101596" lvl="0" indent="0">
              <a:buNone/>
            </a:pPr>
            <a:endParaRPr lang="en-IN" sz="1800" dirty="0">
              <a:latin typeface="Times New Roman" panose="02020603050405020304" pitchFamily="18" charset="0"/>
              <a:cs typeface="Times New Roman" panose="02020603050405020304" pitchFamily="18" charset="0"/>
            </a:endParaRPr>
          </a:p>
          <a:p>
            <a:pPr marL="101596" indent="0">
              <a:buNone/>
            </a:pPr>
            <a:endParaRPr lang="en-IN" dirty="0"/>
          </a:p>
        </p:txBody>
      </p:sp>
    </p:spTree>
    <p:extLst>
      <p:ext uri="{BB962C8B-B14F-4D97-AF65-F5344CB8AC3E}">
        <p14:creationId xmlns:p14="http://schemas.microsoft.com/office/powerpoint/2010/main" val="3064214382"/>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133"/>
            <a:ext cx="6730423" cy="1190006"/>
          </a:xfrm>
        </p:spPr>
        <p:txBody>
          <a:bodyPr/>
          <a:lstStyle/>
          <a:p>
            <a:pPr lvl="0"/>
            <a:r>
              <a:rPr lang="en-US" sz="3600" b="0" dirty="0">
                <a:latin typeface="Times New Roman" panose="02020603050405020304" pitchFamily="18" charset="0"/>
                <a:ea typeface="Georgia"/>
                <a:cs typeface="Times New Roman" panose="02020603050405020304" pitchFamily="18" charset="0"/>
                <a:sym typeface="Georgia"/>
                <a:rtl val="0"/>
              </a:rPr>
              <a:t>Types of version control systems</a:t>
            </a:r>
            <a:r>
              <a:rPr lang="en-US" sz="4000" b="0" dirty="0">
                <a:solidFill>
                  <a:schemeClr val="accent5"/>
                </a:solidFill>
                <a:latin typeface="Georgia"/>
                <a:ea typeface="Georgia"/>
                <a:cs typeface="Georgia"/>
                <a:sym typeface="Georgia"/>
                <a:rtl val="0"/>
              </a:rPr>
              <a:t>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3</a:t>
            </a:fld>
            <a:endParaRPr lang="en-IN" dirty="0"/>
          </a:p>
        </p:txBody>
      </p:sp>
      <p:sp>
        <p:nvSpPr>
          <p:cNvPr id="5" name="Shape 108"/>
          <p:cNvSpPr txBox="1"/>
          <p:nvPr/>
        </p:nvSpPr>
        <p:spPr>
          <a:xfrm>
            <a:off x="4768529" y="1162873"/>
            <a:ext cx="2571749" cy="418798"/>
          </a:xfrm>
          <a:prstGeom prst="rect">
            <a:avLst/>
          </a:prstGeom>
          <a:noFill/>
          <a:ln>
            <a:noFill/>
          </a:ln>
        </p:spPr>
        <p:txBody>
          <a:bodyPr lIns="91425" tIns="91425" rIns="91425" bIns="91425" anchor="b" anchorCtr="0">
            <a:noAutofit/>
          </a:bodyPr>
          <a:lstStyle/>
          <a:p>
            <a:pPr marL="0" marR="0" lvl="0" indent="0" algn="l" rtl="0">
              <a:spcBef>
                <a:spcPts val="0"/>
              </a:spcBef>
              <a:buClr>
                <a:schemeClr val="dk1"/>
              </a:buClr>
              <a:buSzPct val="25000"/>
              <a:buFont typeface="Calibri"/>
              <a:buNone/>
            </a:pPr>
            <a:r>
              <a:rPr lang="en-US" sz="2400" b="1" i="0" u="none" strike="noStrike" cap="none" baseline="0" dirty="0">
                <a:solidFill>
                  <a:schemeClr val="accent1"/>
                </a:solidFill>
                <a:latin typeface="Calibri"/>
                <a:ea typeface="Calibri"/>
                <a:cs typeface="Calibri"/>
                <a:sym typeface="Calibri"/>
                <a:rtl val="0"/>
              </a:rPr>
              <a:t>Distributed VCS</a:t>
            </a:r>
          </a:p>
        </p:txBody>
      </p:sp>
      <p:sp>
        <p:nvSpPr>
          <p:cNvPr id="6" name="Shape 109"/>
          <p:cNvSpPr txBox="1"/>
          <p:nvPr/>
        </p:nvSpPr>
        <p:spPr>
          <a:xfrm>
            <a:off x="2715978" y="3686223"/>
            <a:ext cx="1827454" cy="352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80000"/>
              </a:buClr>
              <a:buSzPct val="25000"/>
              <a:buFont typeface="Calibri"/>
              <a:buNone/>
            </a:pPr>
            <a:r>
              <a:rPr lang="en-US" sz="2400" b="1" i="0" u="none" strike="noStrike" cap="none" baseline="0" dirty="0">
                <a:solidFill>
                  <a:schemeClr val="accent1"/>
                </a:solidFill>
                <a:latin typeface="Calibri"/>
                <a:ea typeface="Calibri"/>
                <a:cs typeface="Calibri"/>
                <a:sym typeface="Calibri"/>
                <a:rtl val="0"/>
              </a:rPr>
              <a:t>Local VCS</a:t>
            </a:r>
          </a:p>
        </p:txBody>
      </p:sp>
      <p:sp>
        <p:nvSpPr>
          <p:cNvPr id="7" name="Shape 110"/>
          <p:cNvSpPr txBox="1"/>
          <p:nvPr/>
        </p:nvSpPr>
        <p:spPr>
          <a:xfrm>
            <a:off x="7340277" y="3581173"/>
            <a:ext cx="2470176" cy="317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80000"/>
              </a:buClr>
              <a:buSzPct val="25000"/>
              <a:buFont typeface="Calibri"/>
              <a:buNone/>
            </a:pPr>
            <a:r>
              <a:rPr lang="en-US" sz="2400" b="1" i="0" u="none" strike="noStrike" cap="none" baseline="0" dirty="0">
                <a:solidFill>
                  <a:schemeClr val="accent1"/>
                </a:solidFill>
                <a:latin typeface="Calibri"/>
                <a:ea typeface="Calibri"/>
                <a:cs typeface="Calibri"/>
                <a:sym typeface="Calibri"/>
                <a:rtl val="0"/>
              </a:rPr>
              <a:t>Centralized VCS</a:t>
            </a:r>
          </a:p>
        </p:txBody>
      </p:sp>
      <p:pic>
        <p:nvPicPr>
          <p:cNvPr id="8" name="Shape 111"/>
          <p:cNvPicPr preferRelativeResize="0"/>
          <p:nvPr/>
        </p:nvPicPr>
        <p:blipFill rotWithShape="1">
          <a:blip r:embed="rId2"/>
          <a:srcRect/>
          <a:stretch/>
        </p:blipFill>
        <p:spPr>
          <a:xfrm>
            <a:off x="4842104" y="1771247"/>
            <a:ext cx="2170032" cy="2104574"/>
          </a:xfrm>
          <a:prstGeom prst="rect">
            <a:avLst/>
          </a:prstGeom>
          <a:noFill/>
          <a:ln>
            <a:noFill/>
          </a:ln>
        </p:spPr>
      </p:pic>
      <p:pic>
        <p:nvPicPr>
          <p:cNvPr id="9" name="Shape 112"/>
          <p:cNvPicPr preferRelativeResize="0"/>
          <p:nvPr/>
        </p:nvPicPr>
        <p:blipFill rotWithShape="1">
          <a:blip r:embed="rId3"/>
          <a:srcRect/>
          <a:stretch/>
        </p:blipFill>
        <p:spPr>
          <a:xfrm>
            <a:off x="2666654" y="4344745"/>
            <a:ext cx="2073750" cy="1741949"/>
          </a:xfrm>
          <a:prstGeom prst="rect">
            <a:avLst/>
          </a:prstGeom>
          <a:noFill/>
          <a:ln>
            <a:noFill/>
          </a:ln>
        </p:spPr>
      </p:pic>
      <p:pic>
        <p:nvPicPr>
          <p:cNvPr id="10" name="Shape 113"/>
          <p:cNvPicPr preferRelativeResize="0"/>
          <p:nvPr/>
        </p:nvPicPr>
        <p:blipFill rotWithShape="1">
          <a:blip r:embed="rId4"/>
          <a:srcRect/>
          <a:stretch/>
        </p:blipFill>
        <p:spPr>
          <a:xfrm>
            <a:off x="7284754" y="4228009"/>
            <a:ext cx="2532249" cy="1975424"/>
          </a:xfrm>
          <a:prstGeom prst="rect">
            <a:avLst/>
          </a:prstGeom>
          <a:noFill/>
          <a:ln>
            <a:noFill/>
          </a:ln>
        </p:spPr>
      </p:pic>
    </p:spTree>
    <p:extLst>
      <p:ext uri="{BB962C8B-B14F-4D97-AF65-F5344CB8AC3E}">
        <p14:creationId xmlns:p14="http://schemas.microsoft.com/office/powerpoint/2010/main" val="4222524251"/>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422"/>
            <a:ext cx="6730423" cy="1066895"/>
          </a:xfrm>
        </p:spPr>
        <p:txBody>
          <a:bodyPr/>
          <a:lstStyle/>
          <a:p>
            <a:pPr lvl="0"/>
            <a:r>
              <a:rPr lang="en-US" sz="3200" dirty="0">
                <a:latin typeface="Times New Roman" panose="02020603050405020304" pitchFamily="18" charset="0"/>
                <a:ea typeface="Georgia"/>
                <a:cs typeface="Times New Roman" panose="02020603050405020304" pitchFamily="18" charset="0"/>
                <a:sym typeface="Georgia"/>
              </a:rPr>
              <a:t>Distributed Version Control System</a:t>
            </a:r>
            <a:r>
              <a:rPr lang="en-US" sz="4000" dirty="0">
                <a:solidFill>
                  <a:schemeClr val="accent5"/>
                </a:solidFill>
                <a:latin typeface="Georgia"/>
                <a:ea typeface="Georgia"/>
                <a:cs typeface="Georgia"/>
                <a:sym typeface="Georgia"/>
              </a:rPr>
              <a:t/>
            </a:r>
            <a:br>
              <a:rPr lang="en-US" sz="4000" dirty="0">
                <a:solidFill>
                  <a:schemeClr val="accent5"/>
                </a:solidFill>
                <a:latin typeface="Georgia"/>
                <a:ea typeface="Georgia"/>
                <a:cs typeface="Georgia"/>
                <a:sym typeface="Georgia"/>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4</a:t>
            </a:fld>
            <a:endParaRPr lang="en-IN" dirty="0"/>
          </a:p>
        </p:txBody>
      </p:sp>
      <p:sp>
        <p:nvSpPr>
          <p:cNvPr id="5" name="Rectangle 4"/>
          <p:cNvSpPr/>
          <p:nvPr/>
        </p:nvSpPr>
        <p:spPr>
          <a:xfrm>
            <a:off x="108857" y="815734"/>
            <a:ext cx="11939290" cy="341632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Distributed VCS, every contributor has a local copy or “clone” of the main repository i.e. everyone maintains a local repository of their own which contains all the files and metadata present in the main repository.</a:t>
            </a:r>
          </a:p>
          <a:p>
            <a:r>
              <a:rPr lang="en-US" dirty="0">
                <a:latin typeface="Times New Roman" panose="02020603050405020304" pitchFamily="18" charset="0"/>
                <a:cs typeface="Times New Roman" panose="02020603050405020304" pitchFamily="18" charset="0"/>
              </a:rPr>
              <a:t>They can update their local repositories with new data from the central server by an operation called “</a:t>
            </a:r>
            <a:r>
              <a:rPr lang="en-US" b="1" dirty="0">
                <a:latin typeface="Times New Roman" panose="02020603050405020304" pitchFamily="18" charset="0"/>
                <a:cs typeface="Times New Roman" panose="02020603050405020304" pitchFamily="18" charset="0"/>
              </a:rPr>
              <a:t>pull</a:t>
            </a:r>
            <a:r>
              <a:rPr lang="en-US" dirty="0">
                <a:latin typeface="Times New Roman" panose="02020603050405020304" pitchFamily="18" charset="0"/>
                <a:cs typeface="Times New Roman" panose="02020603050405020304" pitchFamily="18" charset="0"/>
              </a:rPr>
              <a:t>” and affect changes to the main repository by an operation called “</a:t>
            </a:r>
            <a:r>
              <a:rPr lang="en-US" b="1" dirty="0">
                <a:latin typeface="Times New Roman" panose="02020603050405020304" pitchFamily="18" charset="0"/>
                <a:cs typeface="Times New Roman" panose="02020603050405020304" pitchFamily="18" charset="0"/>
              </a:rPr>
              <a:t>push</a:t>
            </a:r>
            <a:r>
              <a:rPr lang="en-US" dirty="0">
                <a:latin typeface="Times New Roman" panose="02020603050405020304" pitchFamily="18" charset="0"/>
                <a:cs typeface="Times New Roman" panose="02020603050405020304" pitchFamily="18" charset="0"/>
              </a:rPr>
              <a:t>” from their local repository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pPr>
            <a:r>
              <a:rPr lang="en-US" dirty="0">
                <a:latin typeface="Times New Roman" panose="02020603050405020304" pitchFamily="18" charset="0"/>
                <a:ea typeface="Calibri"/>
                <a:cs typeface="Times New Roman" panose="02020603050405020304" pitchFamily="18" charset="0"/>
                <a:sym typeface="Calibri"/>
              </a:rPr>
              <a:t>Distributed version control system(DVCS) keeps track of software revisions and allows many developers to work on a given project without maintaining a connection to a common network.</a:t>
            </a:r>
          </a:p>
          <a:p>
            <a:pPr marL="342900" lvl="0">
              <a:lnSpc>
                <a:spcPct val="150000"/>
              </a:lnSpc>
              <a:buSzPct val="25000"/>
            </a:pPr>
            <a:r>
              <a:rPr lang="en-US" dirty="0">
                <a:latin typeface="Times New Roman" panose="02020603050405020304" pitchFamily="18" charset="0"/>
                <a:ea typeface="Calibri"/>
                <a:cs typeface="Times New Roman" panose="02020603050405020304" pitchFamily="18" charset="0"/>
                <a:sym typeface="Calibri"/>
              </a:rPr>
              <a:t>(Ex) Git, Mercurial, Mercurial, Bazaar</a:t>
            </a:r>
          </a:p>
          <a:p>
            <a:endParaRPr lang="en-IN" dirty="0">
              <a:latin typeface="Times New Roman" panose="02020603050405020304" pitchFamily="18" charset="0"/>
              <a:cs typeface="Times New Roman" panose="02020603050405020304" pitchFamily="18" charset="0"/>
            </a:endParaRPr>
          </a:p>
          <a:p>
            <a:pPr marL="342900" lvl="0">
              <a:lnSpc>
                <a:spcPct val="150000"/>
              </a:lnSpc>
              <a:buSzPct val="25000"/>
            </a:pPr>
            <a:endParaRPr lang="en-US" dirty="0">
              <a:latin typeface="Calibri"/>
              <a:ea typeface="Calibri"/>
              <a:cs typeface="Calibri"/>
              <a:sym typeface="Calibri"/>
            </a:endParaRPr>
          </a:p>
        </p:txBody>
      </p:sp>
    </p:spTree>
    <p:extLst>
      <p:ext uri="{BB962C8B-B14F-4D97-AF65-F5344CB8AC3E}">
        <p14:creationId xmlns:p14="http://schemas.microsoft.com/office/powerpoint/2010/main" val="338132501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Basics</a:t>
            </a: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5</a:t>
            </a:fld>
            <a:endParaRPr lang="en-IN" dirty="0"/>
          </a:p>
        </p:txBody>
      </p:sp>
      <p:sp>
        <p:nvSpPr>
          <p:cNvPr id="5" name="Rectangle 4"/>
          <p:cNvSpPr/>
          <p:nvPr/>
        </p:nvSpPr>
        <p:spPr>
          <a:xfrm>
            <a:off x="1" y="691049"/>
            <a:ext cx="10332720" cy="6370975"/>
          </a:xfrm>
          <a:prstGeom prst="rect">
            <a:avLst/>
          </a:prstGeom>
        </p:spPr>
        <p:txBody>
          <a:bodyPr wrap="square">
            <a:spAutoFit/>
          </a:bodyPr>
          <a:lstStyle/>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means Global Information tracker</a:t>
            </a:r>
            <a:r>
              <a:rPr lang="en-US" dirty="0">
                <a:latin typeface="Times New Roman" panose="02020603050405020304" pitchFamily="18" charset="0"/>
                <a:cs typeface="Times New Roman" panose="02020603050405020304" pitchFamily="18" charset="0"/>
              </a:rPr>
              <a:t>. It is free and open source tool</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Git is a </a:t>
            </a:r>
            <a:r>
              <a:rPr lang="en-US" dirty="0" smtClean="0">
                <a:latin typeface="Times New Roman" panose="02020603050405020304" pitchFamily="18" charset="0"/>
                <a:cs typeface="Times New Roman" panose="02020603050405020304" pitchFamily="18" charset="0"/>
              </a:rPr>
              <a:t>SCM(Source </a:t>
            </a:r>
            <a:r>
              <a:rPr lang="en-US" dirty="0">
                <a:latin typeface="Times New Roman" panose="02020603050405020304" pitchFamily="18" charset="0"/>
                <a:cs typeface="Times New Roman" panose="02020603050405020304" pitchFamily="18" charset="0"/>
              </a:rPr>
              <a:t>Code Management</a:t>
            </a:r>
            <a:r>
              <a:rPr lang="en-US" dirty="0" smtClean="0">
                <a:latin typeface="Times New Roman" panose="02020603050405020304" pitchFamily="18" charset="0"/>
                <a:cs typeface="Times New Roman" panose="02020603050405020304" pitchFamily="18" charset="0"/>
              </a:rPr>
              <a:t>), where it stores all files in repository(local/server)</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is a version control system for tracking changes in computer files and created in 2005 by Linus Torvalds creator of Linux </a:t>
            </a:r>
            <a:r>
              <a:rPr lang="en-US" dirty="0">
                <a:latin typeface="Times New Roman" panose="02020603050405020304" pitchFamily="18" charset="0"/>
                <a:cs typeface="Times New Roman" panose="02020603050405020304" pitchFamily="18" charset="0"/>
              </a:rPr>
              <a:t>kernel</a:t>
            </a:r>
            <a:r>
              <a:rPr lang="en-US" dirty="0" smtClean="0">
                <a:latin typeface="Times New Roman" panose="02020603050405020304" pitchFamily="18" charset="0"/>
                <a:cs typeface="Times New Roman" panose="02020603050405020304" pitchFamily="18" charset="0"/>
              </a:rPr>
              <a:t>.</a:t>
            </a:r>
            <a:r>
              <a:rPr lang="en-US" dirty="0">
                <a:latin typeface="Calibri"/>
                <a:ea typeface="Calibri"/>
                <a:cs typeface="Calibri"/>
                <a:sym typeface="Calibri"/>
              </a:rPr>
              <a:t> </a:t>
            </a:r>
            <a:r>
              <a:rPr lang="en-US" dirty="0">
                <a:latin typeface="Times New Roman" panose="02020603050405020304" pitchFamily="18" charset="0"/>
                <a:ea typeface="Calibri"/>
                <a:cs typeface="Times New Roman" panose="02020603050405020304" pitchFamily="18" charset="0"/>
                <a:sym typeface="Calibri"/>
              </a:rPr>
              <a:t>N</a:t>
            </a:r>
            <a:r>
              <a:rPr lang="en-US" dirty="0">
                <a:solidFill>
                  <a:srgbClr val="000000"/>
                </a:solidFill>
                <a:latin typeface="Times New Roman" panose="02020603050405020304" pitchFamily="18" charset="0"/>
                <a:ea typeface="Calibri"/>
                <a:cs typeface="Times New Roman" panose="02020603050405020304" pitchFamily="18" charset="0"/>
                <a:sym typeface="Calibri"/>
              </a:rPr>
              <a:t>ow it is maintained by Junio Hamano.</a:t>
            </a:r>
            <a:endParaRPr lang="en-US"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a:t>
            </a:r>
            <a:r>
              <a:rPr lang="en-US" dirty="0">
                <a:latin typeface="Times New Roman" panose="02020603050405020304" pitchFamily="18" charset="0"/>
                <a:cs typeface="Times New Roman" panose="02020603050405020304" pitchFamily="18" charset="0"/>
              </a:rPr>
              <a:t>is a Distributed Version Control </a:t>
            </a:r>
            <a:r>
              <a:rPr lang="en-US" dirty="0" smtClean="0">
                <a:latin typeface="Times New Roman" panose="02020603050405020304" pitchFamily="18" charset="0"/>
                <a:cs typeface="Times New Roman" panose="02020603050405020304" pitchFamily="18" charset="0"/>
              </a:rPr>
              <a:t>System that work on a single project without having to be in a same network. </a:t>
            </a:r>
            <a:r>
              <a:rPr lang="en-US" dirty="0">
                <a:latin typeface="Times New Roman" panose="02020603050405020304" pitchFamily="18" charset="0"/>
                <a:ea typeface="Calibri"/>
                <a:cs typeface="Times New Roman" panose="02020603050405020304" pitchFamily="18" charset="0"/>
                <a:sym typeface="Calibri"/>
              </a:rPr>
              <a:t>It is not dependent on network access or a central server</a:t>
            </a:r>
            <a:r>
              <a:rPr lang="en-US" dirty="0" smtClean="0">
                <a:latin typeface="Times New Roman" panose="02020603050405020304" pitchFamily="18" charset="0"/>
                <a:ea typeface="Calibri"/>
                <a:cs typeface="Times New Roman" panose="02020603050405020304" pitchFamily="18" charset="0"/>
                <a:sym typeface="Calibri"/>
              </a:rPr>
              <a:t>.</a:t>
            </a:r>
            <a:endParaRPr lang="en-US" dirty="0" smtClean="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Co-ordinates work between multiples of developers and tracks every single version, changes and history that made on the system files/projects.</a:t>
            </a:r>
            <a:endParaRPr lang="en-US"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Git can be revert back to any specific version of any file at any time as long as it is stored in repository.</a:t>
            </a:r>
          </a:p>
          <a:p>
            <a:pPr marL="285750" indent="-2857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Git you will have Repository in local machine, where you will do changes and commit, the push that file to Remote Repository like Git Hub or Bit Bucket.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696" y="1145002"/>
            <a:ext cx="2064304" cy="3819775"/>
          </a:xfrm>
          <a:prstGeom prst="rect">
            <a:avLst/>
          </a:prstGeom>
        </p:spPr>
      </p:pic>
    </p:spTree>
    <p:extLst>
      <p:ext uri="{BB962C8B-B14F-4D97-AF65-F5344CB8AC3E}">
        <p14:creationId xmlns:p14="http://schemas.microsoft.com/office/powerpoint/2010/main" val="114790748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0" y="3645"/>
            <a:ext cx="6730423" cy="1128450"/>
          </a:xfrm>
        </p:spPr>
        <p:txBody>
          <a:bodyPr/>
          <a:lstStyle/>
          <a:p>
            <a:pPr lvl="0"/>
            <a:r>
              <a:rPr lang="en-US" sz="3600" dirty="0">
                <a:latin typeface="Times New Roman" panose="02020603050405020304" pitchFamily="18" charset="0"/>
                <a:ea typeface="Georgia"/>
                <a:cs typeface="Times New Roman" panose="02020603050405020304" pitchFamily="18" charset="0"/>
                <a:sym typeface="Georgia"/>
              </a:rPr>
              <a:t>Steps to  get your project into Git</a:t>
            </a:r>
            <a:r>
              <a:rPr lang="en-US" sz="4000" dirty="0">
                <a:solidFill>
                  <a:schemeClr val="accent5"/>
                </a:solidFill>
                <a:latin typeface="Georgia"/>
                <a:ea typeface="Georgia"/>
                <a:cs typeface="Georgia"/>
                <a:sym typeface="Georgia"/>
              </a:rPr>
              <a:t/>
            </a:r>
            <a:br>
              <a:rPr lang="en-US" sz="4000" dirty="0">
                <a:solidFill>
                  <a:schemeClr val="accent5"/>
                </a:solidFill>
                <a:latin typeface="Georgia"/>
                <a:ea typeface="Georgia"/>
                <a:cs typeface="Georgia"/>
                <a:sym typeface="Georgia"/>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6</a:t>
            </a:fld>
            <a:endParaRPr lang="en-IN" dirty="0"/>
          </a:p>
        </p:txBody>
      </p:sp>
      <p:sp>
        <p:nvSpPr>
          <p:cNvPr id="5" name="Shape 136"/>
          <p:cNvSpPr/>
          <p:nvPr/>
        </p:nvSpPr>
        <p:spPr>
          <a:xfrm>
            <a:off x="0" y="781658"/>
            <a:ext cx="11795760" cy="5475452"/>
          </a:xfrm>
          <a:prstGeom prst="rect">
            <a:avLst/>
          </a:prstGeom>
          <a:noFill/>
          <a:ln>
            <a:noFill/>
          </a:ln>
        </p:spPr>
        <p:txBody>
          <a:bodyPr lIns="91425" tIns="45700" rIns="91425" bIns="45700" anchor="t" anchorCtr="0">
            <a:noAutofit/>
          </a:bodyPr>
          <a:lstStyle/>
          <a:p>
            <a:pPr marL="139700" marR="0" lvl="0" algn="l" rtl="0">
              <a:spcBef>
                <a:spcPts val="0"/>
              </a:spcBef>
              <a:buClr>
                <a:srgbClr val="000000"/>
              </a:buClr>
              <a:buSzPct val="100000"/>
            </a:pPr>
            <a:r>
              <a:rPr lang="en-US" sz="2400" b="0" i="0" u="none" strike="noStrike" cap="none" baseline="0" dirty="0">
                <a:solidFill>
                  <a:srgbClr val="000000"/>
                </a:solidFill>
                <a:latin typeface="Calibri"/>
                <a:ea typeface="Calibri"/>
                <a:cs typeface="Calibri"/>
                <a:sym typeface="Calibri"/>
              </a:rPr>
              <a:t>There are two steps to get the project into the </a:t>
            </a:r>
            <a:r>
              <a:rPr lang="en-US" sz="2400" b="0" i="0" u="none" strike="noStrike" cap="none" baseline="0" dirty="0" smtClean="0">
                <a:solidFill>
                  <a:srgbClr val="000000"/>
                </a:solidFill>
                <a:latin typeface="Calibri"/>
                <a:ea typeface="Calibri"/>
                <a:cs typeface="Calibri"/>
                <a:sym typeface="Calibri"/>
              </a:rPr>
              <a:t>git.</a:t>
            </a:r>
          </a:p>
          <a:p>
            <a:pPr marL="139700" marR="0" lvl="0" algn="l" rtl="0">
              <a:spcBef>
                <a:spcPts val="0"/>
              </a:spcBef>
              <a:buClr>
                <a:srgbClr val="000000"/>
              </a:buClr>
              <a:buSzPct val="100000"/>
            </a:pPr>
            <a:endParaRPr lang="en-US" sz="2400" b="0" i="0" u="none" strike="noStrike" cap="none" baseline="0" dirty="0" smtClean="0">
              <a:solidFill>
                <a:srgbClr val="000000"/>
              </a:solidFill>
              <a:latin typeface="Calibri"/>
              <a:ea typeface="Calibri"/>
              <a:cs typeface="Calibri"/>
              <a:sym typeface="Calibri"/>
            </a:endParaRPr>
          </a:p>
          <a:p>
            <a:pPr marL="139700" marR="0" lvl="0" algn="l" rtl="0">
              <a:spcBef>
                <a:spcPts val="0"/>
              </a:spcBef>
              <a:buClr>
                <a:srgbClr val="000000"/>
              </a:buClr>
              <a:buSzPct val="100000"/>
            </a:pPr>
            <a:r>
              <a:rPr lang="en-US" sz="2400" b="1" i="0" u="none" strike="noStrike" cap="none" baseline="0" dirty="0" smtClean="0">
                <a:solidFill>
                  <a:schemeClr val="accent1"/>
                </a:solidFill>
                <a:latin typeface="Calibri"/>
                <a:ea typeface="Calibri"/>
                <a:cs typeface="Calibri"/>
                <a:sym typeface="Calibri"/>
              </a:rPr>
              <a:t>     </a:t>
            </a:r>
            <a:r>
              <a:rPr lang="en-US" sz="2400" b="1" i="0" u="none" strike="noStrike" cap="none" baseline="0" dirty="0" smtClean="0">
                <a:latin typeface="Times New Roman" panose="02020603050405020304" pitchFamily="18" charset="0"/>
                <a:ea typeface="Calibri"/>
                <a:cs typeface="Times New Roman" panose="02020603050405020304" pitchFamily="18" charset="0"/>
                <a:sym typeface="Calibri"/>
              </a:rPr>
              <a:t>Step </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Pr>
              <a:t>1 :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Pr>
              <a:t>Cloning  the existing  Git repository from the server to your </a:t>
            </a:r>
            <a:endPar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endParaRPr>
          </a:p>
          <a:p>
            <a:pPr marL="139700" marR="0" lvl="0" algn="l" rtl="0">
              <a:spcBef>
                <a:spcPts val="0"/>
              </a:spcBef>
              <a:buClr>
                <a:srgbClr val="000000"/>
              </a:buClr>
              <a:buSzPct val="100000"/>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smtClean="0">
                <a:latin typeface="Times New Roman" panose="02020603050405020304" pitchFamily="18" charset="0"/>
                <a:ea typeface="Calibri"/>
                <a:cs typeface="Times New Roman" panose="02020603050405020304" pitchFamily="18" charset="0"/>
                <a:sym typeface="Calibri"/>
              </a:rPr>
              <a:t>    </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Pr>
              <a:t>local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Pr>
              <a:t>git </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Pr>
              <a:t>repository.</a:t>
            </a:r>
          </a:p>
          <a:p>
            <a:pPr marL="139700" marR="0" lvl="0" algn="l" rtl="0">
              <a:spcBef>
                <a:spcPts val="0"/>
              </a:spcBef>
              <a:buClr>
                <a:srgbClr val="000000"/>
              </a:buClr>
              <a:buSzPct val="100000"/>
            </a:pPr>
            <a:r>
              <a:rPr lang="en-US" sz="2400" b="1" i="0" u="none" strike="noStrike" cap="none" baseline="0" dirty="0" smtClean="0">
                <a:latin typeface="Times New Roman" panose="02020603050405020304" pitchFamily="18" charset="0"/>
                <a:ea typeface="Calibri"/>
                <a:cs typeface="Times New Roman" panose="02020603050405020304" pitchFamily="18" charset="0"/>
                <a:sym typeface="Calibri"/>
              </a:rPr>
              <a:t>     Commands</a:t>
            </a:r>
            <a:r>
              <a:rPr lang="en-US" sz="2400" b="1" i="0" u="none" strike="noStrike" cap="none" baseline="0" dirty="0">
                <a:latin typeface="Times New Roman" panose="02020603050405020304" pitchFamily="18" charset="0"/>
                <a:ea typeface="Calibri"/>
                <a:cs typeface="Times New Roman" panose="02020603050405020304" pitchFamily="18" charset="0"/>
                <a:sym typeface="Calibri"/>
              </a:rPr>
              <a:t>:</a:t>
            </a:r>
          </a:p>
          <a:p>
            <a:pPr marL="0" marR="0" lvl="0" indent="0" algn="l" rtl="0">
              <a:spcBef>
                <a:spcPts val="0"/>
              </a:spcBef>
              <a:buSzPct val="25000"/>
              <a:buNone/>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smtClean="0">
                <a:latin typeface="Times New Roman" panose="02020603050405020304" pitchFamily="18" charset="0"/>
                <a:ea typeface="Calibri"/>
                <a:cs typeface="Times New Roman" panose="02020603050405020304" pitchFamily="18" charset="0"/>
                <a:sym typeface="Calibri"/>
              </a:rPr>
              <a:t>     </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Pr>
              <a:t>git </a:t>
            </a:r>
            <a:r>
              <a:rPr lang="en-US" sz="2400" b="0" i="0" u="none" strike="noStrike" cap="none" baseline="0" dirty="0">
                <a:latin typeface="Times New Roman" panose="02020603050405020304" pitchFamily="18" charset="0"/>
                <a:ea typeface="Calibri"/>
                <a:cs typeface="Times New Roman" panose="02020603050405020304" pitchFamily="18" charset="0"/>
                <a:sym typeface="Calibri"/>
              </a:rPr>
              <a:t>clone git://</a:t>
            </a:r>
            <a:r>
              <a:rPr lang="en-US" sz="2400" b="0" i="0" u="none" strike="noStrike" cap="none" baseline="0" dirty="0" smtClean="0">
                <a:latin typeface="Times New Roman" panose="02020603050405020304" pitchFamily="18" charset="0"/>
                <a:ea typeface="Calibri"/>
                <a:cs typeface="Times New Roman" panose="02020603050405020304" pitchFamily="18" charset="0"/>
                <a:sym typeface="Calibri"/>
              </a:rPr>
              <a:t>github.com/schacon/grit.git(URL)</a:t>
            </a:r>
          </a:p>
          <a:p>
            <a:pPr marL="0" marR="0" lvl="0" indent="0" algn="l" rtl="0">
              <a:spcBef>
                <a:spcPts val="0"/>
              </a:spcBef>
              <a:buSzPct val="25000"/>
              <a:buNone/>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smtClean="0">
                <a:latin typeface="Times New Roman" panose="02020603050405020304" pitchFamily="18" charset="0"/>
                <a:ea typeface="Calibri"/>
                <a:cs typeface="Times New Roman" panose="02020603050405020304" pitchFamily="18" charset="0"/>
                <a:sym typeface="Calibri"/>
              </a:rPr>
              <a:t>      </a:t>
            </a:r>
            <a:r>
              <a:rPr lang="en-US" sz="2400" b="1" dirty="0" smtClean="0">
                <a:latin typeface="Times New Roman" panose="02020603050405020304" pitchFamily="18" charset="0"/>
                <a:ea typeface="Calibri"/>
                <a:cs typeface="Times New Roman" panose="02020603050405020304" pitchFamily="18" charset="0"/>
                <a:sym typeface="Calibri"/>
              </a:rPr>
              <a:t>Step </a:t>
            </a:r>
            <a:r>
              <a:rPr lang="en-US" sz="2400" b="1" dirty="0">
                <a:latin typeface="Times New Roman" panose="02020603050405020304" pitchFamily="18" charset="0"/>
                <a:ea typeface="Calibri"/>
                <a:cs typeface="Times New Roman" panose="02020603050405020304" pitchFamily="18" charset="0"/>
                <a:sym typeface="Calibri"/>
              </a:rPr>
              <a:t>2 : </a:t>
            </a:r>
            <a:r>
              <a:rPr lang="en-US" sz="2400" dirty="0">
                <a:latin typeface="Times New Roman" panose="02020603050405020304" pitchFamily="18" charset="0"/>
                <a:ea typeface="Calibri"/>
                <a:cs typeface="Times New Roman" panose="02020603050405020304" pitchFamily="18" charset="0"/>
                <a:sym typeface="Calibri"/>
              </a:rPr>
              <a:t>Import the existing project or directory  into your </a:t>
            </a:r>
            <a:r>
              <a:rPr lang="en-US" sz="2400" dirty="0" smtClean="0">
                <a:latin typeface="Times New Roman" panose="02020603050405020304" pitchFamily="18" charset="0"/>
                <a:ea typeface="Calibri"/>
                <a:cs typeface="Times New Roman" panose="02020603050405020304" pitchFamily="18" charset="0"/>
                <a:sym typeface="Calibri"/>
              </a:rPr>
              <a:t>local </a:t>
            </a:r>
          </a:p>
          <a:p>
            <a:pPr marL="0" marR="0" lvl="0" indent="0" algn="l" rtl="0">
              <a:spcBef>
                <a:spcPts val="0"/>
              </a:spcBef>
              <a:buSzPct val="25000"/>
              <a:buNone/>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smtClean="0">
                <a:latin typeface="Times New Roman" panose="02020603050405020304" pitchFamily="18" charset="0"/>
                <a:ea typeface="Calibri"/>
                <a:cs typeface="Times New Roman" panose="02020603050405020304" pitchFamily="18" charset="0"/>
                <a:sym typeface="Calibri"/>
              </a:rPr>
              <a:t>      git </a:t>
            </a:r>
            <a:r>
              <a:rPr lang="en-US" sz="2400" dirty="0">
                <a:latin typeface="Times New Roman" panose="02020603050405020304" pitchFamily="18" charset="0"/>
                <a:ea typeface="Calibri"/>
                <a:cs typeface="Times New Roman" panose="02020603050405020304" pitchFamily="18" charset="0"/>
                <a:sym typeface="Calibri"/>
              </a:rPr>
              <a:t>repository and push into the remote git repository.</a:t>
            </a:r>
          </a:p>
          <a:p>
            <a:pPr marL="139700" lvl="0" indent="0" rtl="0">
              <a:spcBef>
                <a:spcPts val="0"/>
              </a:spcBef>
              <a:buClr>
                <a:schemeClr val="accent1"/>
              </a:buClr>
              <a:buSzPct val="25000"/>
              <a:buFont typeface="Arial"/>
              <a:buNone/>
            </a:pPr>
            <a:r>
              <a:rPr lang="en-US" sz="2400" b="1" dirty="0" smtClean="0">
                <a:latin typeface="Times New Roman" panose="02020603050405020304" pitchFamily="18" charset="0"/>
                <a:ea typeface="Calibri"/>
                <a:cs typeface="Times New Roman" panose="02020603050405020304" pitchFamily="18" charset="0"/>
                <a:sym typeface="Calibri"/>
              </a:rPr>
              <a:t>     Commands:</a:t>
            </a:r>
          </a:p>
          <a:p>
            <a:pPr marL="139700" lvl="0" indent="0" rtl="0">
              <a:spcBef>
                <a:spcPts val="0"/>
              </a:spcBef>
              <a:buClr>
                <a:schemeClr val="accent1"/>
              </a:buClr>
              <a:buSzPct val="25000"/>
              <a:buFont typeface="Arial"/>
              <a:buNone/>
            </a:pPr>
            <a:r>
              <a:rPr lang="en-US" sz="2400" dirty="0" smtClean="0">
                <a:latin typeface="Times New Roman" panose="02020603050405020304" pitchFamily="18" charset="0"/>
                <a:ea typeface="Calibri"/>
                <a:cs typeface="Times New Roman" panose="02020603050405020304" pitchFamily="18" charset="0"/>
                <a:sym typeface="Calibri"/>
              </a:rPr>
              <a:t>     git </a:t>
            </a:r>
            <a:r>
              <a:rPr lang="en-US" sz="2400" dirty="0">
                <a:latin typeface="Times New Roman" panose="02020603050405020304" pitchFamily="18" charset="0"/>
                <a:ea typeface="Calibri"/>
                <a:cs typeface="Times New Roman" panose="02020603050405020304" pitchFamily="18" charset="0"/>
                <a:sym typeface="Calibri"/>
              </a:rPr>
              <a:t>init   // Create an empty Git repository or reinitialize an </a:t>
            </a:r>
            <a:r>
              <a:rPr lang="en-US" sz="2400" dirty="0" smtClean="0">
                <a:latin typeface="Times New Roman" panose="02020603050405020304" pitchFamily="18" charset="0"/>
                <a:ea typeface="Calibri"/>
                <a:cs typeface="Times New Roman" panose="02020603050405020304" pitchFamily="18" charset="0"/>
                <a:sym typeface="Calibri"/>
              </a:rPr>
              <a:t>existing</a:t>
            </a:r>
          </a:p>
          <a:p>
            <a:pPr marL="139700" lvl="0" indent="0" rtl="0">
              <a:spcBef>
                <a:spcPts val="0"/>
              </a:spcBef>
              <a:buClr>
                <a:schemeClr val="accent1"/>
              </a:buClr>
              <a:buSzPct val="25000"/>
              <a:buFont typeface="Arial"/>
              <a:buNone/>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smtClean="0">
                <a:latin typeface="Times New Roman" panose="02020603050405020304" pitchFamily="18" charset="0"/>
                <a:ea typeface="Calibri"/>
                <a:cs typeface="Times New Roman" panose="02020603050405020304" pitchFamily="18" charset="0"/>
                <a:sym typeface="Calibri"/>
              </a:rPr>
              <a:t>    one</a:t>
            </a:r>
          </a:p>
          <a:p>
            <a:pPr marL="139700" lvl="0" indent="0" rtl="0">
              <a:spcBef>
                <a:spcPts val="0"/>
              </a:spcBef>
              <a:buClr>
                <a:schemeClr val="accent1"/>
              </a:buClr>
              <a:buSzPct val="25000"/>
              <a:buFont typeface="Arial"/>
              <a:buNone/>
            </a:pPr>
            <a:r>
              <a:rPr lang="en-US" sz="2400" dirty="0" smtClean="0">
                <a:latin typeface="Times New Roman" panose="02020603050405020304" pitchFamily="18" charset="0"/>
                <a:ea typeface="Calibri"/>
                <a:cs typeface="Times New Roman" panose="02020603050405020304" pitchFamily="18" charset="0"/>
                <a:sym typeface="Calibri"/>
              </a:rPr>
              <a:t>     git </a:t>
            </a:r>
            <a:r>
              <a:rPr lang="en-US" sz="2400" dirty="0">
                <a:latin typeface="Times New Roman" panose="02020603050405020304" pitchFamily="18" charset="0"/>
                <a:ea typeface="Calibri"/>
                <a:cs typeface="Times New Roman" panose="02020603050405020304" pitchFamily="18" charset="0"/>
                <a:sym typeface="Calibri"/>
              </a:rPr>
              <a:t>add </a:t>
            </a:r>
            <a:r>
              <a:rPr lang="en-US" sz="2400" dirty="0" smtClean="0">
                <a:latin typeface="Times New Roman" panose="02020603050405020304" pitchFamily="18" charset="0"/>
                <a:ea typeface="Calibri"/>
                <a:cs typeface="Times New Roman" panose="02020603050405020304" pitchFamily="18" charset="0"/>
                <a:sym typeface="Calibri"/>
              </a:rPr>
              <a:t> . </a:t>
            </a:r>
            <a:r>
              <a:rPr lang="en-US" sz="2400" dirty="0">
                <a:latin typeface="Times New Roman" panose="02020603050405020304" pitchFamily="18" charset="0"/>
                <a:ea typeface="Calibri"/>
                <a:cs typeface="Times New Roman" panose="02020603050405020304" pitchFamily="18" charset="0"/>
                <a:sym typeface="Calibri"/>
              </a:rPr>
              <a:t>//  Add file contents to the </a:t>
            </a:r>
            <a:r>
              <a:rPr lang="en-US" sz="2400" dirty="0" smtClean="0">
                <a:latin typeface="Times New Roman" panose="02020603050405020304" pitchFamily="18" charset="0"/>
                <a:ea typeface="Calibri"/>
                <a:cs typeface="Times New Roman" panose="02020603050405020304" pitchFamily="18" charset="0"/>
                <a:sym typeface="Calibri"/>
              </a:rPr>
              <a:t>index</a:t>
            </a:r>
          </a:p>
          <a:p>
            <a:pPr marL="139700" lvl="0" indent="0" rtl="0">
              <a:spcBef>
                <a:spcPts val="0"/>
              </a:spcBef>
              <a:buClr>
                <a:schemeClr val="accent1"/>
              </a:buClr>
              <a:buSzPct val="25000"/>
              <a:buFont typeface="Arial"/>
              <a:buNone/>
            </a:pPr>
            <a:r>
              <a:rPr lang="en-US" sz="2400" dirty="0" smtClean="0">
                <a:latin typeface="Times New Roman" panose="02020603050405020304" pitchFamily="18" charset="0"/>
                <a:ea typeface="Calibri"/>
                <a:cs typeface="Times New Roman" panose="02020603050405020304" pitchFamily="18" charset="0"/>
                <a:sym typeface="Calibri"/>
              </a:rPr>
              <a:t>     git </a:t>
            </a:r>
            <a:r>
              <a:rPr lang="en-US" sz="2400" dirty="0">
                <a:latin typeface="Times New Roman" panose="02020603050405020304" pitchFamily="18" charset="0"/>
                <a:ea typeface="Calibri"/>
                <a:cs typeface="Times New Roman" panose="02020603050405020304" pitchFamily="18" charset="0"/>
                <a:sym typeface="Calibri"/>
              </a:rPr>
              <a:t>commit  -m  ‘ initial version’ // Record changes to the </a:t>
            </a:r>
            <a:r>
              <a:rPr lang="en-US" sz="2400" dirty="0" smtClean="0">
                <a:latin typeface="Times New Roman" panose="02020603050405020304" pitchFamily="18" charset="0"/>
                <a:ea typeface="Calibri"/>
                <a:cs typeface="Times New Roman" panose="02020603050405020304" pitchFamily="18" charset="0"/>
                <a:sym typeface="Calibri"/>
              </a:rPr>
              <a:t>local </a:t>
            </a:r>
          </a:p>
          <a:p>
            <a:pPr marL="139700" lvl="0" indent="0" rtl="0">
              <a:spcBef>
                <a:spcPts val="0"/>
              </a:spcBef>
              <a:buClr>
                <a:schemeClr val="accent1"/>
              </a:buClr>
              <a:buSzPct val="25000"/>
              <a:buFont typeface="Arial"/>
              <a:buNone/>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smtClean="0">
                <a:latin typeface="Times New Roman" panose="02020603050405020304" pitchFamily="18" charset="0"/>
                <a:ea typeface="Calibri"/>
                <a:cs typeface="Times New Roman" panose="02020603050405020304" pitchFamily="18" charset="0"/>
                <a:sym typeface="Calibri"/>
              </a:rPr>
              <a:t>    repository</a:t>
            </a:r>
            <a:endParaRPr lang="en-US" sz="2400" dirty="0">
              <a:latin typeface="Times New Roman" panose="02020603050405020304" pitchFamily="18" charset="0"/>
              <a:ea typeface="Calibri"/>
              <a:cs typeface="Times New Roman" panose="02020603050405020304" pitchFamily="18" charset="0"/>
              <a:sym typeface="Calibri"/>
            </a:endParaRPr>
          </a:p>
          <a:p>
            <a:pPr marL="139700" lvl="0" indent="0" rtl="0">
              <a:spcBef>
                <a:spcPts val="0"/>
              </a:spcBef>
              <a:buClr>
                <a:schemeClr val="accent1"/>
              </a:buClr>
              <a:buSzPct val="25000"/>
              <a:buFont typeface="Arial"/>
              <a:buNone/>
            </a:pPr>
            <a:r>
              <a:rPr lang="en-US" sz="2400" dirty="0" smtClean="0">
                <a:latin typeface="Times New Roman" panose="02020603050405020304" pitchFamily="18" charset="0"/>
                <a:ea typeface="Calibri"/>
                <a:cs typeface="Times New Roman" panose="02020603050405020304" pitchFamily="18" charset="0"/>
                <a:sym typeface="Calibri"/>
              </a:rPr>
              <a:t>     git </a:t>
            </a:r>
            <a:r>
              <a:rPr lang="en-US" sz="2400" dirty="0">
                <a:latin typeface="Times New Roman" panose="02020603050405020304" pitchFamily="18" charset="0"/>
                <a:ea typeface="Calibri"/>
                <a:cs typeface="Times New Roman" panose="02020603050405020304" pitchFamily="18" charset="0"/>
                <a:sym typeface="Calibri"/>
              </a:rPr>
              <a:t>push origin master //  Push the code into remote repository</a:t>
            </a:r>
          </a:p>
        </p:txBody>
      </p:sp>
    </p:spTree>
    <p:extLst>
      <p:ext uri="{BB962C8B-B14F-4D97-AF65-F5344CB8AC3E}">
        <p14:creationId xmlns:p14="http://schemas.microsoft.com/office/powerpoint/2010/main" val="4010189649"/>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17170"/>
            <a:ext cx="6730423" cy="615553"/>
          </a:xfrm>
        </p:spPr>
        <p:txBody>
          <a:bodyPr/>
          <a:lstStyle/>
          <a:p>
            <a:r>
              <a:rPr lang="en-US" sz="4000" b="0" dirty="0">
                <a:latin typeface="Times New Roman" panose="02020603050405020304" pitchFamily="18" charset="0"/>
                <a:ea typeface="Georgia"/>
                <a:cs typeface="Times New Roman" panose="02020603050405020304" pitchFamily="18" charset="0"/>
                <a:sym typeface="Georgia"/>
                <a:rtl val="0"/>
              </a:rPr>
              <a:t>Three states</a:t>
            </a:r>
            <a:endParaRPr lang="en-IN"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4"/>
          </p:nvPr>
        </p:nvSpPr>
        <p:spPr/>
        <p:txBody>
          <a:bodyPr/>
          <a:lstStyle/>
          <a:p>
            <a:fld id="{A5FE59A5-F4B4-47F3-8C4B-BD6C0C97D865}" type="slidenum">
              <a:rPr lang="en-IN" smtClean="0"/>
              <a:t>7</a:t>
            </a:fld>
            <a:endParaRPr lang="en-IN" dirty="0"/>
          </a:p>
        </p:txBody>
      </p:sp>
      <p:sp>
        <p:nvSpPr>
          <p:cNvPr id="6" name="Rectangle 5"/>
          <p:cNvSpPr/>
          <p:nvPr/>
        </p:nvSpPr>
        <p:spPr>
          <a:xfrm>
            <a:off x="3" y="912562"/>
            <a:ext cx="7714593" cy="1746632"/>
          </a:xfrm>
          <a:prstGeom prst="rect">
            <a:avLst/>
          </a:prstGeom>
        </p:spPr>
        <p:txBody>
          <a:bodyPr wrap="square">
            <a:spAutoFit/>
          </a:bodyPr>
          <a:lstStyle/>
          <a:p>
            <a:pPr marL="30480" marR="30480" algn="just">
              <a:lnSpc>
                <a:spcPts val="1800"/>
              </a:lnSpc>
              <a:spcAft>
                <a:spcPts val="72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IN"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workflow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Git.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ts val="1800"/>
              </a:lnSpc>
              <a:spcAft>
                <a:spcPts val="72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 1</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You modify a file from the working directory.</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ts val="1800"/>
              </a:lnSpc>
              <a:spcAft>
                <a:spcPts val="72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 2</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You add these files to the staging area.</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0480" marR="30480" algn="just">
              <a:lnSpc>
                <a:spcPts val="1800"/>
              </a:lnSpc>
              <a:spcAft>
                <a:spcPts val="720"/>
              </a:spcAf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Step 3</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You perform commit operation that moves the files from the staging area. After push operation, it stores the changes permanently to the Git repository.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p:cNvPicPr/>
          <p:nvPr/>
        </p:nvPicPr>
        <p:blipFill>
          <a:blip r:embed="rId2"/>
          <a:stretch>
            <a:fillRect/>
          </a:stretch>
        </p:blipFill>
        <p:spPr>
          <a:xfrm>
            <a:off x="1971741" y="2659194"/>
            <a:ext cx="7441324" cy="3567255"/>
          </a:xfrm>
          <a:prstGeom prst="rect">
            <a:avLst/>
          </a:prstGeom>
        </p:spPr>
      </p:pic>
    </p:spTree>
    <p:extLst>
      <p:ext uri="{BB962C8B-B14F-4D97-AF65-F5344CB8AC3E}">
        <p14:creationId xmlns:p14="http://schemas.microsoft.com/office/powerpoint/2010/main" val="765092050"/>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5"/>
            <a:ext cx="6730423" cy="1128450"/>
          </a:xfrm>
        </p:spPr>
        <p:txBody>
          <a:bodyPr/>
          <a:lstStyle/>
          <a:p>
            <a:pPr lvl="0"/>
            <a:r>
              <a:rPr lang="en-US" sz="3600" b="0" dirty="0">
                <a:latin typeface="Times New Roman" panose="02020603050405020304" pitchFamily="18" charset="0"/>
                <a:ea typeface="Georgia"/>
                <a:cs typeface="Times New Roman" panose="02020603050405020304" pitchFamily="18" charset="0"/>
                <a:sym typeface="Georgia"/>
                <a:rtl val="0"/>
              </a:rPr>
              <a:t>Checking the status of Your files</a:t>
            </a:r>
            <a:r>
              <a:rPr lang="en-US" sz="4000" b="0" dirty="0">
                <a:solidFill>
                  <a:schemeClr val="accent5"/>
                </a:solidFill>
                <a:latin typeface="Georgia"/>
                <a:ea typeface="Georgia"/>
                <a:cs typeface="Georgia"/>
                <a:sym typeface="Georgia"/>
                <a:rtl val="0"/>
              </a:rPr>
              <a:t/>
            </a:r>
            <a:br>
              <a:rPr lang="en-US" sz="4000" b="0" dirty="0">
                <a:solidFill>
                  <a:schemeClr val="accent5"/>
                </a:solidFill>
                <a:latin typeface="Georgia"/>
                <a:ea typeface="Georgia"/>
                <a:cs typeface="Georgia"/>
                <a:sym typeface="Georgia"/>
                <a:rtl val="0"/>
              </a:rPr>
            </a:br>
            <a:endParaRPr lang="en-IN" dirty="0"/>
          </a:p>
        </p:txBody>
      </p:sp>
      <p:sp>
        <p:nvSpPr>
          <p:cNvPr id="3" name="Slide Number Placeholder 2"/>
          <p:cNvSpPr>
            <a:spLocks noGrp="1"/>
          </p:cNvSpPr>
          <p:nvPr>
            <p:ph type="sldNum" idx="4"/>
          </p:nvPr>
        </p:nvSpPr>
        <p:spPr/>
        <p:txBody>
          <a:bodyPr/>
          <a:lstStyle/>
          <a:p>
            <a:fld id="{A5FE59A5-F4B4-47F3-8C4B-BD6C0C97D865}" type="slidenum">
              <a:rPr lang="en-IN" smtClean="0"/>
              <a:t>8</a:t>
            </a:fld>
            <a:endParaRPr lang="en-IN" dirty="0"/>
          </a:p>
        </p:txBody>
      </p:sp>
      <p:sp>
        <p:nvSpPr>
          <p:cNvPr id="5" name="Rectangle 4"/>
          <p:cNvSpPr/>
          <p:nvPr/>
        </p:nvSpPr>
        <p:spPr>
          <a:xfrm>
            <a:off x="0" y="633185"/>
            <a:ext cx="12192000" cy="6186309"/>
          </a:xfrm>
          <a:prstGeom prst="rect">
            <a:avLst/>
          </a:prstGeom>
        </p:spPr>
        <p:txBody>
          <a:bodyPr wrap="square">
            <a:spAutoFit/>
          </a:bodyPr>
          <a:lstStyle/>
          <a:p>
            <a:pPr marL="139700" lvl="0">
              <a:lnSpc>
                <a:spcPct val="200000"/>
              </a:lnSpc>
              <a:buSzPct val="25000"/>
            </a:pPr>
            <a:r>
              <a:rPr lang="en-US" b="1" dirty="0" smtClean="0">
                <a:solidFill>
                  <a:schemeClr val="accent1"/>
                </a:solidFill>
                <a:latin typeface="Times New Roman" panose="02020603050405020304" pitchFamily="18" charset="0"/>
                <a:ea typeface="Calibri"/>
                <a:cs typeface="Times New Roman" panose="02020603050405020304" pitchFamily="18" charset="0"/>
                <a:sym typeface="Calibri"/>
                <a:rtl val="0"/>
              </a:rPr>
              <a:t> </a:t>
            </a:r>
            <a:r>
              <a:rPr lang="en-US" b="1" dirty="0" smtClean="0">
                <a:latin typeface="Times New Roman" panose="02020603050405020304" pitchFamily="18" charset="0"/>
                <a:ea typeface="Calibri"/>
                <a:cs typeface="Times New Roman" panose="02020603050405020304" pitchFamily="18" charset="0"/>
                <a:sym typeface="Calibri"/>
                <a:rtl val="0"/>
              </a:rPr>
              <a:t>Command :  </a:t>
            </a:r>
            <a:r>
              <a:rPr lang="en-US" dirty="0" smtClean="0">
                <a:latin typeface="Times New Roman" panose="02020603050405020304" pitchFamily="18" charset="0"/>
                <a:ea typeface="Calibri"/>
                <a:cs typeface="Times New Roman" panose="02020603050405020304" pitchFamily="18" charset="0"/>
                <a:sym typeface="Calibri"/>
                <a:rtl val="0"/>
              </a:rPr>
              <a:t>git status </a:t>
            </a:r>
          </a:p>
          <a:p>
            <a:pPr marL="139700" lvl="0">
              <a:lnSpc>
                <a:spcPct val="200000"/>
              </a:lnSpc>
              <a:buClr>
                <a:srgbClr val="000000"/>
              </a:buClr>
              <a:buSzPct val="100000"/>
            </a:pPr>
            <a:r>
              <a:rPr lang="en-US" b="1" dirty="0" smtClean="0">
                <a:latin typeface="Times New Roman" panose="02020603050405020304" pitchFamily="18" charset="0"/>
                <a:ea typeface="Calibri"/>
                <a:cs typeface="Times New Roman" panose="02020603050405020304" pitchFamily="18" charset="0"/>
                <a:sym typeface="Calibri"/>
                <a:rtl val="0"/>
              </a:rPr>
              <a:t>      1.Untracked Files </a:t>
            </a:r>
            <a:r>
              <a:rPr lang="en-US" dirty="0" smtClean="0">
                <a:latin typeface="Times New Roman" panose="02020603050405020304" pitchFamily="18" charset="0"/>
                <a:ea typeface="Calibri"/>
                <a:cs typeface="Times New Roman" panose="02020603050405020304" pitchFamily="18" charset="0"/>
                <a:sym typeface="Calibri"/>
                <a:rtl val="0"/>
              </a:rPr>
              <a:t>- Files in your working directory that are not present in your last snapshot and staging area.</a:t>
            </a:r>
          </a:p>
          <a:p>
            <a:pPr marL="1397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     2. </a:t>
            </a:r>
            <a:r>
              <a:rPr lang="en-US" b="1" dirty="0" smtClean="0">
                <a:latin typeface="Times New Roman" panose="02020603050405020304" pitchFamily="18" charset="0"/>
                <a:ea typeface="Calibri"/>
                <a:cs typeface="Times New Roman" panose="02020603050405020304" pitchFamily="18" charset="0"/>
                <a:sym typeface="Calibri"/>
                <a:rtl val="0"/>
              </a:rPr>
              <a:t>Tracked Files </a:t>
            </a:r>
            <a:r>
              <a:rPr lang="en-US" dirty="0" smtClean="0">
                <a:latin typeface="Times New Roman" panose="02020603050405020304" pitchFamily="18" charset="0"/>
                <a:ea typeface="Calibri"/>
                <a:cs typeface="Times New Roman" panose="02020603050405020304" pitchFamily="18" charset="0"/>
                <a:sym typeface="Calibri"/>
                <a:rtl val="0"/>
              </a:rPr>
              <a:t>-   Files that are present in the last snapshot</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   The following  command is used to make the file status as trackable</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   </a:t>
            </a:r>
            <a:r>
              <a:rPr lang="en-US" b="1" dirty="0" smtClean="0">
                <a:latin typeface="Times New Roman" panose="02020603050405020304" pitchFamily="18" charset="0"/>
                <a:ea typeface="Calibri"/>
                <a:cs typeface="Times New Roman" panose="02020603050405020304" pitchFamily="18" charset="0"/>
                <a:sym typeface="Calibri"/>
                <a:rtl val="0"/>
              </a:rPr>
              <a:t>Command :  </a:t>
            </a:r>
            <a:r>
              <a:rPr lang="en-US" dirty="0" smtClean="0">
                <a:latin typeface="Times New Roman" panose="02020603050405020304" pitchFamily="18" charset="0"/>
                <a:ea typeface="Calibri"/>
                <a:cs typeface="Times New Roman" panose="02020603050405020304" pitchFamily="18" charset="0"/>
                <a:sym typeface="Calibri"/>
                <a:rtl val="0"/>
              </a:rPr>
              <a:t>git add filename</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3. </a:t>
            </a:r>
            <a:r>
              <a:rPr lang="en-US" b="1" dirty="0" smtClean="0">
                <a:latin typeface="Times New Roman" panose="02020603050405020304" pitchFamily="18" charset="0"/>
                <a:ea typeface="Calibri"/>
                <a:cs typeface="Times New Roman" panose="02020603050405020304" pitchFamily="18" charset="0"/>
                <a:sym typeface="Calibri"/>
                <a:rtl val="0"/>
              </a:rPr>
              <a:t>Staging Modified Files </a:t>
            </a:r>
            <a:r>
              <a:rPr lang="en-US" dirty="0" smtClean="0">
                <a:latin typeface="Times New Roman" panose="02020603050405020304" pitchFamily="18" charset="0"/>
                <a:ea typeface="Calibri"/>
                <a:cs typeface="Times New Roman" panose="02020603050405020304" pitchFamily="18" charset="0"/>
                <a:sym typeface="Calibri"/>
                <a:rtl val="0"/>
              </a:rPr>
              <a:t>– A File which is  already tracked  and  has</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    been modified in the working directory, but not yet staged.</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4. </a:t>
            </a:r>
            <a:r>
              <a:rPr lang="en-US" b="1" dirty="0" smtClean="0">
                <a:latin typeface="Times New Roman" panose="02020603050405020304" pitchFamily="18" charset="0"/>
                <a:ea typeface="Calibri"/>
                <a:cs typeface="Times New Roman" panose="02020603050405020304" pitchFamily="18" charset="0"/>
                <a:sym typeface="Calibri"/>
                <a:rtl val="0"/>
              </a:rPr>
              <a:t>Unstaging Modified Files </a:t>
            </a:r>
            <a:r>
              <a:rPr lang="en-US" dirty="0" smtClean="0">
                <a:latin typeface="Times New Roman" panose="02020603050405020304" pitchFamily="18" charset="0"/>
                <a:ea typeface="Calibri"/>
                <a:cs typeface="Times New Roman" panose="02020603050405020304" pitchFamily="18" charset="0"/>
                <a:sym typeface="Calibri"/>
                <a:rtl val="0"/>
              </a:rPr>
              <a:t>-  A File that is out of the staging area.</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    The following command is used to make the file unstaged</a:t>
            </a:r>
          </a:p>
          <a:p>
            <a:pPr marL="457200" lvl="0">
              <a:lnSpc>
                <a:spcPct val="200000"/>
              </a:lnSpc>
              <a:buSzPct val="25000"/>
            </a:pPr>
            <a:r>
              <a:rPr lang="en-US" dirty="0" smtClean="0">
                <a:latin typeface="Times New Roman" panose="02020603050405020304" pitchFamily="18" charset="0"/>
                <a:ea typeface="Calibri"/>
                <a:cs typeface="Times New Roman" panose="02020603050405020304" pitchFamily="18" charset="0"/>
                <a:sym typeface="Calibri"/>
                <a:rtl val="0"/>
              </a:rPr>
              <a:t>    </a:t>
            </a:r>
            <a:r>
              <a:rPr lang="en-US" b="1" dirty="0" smtClean="0">
                <a:latin typeface="Times New Roman" panose="02020603050405020304" pitchFamily="18" charset="0"/>
                <a:ea typeface="Calibri"/>
                <a:cs typeface="Times New Roman" panose="02020603050405020304" pitchFamily="18" charset="0"/>
                <a:sym typeface="Calibri"/>
                <a:rtl val="0"/>
              </a:rPr>
              <a:t>Command : </a:t>
            </a:r>
            <a:r>
              <a:rPr lang="en-US" dirty="0" smtClean="0">
                <a:latin typeface="Times New Roman" panose="02020603050405020304" pitchFamily="18" charset="0"/>
                <a:ea typeface="Calibri"/>
                <a:cs typeface="Times New Roman" panose="02020603050405020304" pitchFamily="18" charset="0"/>
                <a:sym typeface="Calibri"/>
                <a:rtl val="0"/>
              </a:rPr>
              <a:t>git reset HEAD filename </a:t>
            </a:r>
          </a:p>
          <a:p>
            <a:pPr marL="457200" lvl="0">
              <a:lnSpc>
                <a:spcPct val="200000"/>
              </a:lnSpc>
              <a:buSzPct val="25000"/>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72275"/>
      </p:ext>
    </p:extLst>
  </p:cSld>
  <p:clrMapOvr>
    <a:masterClrMapping/>
  </p:clrMapOvr>
  <p:transition>
    <p:fade thruBlk="1"/>
  </p:transition>
</p:sld>
</file>

<file path=ppt/theme/theme1.xml><?xml version="1.0" encoding="utf-8"?>
<a:theme xmlns:a="http://schemas.openxmlformats.org/drawingml/2006/main" name="TYSS_2019">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A692904-7DD0-4B3D-BF46-9B766DB95F27}" vid="{D00B10FD-57D4-47B0-A782-19711B327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TYSS_2019</Template>
  <TotalTime>8460</TotalTime>
  <Words>1594</Words>
  <Application>Microsoft Office PowerPoint</Application>
  <PresentationFormat>Widescreen</PresentationFormat>
  <Paragraphs>222</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Arvo</vt:lpstr>
      <vt:lpstr>Calibri</vt:lpstr>
      <vt:lpstr>Georgia</vt:lpstr>
      <vt:lpstr>Roboto Condensed</vt:lpstr>
      <vt:lpstr>Times New Roman</vt:lpstr>
      <vt:lpstr>Verdana</vt:lpstr>
      <vt:lpstr>Wingdings</vt:lpstr>
      <vt:lpstr>TYSS_2019</vt:lpstr>
      <vt:lpstr> GIT &amp; GITHUB</vt:lpstr>
      <vt:lpstr> Contents </vt:lpstr>
      <vt:lpstr> Version  Control System</vt:lpstr>
      <vt:lpstr>Types of version control systems  </vt:lpstr>
      <vt:lpstr>Distributed Version Control System </vt:lpstr>
      <vt:lpstr>Git Basics</vt:lpstr>
      <vt:lpstr>Steps to  get your project into Git </vt:lpstr>
      <vt:lpstr>Three states</vt:lpstr>
      <vt:lpstr>Checking the status of Your files </vt:lpstr>
      <vt:lpstr>Viewing Your Staged and Unstaged Changes </vt:lpstr>
      <vt:lpstr>Committing Your Changes </vt:lpstr>
      <vt:lpstr>Removing Files &amp; Moving Files  </vt:lpstr>
      <vt:lpstr>Viewing the commit history </vt:lpstr>
      <vt:lpstr>Changing Your Last Commit</vt:lpstr>
      <vt:lpstr>Unstaging and Unmodifying </vt:lpstr>
      <vt:lpstr>Working with remotes </vt:lpstr>
      <vt:lpstr>Branching </vt:lpstr>
      <vt:lpstr>Merging the branch  </vt:lpstr>
      <vt:lpstr>Example for Merging the branch </vt:lpstr>
      <vt:lpstr>Rebasing the branch  </vt:lpstr>
      <vt:lpstr>Example for Rebasing a branch </vt:lpstr>
      <vt:lpstr>Create GitHub Repository</vt:lpstr>
      <vt:lpstr>Basic Commands of Git</vt:lpstr>
      <vt:lpstr>Role Of Git In Projects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c:creator>
  <cp:lastModifiedBy>Nilim</cp:lastModifiedBy>
  <cp:revision>714</cp:revision>
  <cp:lastPrinted>2019-04-15T13:18:47Z</cp:lastPrinted>
  <dcterms:created xsi:type="dcterms:W3CDTF">2019-02-12T10:18:40Z</dcterms:created>
  <dcterms:modified xsi:type="dcterms:W3CDTF">2021-09-04T07:32:28Z</dcterms:modified>
</cp:coreProperties>
</file>