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B94F32-E6DB-4271-B1B2-6AC8A094B2DF}">
  <a:tblStyle styleId="{AEB94F32-E6DB-4271-B1B2-6AC8A094B2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9ca1b2d59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" name="Google Shape;15;g29ca1b2d59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g29ca1b2d59_1_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9ca1b2d59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29ca1b2d59_1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29ca1b2d59_1_8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ffa82d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cffa82d2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ca1b2d59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29ca1b2d59_1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29ca1b2d59_1_128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e51ca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cfe51cad5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cfe51cad57_0_5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e51cad5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cfe51cad5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cfe51cad57_0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e51cad5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cfe51cad57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cfe51cad57_0_23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e51cad5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cfe51cad57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cfe51cad57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>
            <a:spLocks noGrp="1"/>
          </p:cNvSpPr>
          <p:nvPr>
            <p:ph type="title"/>
          </p:nvPr>
        </p:nvSpPr>
        <p:spPr>
          <a:xfrm>
            <a:off x="495871" y="259980"/>
            <a:ext cx="8111680" cy="485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body" idx="1"/>
          </p:nvPr>
        </p:nvSpPr>
        <p:spPr>
          <a:xfrm>
            <a:off x="520256" y="841627"/>
            <a:ext cx="8087294" cy="24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FB9"/>
              </a:buClr>
              <a:buSzPts val="1300"/>
              <a:buFont typeface="Open Sans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FB9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FB9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FB9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FB9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FB9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FB9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FB9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FB9"/>
              </a:buClr>
              <a:buSzPts val="1300"/>
              <a:buFont typeface="Calibri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" name="Google Shape;10;p3"/>
          <p:cNvCxnSpPr/>
          <p:nvPr/>
        </p:nvCxnSpPr>
        <p:spPr>
          <a:xfrm>
            <a:off x="620502" y="760218"/>
            <a:ext cx="7887626" cy="5342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" name="Google Shape;11;p3"/>
          <p:cNvSpPr txBox="1">
            <a:spLocks noGrp="1"/>
          </p:cNvSpPr>
          <p:nvPr>
            <p:ph type="sldNum" idx="12"/>
          </p:nvPr>
        </p:nvSpPr>
        <p:spPr>
          <a:xfrm>
            <a:off x="576138" y="4843576"/>
            <a:ext cx="396000" cy="1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  <a:defRPr sz="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  <a:defRPr sz="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  <a:defRPr sz="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  <a:defRPr sz="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  <a:defRPr sz="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  <a:defRPr sz="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  <a:defRPr sz="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  <a:defRPr sz="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  <a:defRPr sz="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9850" y="4893639"/>
            <a:ext cx="968275" cy="1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5058" y="2298961"/>
            <a:ext cx="48726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Open Sans"/>
              <a:buNone/>
            </a:pPr>
            <a:r>
              <a:rPr lang="en" sz="1600">
                <a:solidFill>
                  <a:srgbClr val="171923"/>
                </a:solidFill>
                <a:latin typeface="Muli"/>
                <a:ea typeface="Muli"/>
                <a:cs typeface="Muli"/>
                <a:sym typeface="Muli"/>
              </a:rPr>
              <a:t>Scrum Framework to be used on “Pre-Evaluation” Project</a:t>
            </a:r>
            <a:endParaRPr sz="1600">
              <a:solidFill>
                <a:srgbClr val="17192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3721206" y="2242140"/>
            <a:ext cx="28800" cy="438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008671" y="4837153"/>
            <a:ext cx="30861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endParaRPr sz="13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1777588" y="2169121"/>
            <a:ext cx="18054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uli"/>
                <a:ea typeface="Muli"/>
                <a:cs typeface="Muli"/>
                <a:sym typeface="Muli"/>
              </a:rPr>
              <a:t>Scrum Framework</a:t>
            </a:r>
            <a:endParaRPr sz="24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95871" y="259980"/>
            <a:ext cx="81117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</a:pPr>
            <a:r>
              <a:rPr lang="en" sz="2000">
                <a:solidFill>
                  <a:srgbClr val="171923"/>
                </a:solidFill>
                <a:latin typeface="Muli"/>
                <a:ea typeface="Muli"/>
                <a:cs typeface="Muli"/>
                <a:sym typeface="Muli"/>
              </a:rPr>
              <a:t>General Ceremonies Overview</a:t>
            </a:r>
            <a:endParaRPr sz="2000">
              <a:solidFill>
                <a:srgbClr val="17192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576138" y="4843576"/>
            <a:ext cx="396000" cy="1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15053" y="1305602"/>
            <a:ext cx="21891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7924"/>
              </a:buClr>
              <a:buSzPts val="1400"/>
              <a:buFont typeface="Muli"/>
              <a:buAutoNum type="arabicPeriod"/>
            </a:pPr>
            <a:r>
              <a:rPr lang="en">
                <a:solidFill>
                  <a:srgbClr val="EA7924"/>
                </a:solidFill>
                <a:latin typeface="Muli"/>
                <a:ea typeface="Muli"/>
                <a:cs typeface="Muli"/>
                <a:sym typeface="Muli"/>
              </a:rPr>
              <a:t>Sprint Planning</a:t>
            </a:r>
            <a:endParaRPr>
              <a:solidFill>
                <a:srgbClr val="EA792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615049" y="1586995"/>
            <a:ext cx="29145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800" b="1">
                <a:latin typeface="Muli"/>
                <a:ea typeface="Muli"/>
                <a:cs typeface="Muli"/>
                <a:sym typeface="Muli"/>
              </a:rPr>
              <a:t>Objective: </a:t>
            </a:r>
            <a:r>
              <a:rPr lang="en" sz="800">
                <a:latin typeface="Muli"/>
                <a:ea typeface="Muli"/>
                <a:cs typeface="Muli"/>
                <a:sym typeface="Muli"/>
              </a:rPr>
              <a:t>Define &amp; set the Sprint Goal to be achieved. Commit the user stories to be worked during the sprint always aligned with the team’s velocity. </a:t>
            </a:r>
            <a:r>
              <a:rPr lang="en" sz="800" b="1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800">
                <a:latin typeface="Muli"/>
                <a:ea typeface="Muli"/>
                <a:cs typeface="Muli"/>
                <a:sym typeface="Muli"/>
              </a:rPr>
              <a:t>Make any adjustments to the story estimation done previously during the Backlog Grooming. </a:t>
            </a:r>
            <a:endParaRPr sz="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4697028" y="1305590"/>
            <a:ext cx="21891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None/>
            </a:pPr>
            <a:r>
              <a:rPr lang="en">
                <a:solidFill>
                  <a:srgbClr val="EA7924"/>
                </a:solidFill>
                <a:latin typeface="Muli"/>
                <a:ea typeface="Muli"/>
                <a:cs typeface="Muli"/>
                <a:sym typeface="Muli"/>
              </a:rPr>
              <a:t>2. Daily Stand Up</a:t>
            </a:r>
            <a:endParaRPr>
              <a:solidFill>
                <a:srgbClr val="EA792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4711525" y="1587038"/>
            <a:ext cx="28254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800" b="1">
                <a:latin typeface="Muli"/>
                <a:ea typeface="Muli"/>
                <a:cs typeface="Muli"/>
                <a:sym typeface="Muli"/>
              </a:rPr>
              <a:t>Objective: </a:t>
            </a:r>
            <a:endParaRPr sz="800" b="1">
              <a:latin typeface="Muli"/>
              <a:ea typeface="Muli"/>
              <a:cs typeface="Muli"/>
              <a:sym typeface="Muli"/>
            </a:endParaRPr>
          </a:p>
          <a:p>
            <a:pPr marL="457200" marR="0" lvl="0" indent="-279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Muli"/>
              <a:buChar char="●"/>
            </a:pPr>
            <a:r>
              <a:rPr lang="en" sz="800">
                <a:latin typeface="Muli"/>
                <a:ea typeface="Muli"/>
                <a:cs typeface="Muli"/>
                <a:sym typeface="Muli"/>
              </a:rPr>
              <a:t>Identify obstacles or impediments preventing the team to accomplish the committed user stories. </a:t>
            </a:r>
            <a:endParaRPr sz="800">
              <a:latin typeface="Muli"/>
              <a:ea typeface="Muli"/>
              <a:cs typeface="Muli"/>
              <a:sym typeface="Muli"/>
            </a:endParaRPr>
          </a:p>
          <a:p>
            <a:pPr marL="457200" marR="0" lvl="0" indent="-279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Muli"/>
              <a:buChar char="●"/>
            </a:pPr>
            <a:r>
              <a:rPr lang="en" sz="800">
                <a:latin typeface="Muli"/>
                <a:ea typeface="Muli"/>
                <a:cs typeface="Muli"/>
                <a:sym typeface="Muli"/>
              </a:rPr>
              <a:t>Measure the team’s progress regarding the Burn Down Chart. </a:t>
            </a:r>
            <a:endParaRPr sz="800">
              <a:latin typeface="Muli"/>
              <a:ea typeface="Muli"/>
              <a:cs typeface="Muli"/>
              <a:sym typeface="Muli"/>
            </a:endParaRPr>
          </a:p>
          <a:p>
            <a:pPr marL="457200" marR="0" lvl="0" indent="-279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Muli"/>
              <a:buChar char="●"/>
            </a:pPr>
            <a:r>
              <a:rPr lang="en" sz="800">
                <a:latin typeface="Muli"/>
                <a:ea typeface="Muli"/>
                <a:cs typeface="Muli"/>
                <a:sym typeface="Muli"/>
              </a:rPr>
              <a:t>Provide follow up to any commitments done during the previous Sprint Retrospective. </a:t>
            </a:r>
            <a:endParaRPr sz="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614250" y="2480900"/>
            <a:ext cx="24618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None/>
            </a:pPr>
            <a:r>
              <a:rPr lang="en">
                <a:solidFill>
                  <a:srgbClr val="EA7924"/>
                </a:solidFill>
                <a:latin typeface="Muli"/>
                <a:ea typeface="Muli"/>
                <a:cs typeface="Muli"/>
                <a:sym typeface="Muli"/>
              </a:rPr>
              <a:t>3. Backlog Grooming</a:t>
            </a:r>
            <a:endParaRPr>
              <a:solidFill>
                <a:srgbClr val="EA792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628749" y="2762292"/>
            <a:ext cx="29016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800" b="1">
                <a:latin typeface="Muli"/>
                <a:ea typeface="Muli"/>
                <a:cs typeface="Muli"/>
                <a:sym typeface="Muli"/>
              </a:rPr>
              <a:t>Objective: </a:t>
            </a:r>
            <a:r>
              <a:rPr lang="en" sz="800">
                <a:latin typeface="Muli"/>
                <a:ea typeface="Muli"/>
                <a:cs typeface="Muli"/>
                <a:sym typeface="Muli"/>
              </a:rPr>
              <a:t> Prepare the Backlog prior to the next sprint by pre estimating user stories alongside the team as well as clarifying the Definition of Done of each user story if needed. </a:t>
            </a:r>
            <a:endParaRPr sz="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697023" y="2983225"/>
            <a:ext cx="37074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None/>
            </a:pPr>
            <a:r>
              <a:rPr lang="en">
                <a:solidFill>
                  <a:srgbClr val="EA7924"/>
                </a:solidFill>
                <a:latin typeface="Muli"/>
                <a:ea typeface="Muli"/>
                <a:cs typeface="Muli"/>
                <a:sym typeface="Muli"/>
              </a:rPr>
              <a:t>4. Sprint Review</a:t>
            </a:r>
            <a:endParaRPr>
              <a:solidFill>
                <a:srgbClr val="EA792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4706758" y="3265749"/>
            <a:ext cx="31923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800" b="1">
                <a:latin typeface="Muli"/>
                <a:ea typeface="Muli"/>
                <a:cs typeface="Muli"/>
                <a:sym typeface="Muli"/>
              </a:rPr>
              <a:t>Objective: </a:t>
            </a:r>
            <a:r>
              <a:rPr lang="en" sz="800">
                <a:latin typeface="Muli"/>
                <a:ea typeface="Muli"/>
                <a:cs typeface="Muli"/>
                <a:sym typeface="Muli"/>
              </a:rPr>
              <a:t>Overview the completion of committed user stories. Acknowledge unfinished stories for their return to the Backlog. Take in account completed story points for the calculation of the team’s velocity. </a:t>
            </a:r>
            <a:endParaRPr sz="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22303" y="3632803"/>
            <a:ext cx="21891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None/>
            </a:pPr>
            <a:r>
              <a:rPr lang="en">
                <a:solidFill>
                  <a:srgbClr val="EA7924"/>
                </a:solidFill>
                <a:latin typeface="Muli"/>
                <a:ea typeface="Muli"/>
                <a:cs typeface="Muli"/>
                <a:sym typeface="Muli"/>
              </a:rPr>
              <a:t>5. Sprint Retrospective</a:t>
            </a:r>
            <a:endParaRPr>
              <a:solidFill>
                <a:srgbClr val="EA792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622299" y="3914195"/>
            <a:ext cx="29145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800" b="1">
                <a:latin typeface="Muli"/>
                <a:ea typeface="Muli"/>
                <a:cs typeface="Muli"/>
                <a:sym typeface="Muli"/>
              </a:rPr>
              <a:t>Objective: </a:t>
            </a:r>
            <a:r>
              <a:rPr lang="en" sz="800">
                <a:latin typeface="Muli"/>
                <a:ea typeface="Muli"/>
                <a:cs typeface="Muli"/>
                <a:sym typeface="Muli"/>
              </a:rPr>
              <a:t>Open the team’s conversation regarding the opportunity areas on the working dynamics held by the team. Create a retrospective backlog/action log to keep track of all action items &amp; commitments for the solving of identified issues. </a:t>
            </a:r>
            <a:br>
              <a:rPr lang="en" sz="800">
                <a:latin typeface="Muli"/>
                <a:ea typeface="Muli"/>
                <a:cs typeface="Muli"/>
                <a:sym typeface="Muli"/>
              </a:rPr>
            </a:br>
            <a:endParaRPr sz="8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95871" y="259980"/>
            <a:ext cx="8111700" cy="485700"/>
          </a:xfrm>
          <a:prstGeom prst="rect">
            <a:avLst/>
          </a:prstGeom>
        </p:spPr>
        <p:txBody>
          <a:bodyPr spcFirstLastPara="1" wrap="square" lIns="82275" tIns="82275" rIns="82275" bIns="82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Framework Overview</a:t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2475600"/>
            <a:ext cx="9144000" cy="954300"/>
          </a:xfrm>
          <a:prstGeom prst="homePlate">
            <a:avLst>
              <a:gd name="adj" fmla="val 50000"/>
            </a:avLst>
          </a:prstGeom>
          <a:solidFill>
            <a:srgbClr val="EA792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Sprint Lifecycle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0" y="1918775"/>
            <a:ext cx="15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Sprint Planning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3266625" y="1918775"/>
            <a:ext cx="202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Backlog Grooming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6653775" y="1734875"/>
            <a:ext cx="202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Sprint Review &amp; Sprint Retrospective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62000" y="3586525"/>
            <a:ext cx="155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A7924"/>
                </a:solidFill>
              </a:rPr>
              <a:t>Beginning of Sprint</a:t>
            </a:r>
            <a:endParaRPr b="1">
              <a:solidFill>
                <a:srgbClr val="EA7924"/>
              </a:solidFill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3459225" y="3708775"/>
            <a:ext cx="15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Mid Sprint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6856450" y="3708775"/>
            <a:ext cx="15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End of Sprint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52" name="Google Shape;52;p6"/>
          <p:cNvCxnSpPr/>
          <p:nvPr/>
        </p:nvCxnSpPr>
        <p:spPr>
          <a:xfrm flipH="1">
            <a:off x="773400" y="2242775"/>
            <a:ext cx="5100" cy="252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6"/>
          <p:cNvCxnSpPr/>
          <p:nvPr/>
        </p:nvCxnSpPr>
        <p:spPr>
          <a:xfrm flipH="1">
            <a:off x="4202400" y="2242775"/>
            <a:ext cx="5100" cy="252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6"/>
          <p:cNvCxnSpPr/>
          <p:nvPr/>
        </p:nvCxnSpPr>
        <p:spPr>
          <a:xfrm flipH="1">
            <a:off x="7707600" y="2242775"/>
            <a:ext cx="5100" cy="252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495871" y="259980"/>
            <a:ext cx="81117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</a:pPr>
            <a:r>
              <a:rPr lang="en" sz="2000">
                <a:solidFill>
                  <a:srgbClr val="171923"/>
                </a:solidFill>
                <a:latin typeface="Muli"/>
                <a:ea typeface="Muli"/>
                <a:cs typeface="Muli"/>
                <a:sym typeface="Muli"/>
              </a:rPr>
              <a:t>Sprint Planning</a:t>
            </a:r>
            <a:endParaRPr sz="2000">
              <a:solidFill>
                <a:srgbClr val="17192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576138" y="4843576"/>
            <a:ext cx="396000" cy="1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520256" y="994027"/>
            <a:ext cx="80874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1000" b="1">
                <a:latin typeface="Muli"/>
                <a:ea typeface="Muli"/>
                <a:cs typeface="Muli"/>
                <a:sym typeface="Muli"/>
              </a:rPr>
              <a:t>Objective: </a:t>
            </a:r>
            <a:r>
              <a:rPr lang="en" sz="1000">
                <a:latin typeface="Muli"/>
                <a:ea typeface="Muli"/>
                <a:cs typeface="Muli"/>
                <a:sym typeface="Muli"/>
              </a:rPr>
              <a:t>Define &amp; set the Sprint Goal to be achieved. Commit the user stories to be worked during the sprint always aligned with the team’s velocity. </a:t>
            </a:r>
            <a:r>
              <a:rPr lang="en" sz="1000" b="1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000">
                <a:latin typeface="Muli"/>
                <a:ea typeface="Muli"/>
                <a:cs typeface="Muli"/>
                <a:sym typeface="Muli"/>
              </a:rPr>
              <a:t>Make any adjustments to the story estimation done previously during the Backlog Grooming.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63" name="Google Shape;63;p7"/>
          <p:cNvGraphicFramePr/>
          <p:nvPr/>
        </p:nvGraphicFramePr>
        <p:xfrm>
          <a:off x="728550" y="1532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{AEB94F32-E6DB-4271-B1B2-6AC8A094B2DF}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When?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How Long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Expected Output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Assistants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At the Beginning of each Sprint 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1.5 hrs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Sprint Goal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Committed User Stories for the current Sprint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923"/>
                        </a:buClr>
                        <a:buSzPts val="800"/>
                        <a:buFont typeface="Muli"/>
                        <a:buChar char="●"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Sum of projected story points to be completed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All Team Members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528306" y="3231502"/>
            <a:ext cx="80874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Pre Requisites: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User stories for the Sprint should be already pre estimated and prioritized as a result of previous Backlog Grooming session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Meeting Agenda: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Definition of the Sprint Goal by the Product Owner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Validate estimations of desired user stories, clarify doubts if needed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Use reference of the team’s velocity for the commitment of user stories.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Commit Sprint’s User Stories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495871" y="259980"/>
            <a:ext cx="81117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</a:pPr>
            <a:r>
              <a:rPr lang="en" sz="2000">
                <a:solidFill>
                  <a:srgbClr val="171923"/>
                </a:solidFill>
                <a:latin typeface="Muli"/>
                <a:ea typeface="Muli"/>
                <a:cs typeface="Muli"/>
                <a:sym typeface="Muli"/>
              </a:rPr>
              <a:t>Daily Stand Up</a:t>
            </a:r>
            <a:endParaRPr sz="2000">
              <a:solidFill>
                <a:srgbClr val="17192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576138" y="4843576"/>
            <a:ext cx="396000" cy="1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520256" y="994027"/>
            <a:ext cx="80874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1000" b="1">
                <a:latin typeface="Muli"/>
                <a:ea typeface="Muli"/>
                <a:cs typeface="Muli"/>
                <a:sym typeface="Muli"/>
              </a:rPr>
              <a:t>Objective: </a:t>
            </a:r>
            <a:endParaRPr sz="1000" b="1">
              <a:latin typeface="Muli"/>
              <a:ea typeface="Muli"/>
              <a:cs typeface="Muli"/>
              <a:sym typeface="Muli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uli"/>
              <a:buChar char="●"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Identify obstacles or impediments preventing the team to accomplish the committed user stories. 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uli"/>
              <a:buChar char="●"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Measure the team’s progress regarding the Burn Down Chart. 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marL="457200" lvl="0" indent="-279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uli"/>
              <a:buChar char="●"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Provide follow up to any commitments done during the previous Sprint Retrospective</a:t>
            </a:r>
            <a:r>
              <a:rPr lang="en" sz="800">
                <a:latin typeface="Muli"/>
                <a:ea typeface="Muli"/>
                <a:cs typeface="Muli"/>
                <a:sym typeface="Muli"/>
              </a:rPr>
              <a:t>. </a:t>
            </a: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73" name="Google Shape;73;p8"/>
          <p:cNvGraphicFramePr/>
          <p:nvPr/>
        </p:nvGraphicFramePr>
        <p:xfrm>
          <a:off x="728550" y="183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{AEB94F32-E6DB-4271-B1B2-6AC8A094B2DF}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When?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How Long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Expected Output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Assistants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Daily 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 minutes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Identification of obstacles &amp; issues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Scheduling of meetings for the in depth discussions of issues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923"/>
                        </a:buClr>
                        <a:buSzPts val="800"/>
                        <a:buFont typeface="Muli"/>
                        <a:buChar char="●"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Action items regarding retrospective commitments. 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All Team Members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728556" y="3711977"/>
            <a:ext cx="80874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Pre Requisites: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Each team member should have already updated progress on Kanban Board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Meeting Agenda: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Overview of Kanban Board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Obstacles discovery for each team member.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Follow up on existing action items. 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495871" y="259980"/>
            <a:ext cx="81117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</a:pPr>
            <a:r>
              <a:rPr lang="en" sz="2000">
                <a:solidFill>
                  <a:srgbClr val="171923"/>
                </a:solidFill>
                <a:latin typeface="Muli"/>
                <a:ea typeface="Muli"/>
                <a:cs typeface="Muli"/>
                <a:sym typeface="Muli"/>
              </a:rPr>
              <a:t>Backlog Grooming</a:t>
            </a:r>
            <a:endParaRPr sz="2000">
              <a:solidFill>
                <a:srgbClr val="17192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576138" y="4843576"/>
            <a:ext cx="396000" cy="1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520256" y="994027"/>
            <a:ext cx="80874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457200" lvl="0" indent="-279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uli"/>
              <a:buChar char="●"/>
            </a:pPr>
            <a:r>
              <a:rPr lang="en" sz="1000" b="1">
                <a:latin typeface="Muli"/>
                <a:ea typeface="Muli"/>
                <a:cs typeface="Muli"/>
                <a:sym typeface="Muli"/>
              </a:rPr>
              <a:t>Objective: </a:t>
            </a:r>
            <a:r>
              <a:rPr lang="en" sz="1000">
                <a:latin typeface="Muli"/>
                <a:ea typeface="Muli"/>
                <a:cs typeface="Muli"/>
                <a:sym typeface="Muli"/>
              </a:rPr>
              <a:t> Prepare the Backlog prior to the next sprint by pre estimating user stories alongside the team as well as clarifying the Definition of Done of each user story if needed. </a:t>
            </a:r>
            <a:r>
              <a:rPr lang="en" sz="800">
                <a:latin typeface="Muli"/>
                <a:ea typeface="Muli"/>
                <a:cs typeface="Muli"/>
                <a:sym typeface="Muli"/>
              </a:rPr>
              <a:t> </a:t>
            </a: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83" name="Google Shape;83;p9"/>
          <p:cNvGraphicFramePr/>
          <p:nvPr/>
        </p:nvGraphicFramePr>
        <p:xfrm>
          <a:off x="778775" y="1545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{AEB94F32-E6DB-4271-B1B2-6AC8A094B2DF}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When?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How Long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Expected Output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Assistants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At mid Sprint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 hr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Estimated User Stories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Acceptance Criteria &amp; DoD for user stories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923"/>
                        </a:buClr>
                        <a:buSzPts val="800"/>
                        <a:buFont typeface="Muli"/>
                        <a:buChar char="●"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Updated and Prioritized Backlog 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All Team Members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728556" y="3178577"/>
            <a:ext cx="80874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Pre Requisites: 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Product Owner should have made any required updates to the Backlog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Meeting Agenda: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Overview of added/removed/re prioritized backlog entries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Estimation of at least 1 Sprint worth of User Stories.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Explain &amp; Clarify Definition of Done &amp; acceptance criteria for at least 1 Sprint worth of user stories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495871" y="259980"/>
            <a:ext cx="81117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</a:pPr>
            <a:r>
              <a:rPr lang="en" sz="2000">
                <a:solidFill>
                  <a:srgbClr val="171923"/>
                </a:solidFill>
                <a:latin typeface="Muli"/>
                <a:ea typeface="Muli"/>
                <a:cs typeface="Muli"/>
                <a:sym typeface="Muli"/>
              </a:rPr>
              <a:t>Sprint Review</a:t>
            </a:r>
            <a:endParaRPr sz="2000">
              <a:solidFill>
                <a:srgbClr val="17192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576138" y="4843576"/>
            <a:ext cx="396000" cy="1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520256" y="994027"/>
            <a:ext cx="80874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uli"/>
              <a:buChar char="●"/>
            </a:pPr>
            <a:r>
              <a:rPr lang="en" sz="1000" b="1">
                <a:latin typeface="Muli"/>
                <a:ea typeface="Muli"/>
                <a:cs typeface="Muli"/>
                <a:sym typeface="Muli"/>
              </a:rPr>
              <a:t>Objective: </a:t>
            </a:r>
            <a:r>
              <a:rPr lang="en" sz="1000">
                <a:latin typeface="Muli"/>
                <a:ea typeface="Muli"/>
                <a:cs typeface="Muli"/>
                <a:sym typeface="Muli"/>
              </a:rPr>
              <a:t>Overview the completion of committed user stories. Acknowledge unfinished stories for their return to the Backlog. Take in account completed story points for the calculation of the team’s velocity. 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93" name="Google Shape;93;p10"/>
          <p:cNvGraphicFramePr/>
          <p:nvPr/>
        </p:nvGraphicFramePr>
        <p:xfrm>
          <a:off x="778775" y="1545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{AEB94F32-E6DB-4271-B1B2-6AC8A094B2DF}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When?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How Long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Expected Output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Assistants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End of the Sprint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 min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923"/>
                        </a:buClr>
                        <a:buSzPts val="800"/>
                        <a:buFont typeface="Muli"/>
                        <a:buChar char="●"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Accountability of finished user stories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923"/>
                        </a:buClr>
                        <a:buSzPts val="800"/>
                        <a:buFont typeface="Muli"/>
                        <a:buChar char="●"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Updated Backlog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All Team Members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Google Shape;94;p10"/>
          <p:cNvSpPr txBox="1">
            <a:spLocks noGrp="1"/>
          </p:cNvSpPr>
          <p:nvPr>
            <p:ph type="body" idx="1"/>
          </p:nvPr>
        </p:nvSpPr>
        <p:spPr>
          <a:xfrm>
            <a:off x="728556" y="2797577"/>
            <a:ext cx="80874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Meeting Agenda: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Overview of completed user stories throughout the Sprint	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Sending back unfinished Sprint user stories to the product backlog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Accountability of accomplished story points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Comparing between estimated velocity vs actual velocity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>
            <a:spLocks noGrp="1"/>
          </p:cNvSpPr>
          <p:nvPr>
            <p:ph type="title"/>
          </p:nvPr>
        </p:nvSpPr>
        <p:spPr>
          <a:xfrm>
            <a:off x="495871" y="259980"/>
            <a:ext cx="81117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</a:pPr>
            <a:r>
              <a:rPr lang="en" sz="2000">
                <a:solidFill>
                  <a:srgbClr val="171923"/>
                </a:solidFill>
                <a:latin typeface="Muli"/>
                <a:ea typeface="Muli"/>
                <a:cs typeface="Muli"/>
                <a:sym typeface="Muli"/>
              </a:rPr>
              <a:t>Sprint Retrospective</a:t>
            </a:r>
            <a:endParaRPr sz="2000">
              <a:solidFill>
                <a:srgbClr val="17192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576138" y="4843576"/>
            <a:ext cx="396000" cy="1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Open Sans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520256" y="994027"/>
            <a:ext cx="80874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Char char="●"/>
            </a:pPr>
            <a:r>
              <a:rPr lang="en" sz="1000" b="1">
                <a:latin typeface="Muli"/>
                <a:ea typeface="Muli"/>
                <a:cs typeface="Muli"/>
                <a:sym typeface="Muli"/>
              </a:rPr>
              <a:t>Objective: </a:t>
            </a:r>
            <a:r>
              <a:rPr lang="en" sz="1000">
                <a:latin typeface="Muli"/>
                <a:ea typeface="Muli"/>
                <a:cs typeface="Muli"/>
                <a:sym typeface="Muli"/>
              </a:rPr>
              <a:t>Open the team’s conversation regarding the opportunity areas on the working dynamics held by the team. Create a retrospective backlog/action log to keep track of all action items &amp; commitments for the solving of identified issues.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103" name="Google Shape;103;p11"/>
          <p:cNvGraphicFramePr/>
          <p:nvPr/>
        </p:nvGraphicFramePr>
        <p:xfrm>
          <a:off x="778775" y="1545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{AEB94F32-E6DB-4271-B1B2-6AC8A094B2DF}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When?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How Long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Expected Output</a:t>
                      </a:r>
                      <a:endParaRPr sz="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Assistants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End of the Sprint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 min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923"/>
                        </a:buClr>
                        <a:buSzPts val="800"/>
                        <a:buFont typeface="Muli"/>
                        <a:buChar char="●"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Retrospective Backlog Updated</a:t>
                      </a: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192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7192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All Team Members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" name="Google Shape;104;p11"/>
          <p:cNvSpPr txBox="1">
            <a:spLocks noGrp="1"/>
          </p:cNvSpPr>
          <p:nvPr>
            <p:ph type="body" idx="1"/>
          </p:nvPr>
        </p:nvSpPr>
        <p:spPr>
          <a:xfrm>
            <a:off x="728556" y="2797577"/>
            <a:ext cx="80874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"/>
              <a:buFont typeface="Open Sans"/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Meeting Agenda: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Overview of general comments regarding the closing Sprint	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Review &amp; update of previously defined retrospective action items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Discovery of new team’s pain points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Updating the retrospective backlog and definition of action items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Google_Marketing_Upd_Orange">
      <a:dk1>
        <a:srgbClr val="44546A"/>
      </a:dk1>
      <a:lt1>
        <a:srgbClr val="FFFFFF"/>
      </a:lt1>
      <a:dk2>
        <a:srgbClr val="44546A"/>
      </a:dk2>
      <a:lt2>
        <a:srgbClr val="FFFFFF"/>
      </a:lt2>
      <a:accent1>
        <a:srgbClr val="ED6B49"/>
      </a:accent1>
      <a:accent2>
        <a:srgbClr val="BFBFBF"/>
      </a:accent2>
      <a:accent3>
        <a:srgbClr val="7F7F7F"/>
      </a:accent3>
      <a:accent4>
        <a:srgbClr val="BFBFB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On-screen Show (16:9)</PresentationFormat>
  <Paragraphs>143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Muli</vt:lpstr>
      <vt:lpstr>Open Sans</vt:lpstr>
      <vt:lpstr>Calibri</vt:lpstr>
      <vt:lpstr>1_Custom Design</vt:lpstr>
      <vt:lpstr>PowerPoint Presentation</vt:lpstr>
      <vt:lpstr>General Ceremonies Overview</vt:lpstr>
      <vt:lpstr>Scrum Framework Overview</vt:lpstr>
      <vt:lpstr>Sprint Planning</vt:lpstr>
      <vt:lpstr>Daily Stand Up</vt:lpstr>
      <vt:lpstr>Backlog Grooming</vt:lpstr>
      <vt:lpstr>Sprint Review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ChandanK</cp:lastModifiedBy>
  <cp:revision>1</cp:revision>
  <dcterms:modified xsi:type="dcterms:W3CDTF">2022-03-09T05:24:18Z</dcterms:modified>
</cp:coreProperties>
</file>