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43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6" r:id="rId12"/>
    <p:sldId id="374" r:id="rId13"/>
    <p:sldId id="365" r:id="rId14"/>
    <p:sldId id="375" r:id="rId15"/>
    <p:sldId id="376" r:id="rId16"/>
    <p:sldId id="368" r:id="rId17"/>
    <p:sldId id="377" r:id="rId18"/>
    <p:sldId id="378" r:id="rId19"/>
    <p:sldId id="379" r:id="rId20"/>
    <p:sldId id="380" r:id="rId21"/>
    <p:sldId id="381" r:id="rId22"/>
    <p:sldId id="382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3" r:id="rId32"/>
    <p:sldId id="392" r:id="rId33"/>
    <p:sldId id="394" r:id="rId34"/>
    <p:sldId id="395" r:id="rId35"/>
    <p:sldId id="397" r:id="rId36"/>
    <p:sldId id="396" r:id="rId37"/>
    <p:sldId id="398" r:id="rId38"/>
    <p:sldId id="399" r:id="rId39"/>
    <p:sldId id="400" r:id="rId40"/>
    <p:sldId id="401" r:id="rId41"/>
    <p:sldId id="402" r:id="rId4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C40"/>
    <a:srgbClr val="2384AF"/>
    <a:srgbClr val="EE9108"/>
    <a:srgbClr val="E96717"/>
    <a:srgbClr val="EEE026"/>
    <a:srgbClr val="F29B4C"/>
    <a:srgbClr val="FB3919"/>
    <a:srgbClr val="9DB4E7"/>
    <a:srgbClr val="49BCB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4" autoAdjust="0"/>
    <p:restoredTop sz="93515" autoAdjust="0"/>
  </p:normalViewPr>
  <p:slideViewPr>
    <p:cSldViewPr snapToGrid="0">
      <p:cViewPr varScale="1">
        <p:scale>
          <a:sx n="69" d="100"/>
          <a:sy n="69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3813-9840-4FC1-9D75-19457ED5CD50}" type="datetimeFigureOut">
              <a:rPr lang="en-IN" smtClean="0"/>
              <a:t>10-05-2022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C7C18-429B-4D95-987C-363AEA7C5E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7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C7C18-429B-4D95-987C-363AEA7C5E21}" type="slidenum">
              <a:rPr lang="en-IN" smtClean="0"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49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C7C18-429B-4D95-987C-363AEA7C5E21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96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1468581" y="3429000"/>
            <a:ext cx="9254837" cy="1932709"/>
          </a:xfrm>
          <a:prstGeom prst="roundRect">
            <a:avLst/>
          </a:prstGeom>
          <a:ln w="38100">
            <a:solidFill>
              <a:srgbClr val="2384A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384AF"/>
                </a:solidFill>
              </a:ln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21777" y="6463147"/>
            <a:ext cx="3148445" cy="39485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600" b="0" i="0" u="none" strike="noStrike" cap="none">
                <a:solidFill>
                  <a:srgbClr val="142C40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r>
              <a:rPr lang="en-IN" sz="2400" b="1" kern="0" dirty="0" smtClean="0">
                <a:solidFill>
                  <a:srgbClr val="2384AF"/>
                </a:solidFill>
              </a:rPr>
              <a:t>www.technoelevate.com</a:t>
            </a:r>
            <a:endParaRPr lang="en-US" sz="2400" b="1" kern="0" dirty="0">
              <a:solidFill>
                <a:srgbClr val="2384A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0" y="-800083"/>
            <a:ext cx="5834129" cy="31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374750" y="93411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Bahnschrift SemiCondensed" panose="020B0502040204020203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278833" y="674785"/>
            <a:ext cx="11762913" cy="5975397"/>
          </a:xfrm>
          <a:prstGeom prst="rect">
            <a:avLst/>
          </a:prstGeom>
        </p:spPr>
        <p:txBody>
          <a:bodyPr/>
          <a:lstStyle>
            <a:lvl1pPr>
              <a:buClr>
                <a:srgbClr val="19212F"/>
              </a:buClr>
              <a:defRPr sz="2400">
                <a:latin typeface="Bahnschrift SemiCondense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396" y="31798"/>
            <a:ext cx="2885911" cy="584802"/>
          </a:xfrm>
          <a:prstGeom prst="rect">
            <a:avLst/>
          </a:prstGeom>
        </p:spPr>
      </p:pic>
      <p:grpSp>
        <p:nvGrpSpPr>
          <p:cNvPr id="10" name="Google Shape;67;p5"/>
          <p:cNvGrpSpPr/>
          <p:nvPr userDrawn="1"/>
        </p:nvGrpSpPr>
        <p:grpSpPr>
          <a:xfrm rot="10800000" flipH="1">
            <a:off x="278833" y="6854"/>
            <a:ext cx="7039120" cy="595745"/>
            <a:chOff x="-9092084" y="330075"/>
            <a:chExt cx="15560570" cy="1699501"/>
          </a:xfrm>
          <a:solidFill>
            <a:schemeClr val="accent1">
              <a:lumMod val="50000"/>
            </a:schemeClr>
          </a:solidFill>
        </p:grpSpPr>
        <p:sp>
          <p:nvSpPr>
            <p:cNvPr id="11" name="Google Shape;68;p5"/>
            <p:cNvSpPr/>
            <p:nvPr userDrawn="1"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2" name="Google Shape;69;p5"/>
            <p:cNvSpPr/>
            <p:nvPr userDrawn="1"/>
          </p:nvSpPr>
          <p:spPr>
            <a:xfrm>
              <a:off x="4768986" y="330075"/>
              <a:ext cx="1699500" cy="169950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75534" y="1"/>
            <a:ext cx="6151562" cy="602598"/>
          </a:xfrm>
          <a:prstGeom prst="rect">
            <a:avLst/>
          </a:prstGeom>
        </p:spPr>
        <p:txBody>
          <a:bodyPr anchor="ctr"/>
          <a:lstStyle>
            <a:lvl1pPr marL="101596" indent="0">
              <a:buNone/>
              <a:defRPr sz="3600" b="1">
                <a:solidFill>
                  <a:schemeClr val="bg1"/>
                </a:solidFill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57546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U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972402" y="2377147"/>
            <a:ext cx="43075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2384AF"/>
                </a:solidFill>
                <a:latin typeface="Bahnschrift SemiCondensed" panose="020B0502040204020203" pitchFamily="34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Thank You !!!</a:t>
            </a:r>
            <a:endParaRPr lang="en-GB" sz="6600" b="1" dirty="0">
              <a:solidFill>
                <a:srgbClr val="2384AF"/>
              </a:solidFill>
              <a:latin typeface="Bahnschrift SemiCondensed" panose="020B0502040204020203" pitchFamily="34" charset="0"/>
              <a:ea typeface="Roboto Condensed" pitchFamily="2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0" y="132168"/>
            <a:ext cx="4409809" cy="974765"/>
          </a:xfrm>
          <a:prstGeom prst="rect">
            <a:avLst/>
          </a:prstGeom>
        </p:spPr>
      </p:pic>
      <p:pic>
        <p:nvPicPr>
          <p:cNvPr id="1026" name="Picture 2" descr="Download Contacts Icon Android Lollipop PNG Image for Fre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35" y="0"/>
            <a:ext cx="1106933" cy="110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6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30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6" r:id="rId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09570" marR="0" lvl="0" indent="-50797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867" b="0" i="0" u="none" strike="noStrike" cap="none">
          <a:solidFill>
            <a:srgbClr val="000000"/>
          </a:solidFill>
          <a:latin typeface="Roboto Condensed" pitchFamily="2" charset="0"/>
          <a:ea typeface="Roboto Condensed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607127" y="3844636"/>
            <a:ext cx="8977745" cy="101831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sz="5400" b="1" dirty="0" smtClean="0">
                <a:solidFill>
                  <a:srgbClr val="EE9108"/>
                </a:solidFill>
                <a:latin typeface="Bahnschrift SemiCondensed" panose="020B0502040204020203" pitchFamily="34" charset="0"/>
              </a:rPr>
              <a:t>Agile</a:t>
            </a:r>
            <a:endParaRPr lang="en-US" sz="5400" b="1" dirty="0">
              <a:solidFill>
                <a:srgbClr val="EE9108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r>
              <a:rPr lang="en-US" b="1" u="sng" dirty="0"/>
              <a:t>4 core values of Agile Manifesto</a:t>
            </a:r>
          </a:p>
          <a:p>
            <a:pPr marL="101596" indent="0">
              <a:buNone/>
            </a:pPr>
            <a:endParaRPr lang="en-US" u="sng" dirty="0"/>
          </a:p>
          <a:p>
            <a:r>
              <a:rPr lang="en-US" dirty="0"/>
              <a:t>Individuals &amp; Interactions overs processes &amp; tools</a:t>
            </a:r>
          </a:p>
          <a:p>
            <a:r>
              <a:rPr lang="en-US" dirty="0"/>
              <a:t>Working software over comprehensive documentation</a:t>
            </a:r>
          </a:p>
          <a:p>
            <a:r>
              <a:rPr lang="en-US" dirty="0"/>
              <a:t>Customer collaboration over contract negotiation</a:t>
            </a:r>
          </a:p>
          <a:p>
            <a:r>
              <a:rPr lang="en-US" dirty="0"/>
              <a:t>Respond to change over following a plan</a:t>
            </a:r>
          </a:p>
          <a:p>
            <a:endParaRPr lang="en-US" dirty="0"/>
          </a:p>
          <a:p>
            <a:pPr marL="101596" indent="0">
              <a:buNone/>
            </a:pPr>
            <a:r>
              <a:rPr lang="en-US" sz="1800" dirty="0"/>
              <a:t>Enhanced Reading - https://agilemanifesto.org/principles.html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heart principle of the AGILE MODEL is the “Customer Satisfaction by early and continuous delivery of valuable Software”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1030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Everyone is a part of the </a:t>
            </a:r>
            <a:r>
              <a:rPr lang="en-US" dirty="0" smtClean="0"/>
              <a:t>team</a:t>
            </a:r>
          </a:p>
          <a:p>
            <a:pPr>
              <a:lnSpc>
                <a:spcPct val="200000"/>
              </a:lnSpc>
            </a:pPr>
            <a:r>
              <a:rPr lang="en-US" dirty="0"/>
              <a:t>O</a:t>
            </a:r>
            <a:r>
              <a:rPr lang="en-US" dirty="0" smtClean="0"/>
              <a:t>perating </a:t>
            </a:r>
            <a:r>
              <a:rPr lang="en-US" dirty="0"/>
              <a:t>mechanics </a:t>
            </a:r>
            <a:r>
              <a:rPr lang="en-US" dirty="0" smtClean="0"/>
              <a:t>are </a:t>
            </a:r>
            <a:r>
              <a:rPr lang="en-US" dirty="0"/>
              <a:t>highly </a:t>
            </a:r>
            <a:r>
              <a:rPr lang="en-US" dirty="0" smtClean="0"/>
              <a:t>interdependent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Two main units of delivery: releases and iterations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Product or domain expert</a:t>
            </a:r>
          </a:p>
          <a:p>
            <a:pPr>
              <a:lnSpc>
                <a:spcPct val="200000"/>
              </a:lnSpc>
            </a:pPr>
            <a:r>
              <a:rPr lang="en-US" dirty="0"/>
              <a:t>Cross functional teams </a:t>
            </a:r>
          </a:p>
          <a:p>
            <a:pPr>
              <a:lnSpc>
                <a:spcPct val="200000"/>
              </a:lnSpc>
            </a:pPr>
            <a:r>
              <a:rPr lang="en-US" dirty="0"/>
              <a:t>Leadership roles (SM, TL, PO)</a:t>
            </a:r>
          </a:p>
          <a:p>
            <a:pPr>
              <a:lnSpc>
                <a:spcPct val="200000"/>
              </a:lnSpc>
            </a:pPr>
            <a:r>
              <a:rPr lang="en-US" dirty="0"/>
              <a:t>Agile coach/mentor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Key Features of Agile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2673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Describe tasks from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customer perspective</a:t>
            </a:r>
            <a:r>
              <a:rPr lang="en-IN" dirty="0" smtClean="0"/>
              <a:t>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Limit work-in-progress </a:t>
            </a:r>
            <a:r>
              <a:rPr lang="en-US" dirty="0" smtClean="0"/>
              <a:t>to avoid multi-tasking!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Prioritize tasks strictly </a:t>
            </a:r>
            <a:r>
              <a:rPr lang="en-US" dirty="0" smtClean="0"/>
              <a:t>based on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business value</a:t>
            </a:r>
          </a:p>
          <a:p>
            <a:r>
              <a:rPr lang="en-US" dirty="0" smtClean="0"/>
              <a:t>Transfer the prioritized tasks to fit into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sprint</a:t>
            </a:r>
            <a:r>
              <a:rPr lang="en-US" dirty="0" smtClean="0"/>
              <a:t> of 2-4 weeks</a:t>
            </a:r>
          </a:p>
          <a:p>
            <a:r>
              <a:rPr lang="en-US" dirty="0" smtClean="0"/>
              <a:t>During the sprint, the team works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self-organized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responsible</a:t>
            </a:r>
            <a:r>
              <a:rPr lang="en-US" dirty="0" smtClean="0"/>
              <a:t> in agreed amount of work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commits to deliver</a:t>
            </a:r>
          </a:p>
          <a:p>
            <a:r>
              <a:rPr lang="en-US" dirty="0" smtClean="0"/>
              <a:t>After the sprint,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deliverables</a:t>
            </a:r>
            <a:r>
              <a:rPr lang="en-US" dirty="0" smtClean="0"/>
              <a:t> are demonstrated to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judged by the customers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Lessons learned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peer feedback </a:t>
            </a:r>
            <a:r>
              <a:rPr lang="en-US" dirty="0" smtClean="0"/>
              <a:t>is an essential part of each sprint and serves as an input for next one(learning in process).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How to work agile?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69" y="3726007"/>
            <a:ext cx="59967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896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Scrum</a:t>
            </a:r>
          </a:p>
          <a:p>
            <a:pPr>
              <a:lnSpc>
                <a:spcPct val="200000"/>
              </a:lnSpc>
            </a:pPr>
            <a:r>
              <a:rPr lang="en-US" dirty="0"/>
              <a:t>Extreme Programming (XP)</a:t>
            </a:r>
          </a:p>
          <a:p>
            <a:pPr>
              <a:lnSpc>
                <a:spcPct val="200000"/>
              </a:lnSpc>
            </a:pPr>
            <a:r>
              <a:rPr lang="en-US" dirty="0"/>
              <a:t>Crystal</a:t>
            </a:r>
          </a:p>
          <a:p>
            <a:pPr>
              <a:lnSpc>
                <a:spcPct val="200000"/>
              </a:lnSpc>
            </a:pPr>
            <a:r>
              <a:rPr lang="en-US" dirty="0"/>
              <a:t>Dynamic Systems Development Method (DSDM)</a:t>
            </a:r>
          </a:p>
          <a:p>
            <a:pPr>
              <a:lnSpc>
                <a:spcPct val="200000"/>
              </a:lnSpc>
            </a:pPr>
            <a:r>
              <a:rPr lang="en-US" dirty="0"/>
              <a:t>Feature Driven Design (FDD)</a:t>
            </a:r>
          </a:p>
          <a:p>
            <a:pPr>
              <a:lnSpc>
                <a:spcPct val="200000"/>
              </a:lnSpc>
            </a:pPr>
            <a:r>
              <a:rPr lang="en-US" dirty="0"/>
              <a:t>Lean Software Development</a:t>
            </a:r>
          </a:p>
          <a:p>
            <a:pPr>
              <a:lnSpc>
                <a:spcPct val="200000"/>
              </a:lnSpc>
            </a:pPr>
            <a:r>
              <a:rPr lang="en-US" dirty="0"/>
              <a:t>Kanban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Agile Methodologies</a:t>
            </a:r>
            <a:endParaRPr lang="en-IN" dirty="0"/>
          </a:p>
        </p:txBody>
      </p:sp>
      <p:sp>
        <p:nvSpPr>
          <p:cNvPr id="5" name="Frame 4"/>
          <p:cNvSpPr/>
          <p:nvPr/>
        </p:nvSpPr>
        <p:spPr>
          <a:xfrm>
            <a:off x="752168" y="862781"/>
            <a:ext cx="1710813" cy="634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5742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r>
              <a:rPr lang="en-US" dirty="0" smtClean="0"/>
              <a:t>Agile = Incremental + Iterative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Scrum Overview</a:t>
            </a:r>
            <a:endParaRPr lang="en-IN" dirty="0"/>
          </a:p>
        </p:txBody>
      </p:sp>
      <p:pic>
        <p:nvPicPr>
          <p:cNvPr id="6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0485" y="1747972"/>
            <a:ext cx="4984012" cy="2853525"/>
          </a:xfrm>
          <a:prstGeom prst="rect">
            <a:avLst/>
          </a:prstGeom>
        </p:spPr>
      </p:pic>
      <p:pic>
        <p:nvPicPr>
          <p:cNvPr id="7" name="Grafik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88530" y="1679349"/>
            <a:ext cx="5025276" cy="292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605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r>
              <a:rPr lang="en-US" dirty="0"/>
              <a:t>Agile Management framework - Lightweight and </a:t>
            </a:r>
            <a:r>
              <a:rPr lang="en-US" dirty="0" smtClean="0"/>
              <a:t>iterative</a:t>
            </a:r>
            <a:endParaRPr lang="en-US" dirty="0"/>
          </a:p>
          <a:p>
            <a:pPr marL="101596" indent="0">
              <a:buNone/>
            </a:pPr>
            <a:r>
              <a:rPr lang="en-US" dirty="0"/>
              <a:t>3 main </a:t>
            </a:r>
            <a:r>
              <a:rPr lang="en-US" dirty="0" smtClean="0"/>
              <a:t>areas – </a:t>
            </a:r>
            <a:r>
              <a:rPr lang="en-US" dirty="0"/>
              <a:t>Artifacts, Roles, Ceremonies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Team-based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approach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Self-organizing teams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Time-boxed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Controls interests and needs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Improves communication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Maximizes cooperation</a:t>
            </a:r>
          </a:p>
          <a:p>
            <a:pPr marL="101596" indent="0">
              <a:buNone/>
            </a:pP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Characteristics of Scrum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8616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3 </a:t>
            </a:r>
            <a:r>
              <a:rPr lang="en-US" b="1" u="sng" dirty="0" smtClean="0">
                <a:solidFill>
                  <a:schemeClr val="bg2">
                    <a:lumMod val="50000"/>
                  </a:schemeClr>
                </a:solidFill>
              </a:rPr>
              <a:t>Artifacts: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					</a:t>
            </a:r>
            <a:endParaRPr lang="en-US" b="1" u="sng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Product Backlog</a:t>
            </a:r>
          </a:p>
          <a:p>
            <a:pPr lvl="1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Sprint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Backlog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Burn-down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Chart</a:t>
            </a:r>
            <a:endParaRPr lang="en-US" dirty="0" smtClean="0"/>
          </a:p>
          <a:p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4 </a:t>
            </a:r>
            <a:r>
              <a:rPr lang="en-US" b="1" u="sng" dirty="0" smtClean="0">
                <a:solidFill>
                  <a:schemeClr val="bg2">
                    <a:lumMod val="50000"/>
                  </a:schemeClr>
                </a:solidFill>
              </a:rPr>
              <a:t>Roles</a:t>
            </a:r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Stakeholders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Product Owner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Scrum Master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Development Team</a:t>
            </a:r>
          </a:p>
          <a:p>
            <a:r>
              <a:rPr lang="en-US" b="1" u="sng" dirty="0" smtClean="0"/>
              <a:t>5 Meetings/Ceremonies: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Change control board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Sprint Planning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Daily Scrum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Sprint Review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Sprint Retrospective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2781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3"/>
                </a:solidFill>
              </a:rPr>
              <a:t>3 </a:t>
            </a:r>
            <a:r>
              <a:rPr lang="en-US" b="1" u="sng" dirty="0" smtClean="0">
                <a:solidFill>
                  <a:schemeClr val="accent3"/>
                </a:solidFill>
              </a:rPr>
              <a:t>Artifacts: </a:t>
            </a:r>
            <a:r>
              <a:rPr lang="en-US" b="1" dirty="0" smtClean="0">
                <a:solidFill>
                  <a:schemeClr val="accent3"/>
                </a:solidFill>
              </a:rPr>
              <a:t> 					</a:t>
            </a:r>
            <a:endParaRPr lang="en-US" b="1" u="sng" dirty="0">
              <a:solidFill>
                <a:schemeClr val="accent3"/>
              </a:solidFill>
            </a:endParaRPr>
          </a:p>
          <a:p>
            <a:pPr lvl="1"/>
            <a:r>
              <a:rPr lang="en-US" sz="2400" dirty="0" smtClean="0">
                <a:solidFill>
                  <a:schemeClr val="accent3"/>
                </a:solidFill>
                <a:latin typeface="Bahnschrift SemiCondensed" panose="020B0502040204020203" pitchFamily="34" charset="0"/>
                <a:ea typeface="Roboto Condensed" pitchFamily="2" charset="0"/>
              </a:rPr>
              <a:t>Product Backlog</a:t>
            </a:r>
          </a:p>
          <a:p>
            <a:pPr lvl="1"/>
            <a:r>
              <a:rPr lang="en-US" sz="2400" dirty="0" smtClean="0">
                <a:solidFill>
                  <a:schemeClr val="accent3"/>
                </a:solidFill>
                <a:latin typeface="Bahnschrift SemiCondensed" panose="020B0502040204020203" pitchFamily="34" charset="0"/>
                <a:ea typeface="Roboto Condensed" pitchFamily="2" charset="0"/>
              </a:rPr>
              <a:t>Sprint </a:t>
            </a:r>
            <a:r>
              <a:rPr lang="en-US" sz="2400" dirty="0">
                <a:solidFill>
                  <a:schemeClr val="accent3"/>
                </a:solidFill>
                <a:latin typeface="Bahnschrift SemiCondensed" panose="020B0502040204020203" pitchFamily="34" charset="0"/>
                <a:ea typeface="Roboto Condensed" pitchFamily="2" charset="0"/>
              </a:rPr>
              <a:t>Backlog</a:t>
            </a:r>
          </a:p>
          <a:p>
            <a:pPr lvl="1"/>
            <a:r>
              <a:rPr lang="en-US" sz="2400" dirty="0">
                <a:solidFill>
                  <a:schemeClr val="accent3"/>
                </a:solidFill>
                <a:latin typeface="Bahnschrift SemiCondensed" panose="020B0502040204020203" pitchFamily="34" charset="0"/>
                <a:ea typeface="Roboto Condensed" pitchFamily="2" charset="0"/>
              </a:rPr>
              <a:t>Burn-down </a:t>
            </a:r>
            <a:r>
              <a:rPr lang="en-US" sz="2400" dirty="0" smtClean="0">
                <a:solidFill>
                  <a:schemeClr val="accent3"/>
                </a:solidFill>
                <a:latin typeface="Bahnschrift SemiCondensed" panose="020B0502040204020203" pitchFamily="34" charset="0"/>
                <a:ea typeface="Roboto Condensed" pitchFamily="2" charset="0"/>
              </a:rPr>
              <a:t>Chart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4 </a:t>
            </a:r>
            <a:r>
              <a:rPr lang="en-US" b="1" u="sng" dirty="0" smtClean="0">
                <a:solidFill>
                  <a:schemeClr val="bg2">
                    <a:lumMod val="50000"/>
                  </a:schemeClr>
                </a:solidFill>
              </a:rPr>
              <a:t>Roles</a:t>
            </a:r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Stakeholders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Product Owner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Scrum Master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Development Team</a:t>
            </a:r>
          </a:p>
          <a:p>
            <a:r>
              <a:rPr lang="en-US" b="1" u="sng" dirty="0" smtClean="0"/>
              <a:t>5 Meetings/Ceremonies: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Change control board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Sprint Planning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Daily Scrum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Sprint Review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Sprint Retrospective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640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Product Backlog(PBL)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533832"/>
            <a:ext cx="8627499" cy="39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259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Product Backlog Item (PBI)</a:t>
            </a:r>
          </a:p>
          <a:p>
            <a:pPr marL="101596" indent="0">
              <a:buNone/>
            </a:pP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594" y="1187247"/>
            <a:ext cx="10191135" cy="483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8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 algn="just">
              <a:lnSpc>
                <a:spcPct val="150000"/>
              </a:lnSpc>
              <a:buNone/>
            </a:pPr>
            <a:r>
              <a:rPr lang="en-US" b="1" dirty="0" smtClean="0"/>
              <a:t>Software</a:t>
            </a:r>
          </a:p>
          <a:p>
            <a:pPr marL="101596" indent="0" algn="just">
              <a:lnSpc>
                <a:spcPct val="150000"/>
              </a:lnSpc>
              <a:buNone/>
            </a:pPr>
            <a:r>
              <a:rPr lang="en-US" dirty="0" smtClean="0"/>
              <a:t>Collection of data or computer instructions that tell the computer how to work</a:t>
            </a:r>
          </a:p>
          <a:p>
            <a:pPr marL="101596" indent="0" algn="just">
              <a:lnSpc>
                <a:spcPct val="150000"/>
              </a:lnSpc>
              <a:buNone/>
            </a:pPr>
            <a:endParaRPr lang="en-US" dirty="0"/>
          </a:p>
          <a:p>
            <a:pPr marL="101596" indent="0" algn="just">
              <a:lnSpc>
                <a:spcPct val="150000"/>
              </a:lnSpc>
              <a:buNone/>
            </a:pPr>
            <a:r>
              <a:rPr lang="en-US" b="1" dirty="0" smtClean="0"/>
              <a:t>Software Engineering</a:t>
            </a:r>
            <a:endParaRPr lang="en-US" b="1" dirty="0"/>
          </a:p>
          <a:p>
            <a:pPr marL="101596" indent="0" algn="just">
              <a:lnSpc>
                <a:spcPct val="150000"/>
              </a:lnSpc>
              <a:buNone/>
            </a:pPr>
            <a:r>
              <a:rPr lang="en-US" dirty="0"/>
              <a:t>Study of methodologies applied in the design, development &amp; maintenance of software</a:t>
            </a:r>
          </a:p>
          <a:p>
            <a:pPr marL="101596" indent="0" algn="just">
              <a:lnSpc>
                <a:spcPct val="150000"/>
              </a:lnSpc>
              <a:buNone/>
            </a:pPr>
            <a:endParaRPr lang="en-US" dirty="0"/>
          </a:p>
          <a:p>
            <a:pPr marL="101596" indent="0" algn="just">
              <a:lnSpc>
                <a:spcPct val="150000"/>
              </a:lnSpc>
              <a:buNone/>
            </a:pPr>
            <a:r>
              <a:rPr lang="en-US" b="1" dirty="0" smtClean="0"/>
              <a:t>Software </a:t>
            </a:r>
            <a:r>
              <a:rPr lang="en-US" b="1" dirty="0"/>
              <a:t>Development Life </a:t>
            </a:r>
            <a:r>
              <a:rPr lang="en-US" b="1" dirty="0" smtClean="0"/>
              <a:t>Cycle</a:t>
            </a:r>
            <a:endParaRPr lang="en-US" b="1" dirty="0"/>
          </a:p>
          <a:p>
            <a:pPr marL="101596" indent="0" algn="just">
              <a:lnSpc>
                <a:spcPct val="150000"/>
              </a:lnSpc>
              <a:buNone/>
            </a:pPr>
            <a:r>
              <a:rPr lang="en-US" dirty="0"/>
              <a:t>Series of steps to be followed to design &amp; develop a software product efficiently</a:t>
            </a:r>
            <a:endParaRPr lang="en-IN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643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Sprint Backlog (SBL) 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30" y="1260954"/>
            <a:ext cx="10826085" cy="480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896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r>
              <a:rPr lang="en-US" dirty="0"/>
              <a:t>Task(Effort) v/s Plan(Time/Duration)</a:t>
            </a:r>
          </a:p>
          <a:p>
            <a:pPr marL="101596" indent="0">
              <a:buNone/>
            </a:pPr>
            <a:r>
              <a:rPr lang="en-US" dirty="0"/>
              <a:t>Published at end of every sprint by SM</a:t>
            </a:r>
          </a:p>
          <a:p>
            <a:pPr marL="101596" indent="0">
              <a:buNone/>
            </a:pPr>
            <a:r>
              <a:rPr lang="en-US" dirty="0"/>
              <a:t>Release burn down plan</a:t>
            </a:r>
          </a:p>
          <a:p>
            <a:pPr marL="101596" indent="0">
              <a:buNone/>
            </a:pPr>
            <a:r>
              <a:rPr lang="en-US" dirty="0"/>
              <a:t>Whether timeline is over estimated or under estimated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Burn-down chart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877" y="2344994"/>
            <a:ext cx="6511414" cy="34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172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21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58" y="1084008"/>
            <a:ext cx="10412361" cy="484761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Putting it together…..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0960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3 </a:t>
            </a:r>
            <a:r>
              <a:rPr lang="en-US" b="1" u="sng" dirty="0" smtClean="0">
                <a:solidFill>
                  <a:schemeClr val="bg2">
                    <a:lumMod val="50000"/>
                  </a:schemeClr>
                </a:solidFill>
              </a:rPr>
              <a:t>Artifacts: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					</a:t>
            </a:r>
            <a:endParaRPr lang="en-US" b="1" u="sng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Product Backlog</a:t>
            </a:r>
          </a:p>
          <a:p>
            <a:pPr lvl="1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Sprint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Backlog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Burn-down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Chart</a:t>
            </a:r>
            <a:endParaRPr lang="en-US" dirty="0" smtClean="0"/>
          </a:p>
          <a:p>
            <a:r>
              <a:rPr lang="en-US" b="1" u="sng" dirty="0">
                <a:solidFill>
                  <a:schemeClr val="accent3"/>
                </a:solidFill>
              </a:rPr>
              <a:t>4 </a:t>
            </a:r>
            <a:r>
              <a:rPr lang="en-US" b="1" u="sng" dirty="0" smtClean="0">
                <a:solidFill>
                  <a:schemeClr val="accent3"/>
                </a:solidFill>
              </a:rPr>
              <a:t>Roles</a:t>
            </a:r>
            <a:r>
              <a:rPr lang="en-US" b="1" u="sng" dirty="0">
                <a:solidFill>
                  <a:schemeClr val="accent3"/>
                </a:solidFill>
              </a:rPr>
              <a:t>:</a:t>
            </a:r>
          </a:p>
          <a:p>
            <a:pPr lvl="1"/>
            <a:r>
              <a:rPr lang="en-US" sz="2400" dirty="0">
                <a:solidFill>
                  <a:schemeClr val="accent3"/>
                </a:solidFill>
                <a:latin typeface="Bahnschrift SemiCondensed" panose="020B0502040204020203" pitchFamily="34" charset="0"/>
                <a:ea typeface="Roboto Condensed" pitchFamily="2" charset="0"/>
              </a:rPr>
              <a:t>Stakeholders</a:t>
            </a:r>
          </a:p>
          <a:p>
            <a:pPr lvl="1"/>
            <a:r>
              <a:rPr lang="en-US" sz="2400" dirty="0">
                <a:solidFill>
                  <a:schemeClr val="accent3"/>
                </a:solidFill>
                <a:latin typeface="Bahnschrift SemiCondensed" panose="020B0502040204020203" pitchFamily="34" charset="0"/>
                <a:ea typeface="Roboto Condensed" pitchFamily="2" charset="0"/>
              </a:rPr>
              <a:t>Product Owner</a:t>
            </a:r>
          </a:p>
          <a:p>
            <a:pPr lvl="1"/>
            <a:r>
              <a:rPr lang="en-US" sz="2400" dirty="0">
                <a:solidFill>
                  <a:schemeClr val="accent3"/>
                </a:solidFill>
                <a:latin typeface="Bahnschrift SemiCondensed" panose="020B0502040204020203" pitchFamily="34" charset="0"/>
                <a:ea typeface="Roboto Condensed" pitchFamily="2" charset="0"/>
              </a:rPr>
              <a:t>Scrum Master</a:t>
            </a:r>
          </a:p>
          <a:p>
            <a:pPr lvl="1"/>
            <a:r>
              <a:rPr lang="en-US" sz="2400" dirty="0">
                <a:solidFill>
                  <a:schemeClr val="accent3"/>
                </a:solidFill>
                <a:latin typeface="Bahnschrift SemiCondensed" panose="020B0502040204020203" pitchFamily="34" charset="0"/>
                <a:ea typeface="Roboto Condensed" pitchFamily="2" charset="0"/>
              </a:rPr>
              <a:t>Development Team</a:t>
            </a:r>
          </a:p>
          <a:p>
            <a:r>
              <a:rPr lang="en-US" b="1" u="sng" dirty="0" smtClean="0"/>
              <a:t>5 Meetings/Ceremonies: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Change control board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Sprint Planning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Daily Scrum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Sprint Review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Sprint Retrospective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5642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72" y="1187245"/>
            <a:ext cx="9188245" cy="439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715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Product Owner (PO)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2" y="1386348"/>
            <a:ext cx="9542208" cy="441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242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Scrum Master(SM)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52" y="811161"/>
            <a:ext cx="10191135" cy="55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317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Development Team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65" y="1091381"/>
            <a:ext cx="10821685" cy="481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911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Putting it together…..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64" y="1047135"/>
            <a:ext cx="10515601" cy="52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558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3 </a:t>
            </a:r>
            <a:r>
              <a:rPr lang="en-US" b="1" u="sng" dirty="0" smtClean="0">
                <a:solidFill>
                  <a:schemeClr val="bg2">
                    <a:lumMod val="50000"/>
                  </a:schemeClr>
                </a:solidFill>
              </a:rPr>
              <a:t>Artifacts: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					</a:t>
            </a:r>
            <a:endParaRPr lang="en-US" b="1" u="sng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Product Backlog</a:t>
            </a:r>
          </a:p>
          <a:p>
            <a:pPr lvl="1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Sprint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Backlog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Burn-down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Chart</a:t>
            </a:r>
            <a:endParaRPr lang="en-US" dirty="0" smtClean="0"/>
          </a:p>
          <a:p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4 </a:t>
            </a:r>
            <a:r>
              <a:rPr lang="en-US" b="1" u="sng" dirty="0" smtClean="0">
                <a:solidFill>
                  <a:schemeClr val="bg2">
                    <a:lumMod val="50000"/>
                  </a:schemeClr>
                </a:solidFill>
              </a:rPr>
              <a:t>Roles</a:t>
            </a:r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Stakeholders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Product Owner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Scrum Master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  <a:ea typeface="Roboto Condensed" pitchFamily="2" charset="0"/>
              </a:rPr>
              <a:t>Development Team</a:t>
            </a:r>
          </a:p>
          <a:p>
            <a:r>
              <a:rPr lang="en-US" b="1" u="sng" dirty="0" smtClean="0">
                <a:solidFill>
                  <a:schemeClr val="accent3"/>
                </a:solidFill>
              </a:rPr>
              <a:t>5 Meetings/Ceremonies:</a:t>
            </a:r>
          </a:p>
          <a:p>
            <a:pPr lvl="1"/>
            <a:r>
              <a:rPr lang="en-US" sz="2400" dirty="0">
                <a:solidFill>
                  <a:schemeClr val="accent3"/>
                </a:solidFill>
                <a:latin typeface="Bahnschrift SemiCondensed" panose="020B0502040204020203" pitchFamily="34" charset="0"/>
                <a:ea typeface="Roboto Condensed" pitchFamily="2" charset="0"/>
              </a:rPr>
              <a:t>Change control board</a:t>
            </a:r>
          </a:p>
          <a:p>
            <a:pPr lvl="1"/>
            <a:r>
              <a:rPr lang="en-US" sz="2400" dirty="0">
                <a:solidFill>
                  <a:schemeClr val="accent3"/>
                </a:solidFill>
                <a:latin typeface="Bahnschrift SemiCondensed" panose="020B0502040204020203" pitchFamily="34" charset="0"/>
                <a:ea typeface="Roboto Condensed" pitchFamily="2" charset="0"/>
              </a:rPr>
              <a:t>Sprint Planning</a:t>
            </a:r>
          </a:p>
          <a:p>
            <a:pPr lvl="1"/>
            <a:r>
              <a:rPr lang="en-US" sz="2400" dirty="0">
                <a:solidFill>
                  <a:schemeClr val="accent3"/>
                </a:solidFill>
                <a:latin typeface="Bahnschrift SemiCondensed" panose="020B0502040204020203" pitchFamily="34" charset="0"/>
                <a:ea typeface="Roboto Condensed" pitchFamily="2" charset="0"/>
              </a:rPr>
              <a:t>Daily Scrum</a:t>
            </a:r>
          </a:p>
          <a:p>
            <a:pPr lvl="1"/>
            <a:r>
              <a:rPr lang="en-US" sz="2400" dirty="0">
                <a:solidFill>
                  <a:schemeClr val="accent3"/>
                </a:solidFill>
                <a:latin typeface="Bahnschrift SemiCondensed" panose="020B0502040204020203" pitchFamily="34" charset="0"/>
                <a:ea typeface="Roboto Condensed" pitchFamily="2" charset="0"/>
              </a:rPr>
              <a:t>Sprint Review</a:t>
            </a:r>
          </a:p>
          <a:p>
            <a:pPr lvl="1"/>
            <a:r>
              <a:rPr lang="en-US" sz="2400" dirty="0">
                <a:solidFill>
                  <a:schemeClr val="accent3"/>
                </a:solidFill>
                <a:latin typeface="Bahnschrift SemiCondensed" panose="020B0502040204020203" pitchFamily="34" charset="0"/>
                <a:ea typeface="Roboto Condensed" pitchFamily="2" charset="0"/>
              </a:rPr>
              <a:t>Sprint Retrospective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8440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8833" y="674786"/>
            <a:ext cx="11762913" cy="582925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Communication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Requirements Gathering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Feasibility Study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System Analysis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Software Design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Coding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Testing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Integration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Implementation or Installation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Operation &amp; Maintenance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Disposition</a:t>
            </a:r>
          </a:p>
          <a:p>
            <a:pPr marL="101596" indent="0">
              <a:buNone/>
            </a:pP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Steps in SDLC(Typical)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8039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Change Control Board(CCB)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94" y="1032387"/>
            <a:ext cx="11164530" cy="527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676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Putting it together…..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34" y="898769"/>
            <a:ext cx="10574216" cy="5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60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1054510"/>
            <a:ext cx="10493477" cy="500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673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Putting it together…..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97" y="789038"/>
            <a:ext cx="10736826" cy="547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912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Daily Scrum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0" y="1002890"/>
            <a:ext cx="11006040" cy="53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041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Putting it together…..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966019"/>
            <a:ext cx="10486103" cy="52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365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Sprint Review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84" y="1143000"/>
            <a:ext cx="11127659" cy="48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061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Putting it together…..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10" y="1023042"/>
            <a:ext cx="10619715" cy="53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3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Sprint Retrospective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5" y="937846"/>
            <a:ext cx="11183816" cy="52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303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/>
              <a:t>Finally… The whole Scrum Framework!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85" y="969107"/>
            <a:ext cx="10772965" cy="53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915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Introduced by </a:t>
            </a:r>
            <a:r>
              <a:rPr lang="en-US" b="1" dirty="0" smtClean="0"/>
              <a:t>Winston Royce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Linear </a:t>
            </a:r>
            <a:r>
              <a:rPr lang="en-US" dirty="0"/>
              <a:t>Sequential Life Cycle Model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Simple </a:t>
            </a:r>
            <a:r>
              <a:rPr lang="en-US" dirty="0"/>
              <a:t>&amp; easy to understand</a:t>
            </a:r>
          </a:p>
          <a:p>
            <a:pPr>
              <a:lnSpc>
                <a:spcPct val="150000"/>
              </a:lnSpc>
            </a:pPr>
            <a:r>
              <a:rPr lang="en-US" dirty="0"/>
              <a:t>Every phase must be completed before going to the next step</a:t>
            </a:r>
          </a:p>
          <a:p>
            <a:pPr>
              <a:lnSpc>
                <a:spcPct val="150000"/>
              </a:lnSpc>
            </a:pPr>
            <a:r>
              <a:rPr lang="en-US" dirty="0"/>
              <a:t>Product is short</a:t>
            </a:r>
          </a:p>
          <a:p>
            <a:pPr>
              <a:lnSpc>
                <a:spcPct val="150000"/>
              </a:lnSpc>
            </a:pPr>
            <a:r>
              <a:rPr lang="en-US" dirty="0"/>
              <a:t>Requirement is clear &amp; </a:t>
            </a:r>
            <a:r>
              <a:rPr lang="en-US" dirty="0" smtClean="0"/>
              <a:t>fixed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Time to Market is low</a:t>
            </a:r>
            <a:endParaRPr lang="en-US" dirty="0"/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WaterFall</a:t>
            </a:r>
            <a:r>
              <a:rPr lang="en-US" dirty="0" smtClean="0"/>
              <a:t>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5875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timeline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23" y="844061"/>
            <a:ext cx="10668000" cy="56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920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1040" y="104503"/>
            <a:ext cx="347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42C40"/>
                </a:solidFill>
                <a:latin typeface="Bahnschrift SemiCondensed" panose="020B0502040204020203" pitchFamily="34" charset="0"/>
              </a:rPr>
              <a:t>Deepthi S </a:t>
            </a:r>
            <a:endParaRPr lang="en-IN" b="1" dirty="0" smtClean="0">
              <a:solidFill>
                <a:srgbClr val="142C40"/>
              </a:solidFill>
              <a:latin typeface="Bahnschrift SemiCondensed" panose="020B0502040204020203" pitchFamily="34" charset="0"/>
            </a:endParaRPr>
          </a:p>
          <a:p>
            <a:r>
              <a:rPr lang="en-IN" b="1" dirty="0" smtClean="0">
                <a:solidFill>
                  <a:srgbClr val="142C40"/>
                </a:solidFill>
                <a:latin typeface="Bahnschrift SemiCondensed" panose="020B0502040204020203" pitchFamily="34" charset="0"/>
              </a:rPr>
              <a:t>+91 9986256252</a:t>
            </a:r>
          </a:p>
          <a:p>
            <a:r>
              <a:rPr lang="en-IN" b="1" dirty="0">
                <a:solidFill>
                  <a:srgbClr val="142C40"/>
                </a:solidFill>
                <a:latin typeface="Bahnschrift SemiCondensed" panose="020B0502040204020203" pitchFamily="34" charset="0"/>
              </a:rPr>
              <a:t>d</a:t>
            </a:r>
            <a:r>
              <a:rPr lang="en-IN" b="1" dirty="0" smtClean="0">
                <a:solidFill>
                  <a:srgbClr val="142C40"/>
                </a:solidFill>
                <a:latin typeface="Bahnschrift SemiCondensed" panose="020B0502040204020203" pitchFamily="34" charset="0"/>
              </a:rPr>
              <a:t>eepthi.s@testyantra.com</a:t>
            </a:r>
            <a:endParaRPr lang="en-US" b="1" dirty="0">
              <a:solidFill>
                <a:srgbClr val="142C4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3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WaterFall</a:t>
            </a:r>
            <a:r>
              <a:rPr lang="en-US" dirty="0" smtClean="0"/>
              <a:t> Model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322216" y="963583"/>
            <a:ext cx="9318172" cy="4418314"/>
            <a:chOff x="322216" y="963583"/>
            <a:chExt cx="9318172" cy="4418314"/>
          </a:xfrm>
        </p:grpSpPr>
        <p:sp>
          <p:nvSpPr>
            <p:cNvPr id="6" name="Rectangle 5"/>
            <p:cNvSpPr/>
            <p:nvPr/>
          </p:nvSpPr>
          <p:spPr>
            <a:xfrm>
              <a:off x="322216" y="963583"/>
              <a:ext cx="2394857" cy="4180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Requirement Analysis</a:t>
              </a:r>
              <a:endParaRPr lang="en-IN" b="1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06878" y="1733006"/>
              <a:ext cx="2460173" cy="4180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System Design</a:t>
              </a:r>
              <a:endParaRPr lang="en-IN" b="1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48147" y="2525484"/>
              <a:ext cx="2194562" cy="4180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Implementation</a:t>
              </a:r>
              <a:endParaRPr lang="en-IN" b="1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28308" y="3322319"/>
              <a:ext cx="2302118" cy="4180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Testing</a:t>
              </a:r>
              <a:endParaRPr lang="en-IN" b="1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99908" y="4119154"/>
              <a:ext cx="2312126" cy="4180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Deployment</a:t>
              </a:r>
              <a:endParaRPr lang="en-IN" b="1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06193" y="4963885"/>
              <a:ext cx="2534195" cy="4180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Maintenance</a:t>
              </a:r>
              <a:endParaRPr lang="en-IN" b="1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12" name="Straight Connector 11"/>
            <p:cNvCxnSpPr>
              <a:stCxn id="6" idx="3"/>
            </p:cNvCxnSpPr>
            <p:nvPr/>
          </p:nvCxnSpPr>
          <p:spPr>
            <a:xfrm>
              <a:off x="2717073" y="1172589"/>
              <a:ext cx="561704" cy="3068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278777" y="1172589"/>
              <a:ext cx="0" cy="560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147456" y="1969176"/>
              <a:ext cx="561704" cy="3068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709160" y="1969176"/>
              <a:ext cx="0" cy="560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342709" y="2748841"/>
              <a:ext cx="561704" cy="3068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904413" y="2748841"/>
              <a:ext cx="0" cy="560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30426" y="3558738"/>
              <a:ext cx="561704" cy="3068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292130" y="3558738"/>
              <a:ext cx="0" cy="560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12034" y="4394760"/>
              <a:ext cx="561704" cy="3068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8673738" y="4394760"/>
              <a:ext cx="0" cy="560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1762073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Introduced by </a:t>
            </a:r>
            <a:r>
              <a:rPr lang="en-US" b="1" dirty="0"/>
              <a:t>Paul E Brook – 1986</a:t>
            </a:r>
          </a:p>
          <a:p>
            <a:pPr>
              <a:lnSpc>
                <a:spcPct val="150000"/>
              </a:lnSpc>
            </a:pPr>
            <a:r>
              <a:rPr lang="en-US" dirty="0"/>
              <a:t>Designed to be non linear</a:t>
            </a:r>
          </a:p>
          <a:p>
            <a:pPr>
              <a:lnSpc>
                <a:spcPct val="150000"/>
              </a:lnSpc>
            </a:pPr>
            <a:r>
              <a:rPr lang="en-US" dirty="0"/>
              <a:t>Modified version of waterfall </a:t>
            </a:r>
            <a:r>
              <a:rPr lang="en-US" dirty="0" smtClean="0"/>
              <a:t>model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Also called as Verification and Validation model</a:t>
            </a:r>
          </a:p>
          <a:p>
            <a:pPr>
              <a:lnSpc>
                <a:spcPct val="150000"/>
              </a:lnSpc>
            </a:pPr>
            <a:r>
              <a:rPr lang="en-US" dirty="0"/>
              <a:t>Development of each step </a:t>
            </a:r>
            <a:r>
              <a:rPr lang="en-US" dirty="0" smtClean="0"/>
              <a:t>is directly </a:t>
            </a:r>
            <a:r>
              <a:rPr lang="en-US" dirty="0"/>
              <a:t>associated with the testing phase.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0792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 Model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62" y="995112"/>
            <a:ext cx="10379362" cy="512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66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r>
              <a:rPr lang="en-US" dirty="0" smtClean="0"/>
              <a:t>Agile -</a:t>
            </a:r>
            <a:endParaRPr lang="en-US" dirty="0"/>
          </a:p>
          <a:p>
            <a:pPr marL="101596" indent="0">
              <a:buNone/>
            </a:pPr>
            <a:endParaRPr lang="en-US" dirty="0"/>
          </a:p>
          <a:p>
            <a:pPr marL="101596" indent="0">
              <a:buNone/>
            </a:pPr>
            <a:r>
              <a:rPr lang="en-US" dirty="0"/>
              <a:t>Able to move quickly &amp; easily</a:t>
            </a:r>
          </a:p>
          <a:p>
            <a:pPr marL="101596" indent="0">
              <a:buNone/>
            </a:pPr>
            <a:endParaRPr lang="en-US" dirty="0"/>
          </a:p>
          <a:p>
            <a:pPr marL="101596" indent="0">
              <a:buNone/>
            </a:pPr>
            <a:r>
              <a:rPr lang="en-US" dirty="0"/>
              <a:t>Agile </a:t>
            </a:r>
            <a:r>
              <a:rPr lang="en-US" dirty="0" smtClean="0"/>
              <a:t>Evolution - </a:t>
            </a:r>
            <a:endParaRPr lang="en-US" dirty="0"/>
          </a:p>
          <a:p>
            <a:pPr marL="101596" indent="0">
              <a:buNone/>
            </a:pPr>
            <a:endParaRPr lang="en-US" dirty="0"/>
          </a:p>
          <a:p>
            <a:pPr marL="101596" indent="0">
              <a:buNone/>
            </a:pPr>
            <a:r>
              <a:rPr lang="en-US" dirty="0"/>
              <a:t>Software evolves over time. With this came the need of changing requirements, cross functional </a:t>
            </a:r>
            <a:r>
              <a:rPr lang="en-US" dirty="0" smtClean="0"/>
              <a:t>teams. It </a:t>
            </a:r>
            <a:r>
              <a:rPr lang="en-US" dirty="0"/>
              <a:t>was necessary to accommodate –</a:t>
            </a:r>
          </a:p>
          <a:p>
            <a:r>
              <a:rPr lang="en-US" dirty="0"/>
              <a:t>Adaptive planning</a:t>
            </a:r>
          </a:p>
          <a:p>
            <a:r>
              <a:rPr lang="en-US" dirty="0"/>
              <a:t>Evolutionary development</a:t>
            </a:r>
          </a:p>
          <a:p>
            <a:r>
              <a:rPr lang="en-US" dirty="0"/>
              <a:t>Early delivery</a:t>
            </a:r>
          </a:p>
          <a:p>
            <a:pPr marL="101596" indent="0">
              <a:buNone/>
            </a:pPr>
            <a:endParaRPr lang="en-US" dirty="0"/>
          </a:p>
          <a:p>
            <a:pPr marL="101596" indent="0">
              <a:buNone/>
            </a:pPr>
            <a:r>
              <a:rPr lang="en-US" dirty="0"/>
              <a:t>There was also a need to deliver value to the customer, to the business sooner</a:t>
            </a:r>
          </a:p>
          <a:p>
            <a:pPr marL="101596" indent="0">
              <a:buNone/>
            </a:pPr>
            <a:endParaRPr lang="en-US" dirty="0"/>
          </a:p>
          <a:p>
            <a:pPr marL="101596" indent="0">
              <a:buNone/>
            </a:pPr>
            <a:r>
              <a:rPr lang="en-US" dirty="0"/>
              <a:t>Flexible to change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4284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lnSpc>
                <a:spcPct val="150000"/>
              </a:lnSpc>
              <a:buNone/>
            </a:pPr>
            <a:r>
              <a:rPr lang="en-US" dirty="0"/>
              <a:t>In early 90’s software industry faced a lot of problems from the early SDLC models</a:t>
            </a:r>
          </a:p>
          <a:p>
            <a:pPr marL="101596" indent="0">
              <a:lnSpc>
                <a:spcPct val="150000"/>
              </a:lnSpc>
              <a:buNone/>
            </a:pPr>
            <a:r>
              <a:rPr lang="en-US" dirty="0"/>
              <a:t>In 2001 -  Agile Software Development</a:t>
            </a:r>
          </a:p>
          <a:p>
            <a:pPr marL="101596" indent="0">
              <a:lnSpc>
                <a:spcPct val="150000"/>
              </a:lnSpc>
              <a:buNone/>
            </a:pPr>
            <a:r>
              <a:rPr lang="en-US" dirty="0"/>
              <a:t>Came up with the Agile Manifesto</a:t>
            </a:r>
          </a:p>
          <a:p>
            <a:pPr marL="101596" indent="0">
              <a:lnSpc>
                <a:spcPct val="150000"/>
              </a:lnSpc>
              <a:buNone/>
            </a:pPr>
            <a:r>
              <a:rPr lang="en-US" dirty="0"/>
              <a:t>17 people named themselves as the “Agile Alliance”</a:t>
            </a:r>
          </a:p>
          <a:p>
            <a:pPr marL="101596" indent="0">
              <a:lnSpc>
                <a:spcPct val="150000"/>
              </a:lnSpc>
              <a:buNone/>
            </a:pPr>
            <a:r>
              <a:rPr lang="en-US" dirty="0" smtClean="0"/>
              <a:t>AGILE MODEL is a combination of </a:t>
            </a:r>
            <a:r>
              <a:rPr lang="en-IN" dirty="0"/>
              <a:t>INCREMENTAL and ITERATIVE MODEL</a:t>
            </a:r>
            <a:endParaRPr lang="en-US" dirty="0"/>
          </a:p>
          <a:p>
            <a:pPr marL="101596" indent="0">
              <a:lnSpc>
                <a:spcPct val="150000"/>
              </a:lnSpc>
              <a:buNone/>
            </a:pPr>
            <a:r>
              <a:rPr lang="en-US" dirty="0" smtClean="0"/>
              <a:t>It revolves round certain core values and principles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Agile History and Core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3267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TYSS_2019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A692904-7DD0-4B3D-BF46-9B766DB95F27}" vid="{D00B10FD-57D4-47B0-A782-19711B3275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17435</TotalTime>
  <Words>707</Words>
  <Application>Microsoft Office PowerPoint</Application>
  <PresentationFormat>Widescreen</PresentationFormat>
  <Paragraphs>245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Arvo</vt:lpstr>
      <vt:lpstr>Bahnschrift SemiCondensed</vt:lpstr>
      <vt:lpstr>Calibri</vt:lpstr>
      <vt:lpstr>Roboto Condensed</vt:lpstr>
      <vt:lpstr>Wingdings</vt:lpstr>
      <vt:lpstr>TYSS_2019</vt:lpstr>
      <vt:lpstr>Agile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</dc:creator>
  <cp:lastModifiedBy>Deepthi</cp:lastModifiedBy>
  <cp:revision>1088</cp:revision>
  <cp:lastPrinted>2019-04-15T13:18:47Z</cp:lastPrinted>
  <dcterms:created xsi:type="dcterms:W3CDTF">2019-02-12T10:18:40Z</dcterms:created>
  <dcterms:modified xsi:type="dcterms:W3CDTF">2022-05-10T10:38:54Z</dcterms:modified>
</cp:coreProperties>
</file>