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8"/>
  </p:notesMasterIdLst>
  <p:sldIdLst>
    <p:sldId id="256" r:id="rId2"/>
    <p:sldId id="356" r:id="rId3"/>
    <p:sldId id="357" r:id="rId4"/>
    <p:sldId id="358" r:id="rId5"/>
    <p:sldId id="360" r:id="rId6"/>
    <p:sldId id="359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7" r:id="rId15"/>
    <p:sldId id="3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C40"/>
    <a:srgbClr val="2384AF"/>
    <a:srgbClr val="EE9108"/>
    <a:srgbClr val="E96717"/>
    <a:srgbClr val="EEE026"/>
    <a:srgbClr val="F29B4C"/>
    <a:srgbClr val="FB3919"/>
    <a:srgbClr val="9DB4E7"/>
    <a:srgbClr val="49BC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14-05-2021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1468581" y="3429000"/>
            <a:ext cx="9254837" cy="1932709"/>
          </a:xfrm>
          <a:prstGeom prst="roundRect">
            <a:avLst/>
          </a:prstGeom>
          <a:ln w="38100">
            <a:solidFill>
              <a:srgbClr val="2384A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84AF"/>
                </a:solidFill>
              </a:ln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21777" y="6463147"/>
            <a:ext cx="3148445" cy="39485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600" b="0" i="0" u="none" strike="noStrike" cap="none">
                <a:solidFill>
                  <a:srgbClr val="142C40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IN" sz="2400" b="1" kern="0" dirty="0" smtClean="0">
                <a:solidFill>
                  <a:srgbClr val="2384AF"/>
                </a:solidFill>
              </a:rPr>
              <a:t>www.technoelevate.com</a:t>
            </a:r>
            <a:endParaRPr lang="en-US" sz="2400" b="1" kern="0" dirty="0">
              <a:solidFill>
                <a:srgbClr val="2384A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0" y="-800083"/>
            <a:ext cx="5834129" cy="31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74750" y="93411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78833" y="674785"/>
            <a:ext cx="11762913" cy="5975397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400">
                <a:latin typeface="Bahnschrift SemiCondense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6" y="31798"/>
            <a:ext cx="2885911" cy="584802"/>
          </a:xfrm>
          <a:prstGeom prst="rect">
            <a:avLst/>
          </a:prstGeom>
        </p:spPr>
      </p:pic>
      <p:grpSp>
        <p:nvGrpSpPr>
          <p:cNvPr id="10" name="Google Shape;67;p5"/>
          <p:cNvGrpSpPr/>
          <p:nvPr userDrawn="1"/>
        </p:nvGrpSpPr>
        <p:grpSpPr>
          <a:xfrm rot="10800000" flipH="1">
            <a:off x="278833" y="6854"/>
            <a:ext cx="7039120" cy="595745"/>
            <a:chOff x="-9092084" y="330075"/>
            <a:chExt cx="15560570" cy="1699501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75534" y="1"/>
            <a:ext cx="6151562" cy="602598"/>
          </a:xfrm>
          <a:prstGeom prst="rect">
            <a:avLst/>
          </a:prstGeom>
        </p:spPr>
        <p:txBody>
          <a:bodyPr anchor="ctr"/>
          <a:lstStyle>
            <a:lvl1pPr marL="101596" indent="0">
              <a:buNone/>
              <a:defRPr sz="3600" b="1">
                <a:solidFill>
                  <a:schemeClr val="bg1"/>
                </a:solidFill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72402" y="2377147"/>
            <a:ext cx="4307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2384AF"/>
                </a:solidFill>
                <a:latin typeface="Bahnschrift SemiCondensed" panose="020B0502040204020203" pitchFamily="34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Thank You !!!</a:t>
            </a:r>
            <a:endParaRPr lang="en-GB" sz="6600" b="1" dirty="0">
              <a:solidFill>
                <a:srgbClr val="2384AF"/>
              </a:solidFill>
              <a:latin typeface="Bahnschrift SemiCondensed" panose="020B0502040204020203" pitchFamily="34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" y="132168"/>
            <a:ext cx="4409809" cy="974765"/>
          </a:xfrm>
          <a:prstGeom prst="rect">
            <a:avLst/>
          </a:prstGeom>
        </p:spPr>
      </p:pic>
      <p:pic>
        <p:nvPicPr>
          <p:cNvPr id="1026" name="Picture 2" descr="Download Contacts Icon Android Lollipop PNG Image for Fre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35" y="0"/>
            <a:ext cx="1106933" cy="11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07127" y="3844636"/>
            <a:ext cx="8977745" cy="101831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b="1" dirty="0" smtClean="0">
                <a:solidFill>
                  <a:srgbClr val="EE9108"/>
                </a:solidFill>
                <a:latin typeface="Bahnschrift SemiCondensed" panose="020B0502040204020203" pitchFamily="34" charset="0"/>
              </a:rPr>
              <a:t>Design Patterns</a:t>
            </a:r>
            <a:endParaRPr lang="en-US" sz="5400" b="1" dirty="0">
              <a:solidFill>
                <a:srgbClr val="EE9108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commonly used design patterns </a:t>
            </a:r>
            <a:r>
              <a:rPr lang="en-US" dirty="0" err="1" smtClean="0"/>
              <a:t>wrt</a:t>
            </a:r>
            <a:r>
              <a:rPr lang="en-US" dirty="0" smtClean="0"/>
              <a:t> J2EE are </a:t>
            </a:r>
          </a:p>
          <a:p>
            <a:pPr marL="101596" indent="0">
              <a:buNone/>
            </a:pPr>
            <a:r>
              <a:rPr lang="en-US" dirty="0"/>
              <a:t> </a:t>
            </a:r>
            <a:r>
              <a:rPr lang="en-US" dirty="0" smtClean="0"/>
              <a:t>       DTO (Data Transfer Object) and DAO (Data Access Object)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 smtClean="0"/>
              <a:t>Introduction:</a:t>
            </a:r>
          </a:p>
          <a:p>
            <a:pPr marL="101596" indent="0">
              <a:buNone/>
            </a:pPr>
            <a:r>
              <a:rPr lang="en-US" dirty="0" smtClean="0"/>
              <a:t>How to send a some value from Class A to Class B?</a:t>
            </a:r>
          </a:p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r>
              <a:rPr lang="en-US" dirty="0" smtClean="0"/>
              <a:t>How to send five String values from Class A to Class B?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 smtClean="0"/>
              <a:t>How to send three </a:t>
            </a:r>
            <a:r>
              <a:rPr lang="en-US" dirty="0" err="1" smtClean="0"/>
              <a:t>int</a:t>
            </a:r>
            <a:r>
              <a:rPr lang="en-US" dirty="0" smtClean="0"/>
              <a:t>, five string and two </a:t>
            </a: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values?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 smtClean="0"/>
              <a:t>For Example, </a:t>
            </a:r>
          </a:p>
          <a:p>
            <a:pPr marL="101596" indent="0">
              <a:buNone/>
            </a:pPr>
            <a:r>
              <a:rPr lang="en-US" dirty="0" smtClean="0"/>
              <a:t>Employee id, Employee name, Project Names, Employee Information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Discussions on DTO and DAO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25947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b="1" dirty="0" smtClean="0"/>
              <a:t>Java Bean (POJO/ Beans class)</a:t>
            </a:r>
          </a:p>
          <a:p>
            <a:endParaRPr lang="en-US" dirty="0"/>
          </a:p>
          <a:p>
            <a:r>
              <a:rPr lang="en-US" dirty="0" smtClean="0"/>
              <a:t>Concrete class with public default constructor</a:t>
            </a:r>
          </a:p>
          <a:p>
            <a:r>
              <a:rPr lang="en-US" dirty="0" smtClean="0"/>
              <a:t>Private data members</a:t>
            </a:r>
          </a:p>
          <a:p>
            <a:r>
              <a:rPr lang="en-US" dirty="0" smtClean="0"/>
              <a:t>Public getters/setters</a:t>
            </a:r>
          </a:p>
          <a:p>
            <a:r>
              <a:rPr lang="en-US" dirty="0" smtClean="0"/>
              <a:t>No other business logic method</a:t>
            </a:r>
          </a:p>
          <a:p>
            <a:r>
              <a:rPr lang="en-US" dirty="0" smtClean="0"/>
              <a:t>Implements Serializable interface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Serialization and why is it necessary to implement Serializable interface?</a:t>
            </a:r>
          </a:p>
          <a:p>
            <a:pPr marL="101596" indent="0">
              <a:buNone/>
            </a:pPr>
            <a:r>
              <a:rPr lang="en-US" dirty="0" smtClean="0"/>
              <a:t>       Related Discussion: Clustering</a:t>
            </a:r>
          </a:p>
          <a:p>
            <a:endParaRPr lang="en-US" dirty="0"/>
          </a:p>
          <a:p>
            <a:r>
              <a:rPr lang="en-US" dirty="0" smtClean="0"/>
              <a:t>This design pattern helps developer to </a:t>
            </a:r>
            <a:r>
              <a:rPr lang="en-US" b="1" dirty="0" smtClean="0"/>
              <a:t>transfer</a:t>
            </a:r>
            <a:r>
              <a:rPr lang="en-US" dirty="0" smtClean="0"/>
              <a:t> data from one program to another using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DTO(Data Transfer Object)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30523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Data Access Object (DAO) pattern is a structural pattern that allows us to isolate the application/business layer from the persistence </a:t>
            </a:r>
            <a:r>
              <a:rPr lang="en-US" dirty="0" smtClean="0"/>
              <a:t>layer</a:t>
            </a:r>
          </a:p>
          <a:p>
            <a:endParaRPr lang="en-US" dirty="0" smtClean="0"/>
          </a:p>
          <a:p>
            <a:r>
              <a:rPr lang="en-US" dirty="0"/>
              <a:t>It keeps the domain model completely decoupled from the persistence layer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01596" indent="0">
              <a:buNone/>
            </a:pPr>
            <a:r>
              <a:rPr lang="en-US" dirty="0" smtClean="0"/>
              <a:t>For Example – A </a:t>
            </a:r>
            <a:r>
              <a:rPr lang="en-US" dirty="0" err="1" smtClean="0"/>
              <a:t>LoginServlet</a:t>
            </a:r>
            <a:r>
              <a:rPr lang="en-US" dirty="0" smtClean="0"/>
              <a:t> can forward the request to be handled by </a:t>
            </a:r>
            <a:r>
              <a:rPr lang="en-US" dirty="0" err="1" smtClean="0"/>
              <a:t>DisplayServlet</a:t>
            </a:r>
            <a:r>
              <a:rPr lang="en-US" dirty="0" smtClean="0"/>
              <a:t> if the login authentication information(login id and password) are valid. Otherwise, it can include the error information in the login page and display it back.</a:t>
            </a:r>
          </a:p>
          <a:p>
            <a:pPr marL="101596" indent="0">
              <a:buNone/>
            </a:pPr>
            <a:r>
              <a:rPr lang="en-US" dirty="0" smtClean="0"/>
              <a:t>Assumption: There are two tables – login(</a:t>
            </a:r>
            <a:r>
              <a:rPr lang="en-US" dirty="0" err="1" smtClean="0"/>
              <a:t>userid,password</a:t>
            </a:r>
            <a:r>
              <a:rPr lang="en-US" dirty="0" smtClean="0"/>
              <a:t>) and </a:t>
            </a:r>
            <a:r>
              <a:rPr lang="en-US" dirty="0" err="1" smtClean="0"/>
              <a:t>userdetails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name, </a:t>
            </a:r>
            <a:r>
              <a:rPr lang="en-US" dirty="0" err="1" smtClean="0"/>
              <a:t>dob</a:t>
            </a:r>
            <a:r>
              <a:rPr lang="en-US" dirty="0" smtClean="0"/>
              <a:t>, address, phone number)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 smtClean="0"/>
              <a:t>The logic of interacting with the database has to be written in both the servlets(</a:t>
            </a:r>
            <a:r>
              <a:rPr lang="en-US" dirty="0" err="1" smtClean="0"/>
              <a:t>LoginServlet</a:t>
            </a:r>
            <a:r>
              <a:rPr lang="en-US" dirty="0" smtClean="0"/>
              <a:t> and </a:t>
            </a:r>
            <a:r>
              <a:rPr lang="en-US" dirty="0" err="1" smtClean="0"/>
              <a:t>DisplayServlet</a:t>
            </a:r>
            <a:r>
              <a:rPr lang="en-US" dirty="0" smtClean="0"/>
              <a:t>).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 smtClean="0"/>
              <a:t>This can be separated out into a DAO layer by introducing another </a:t>
            </a:r>
            <a:r>
              <a:rPr lang="en-US" dirty="0" err="1" smtClean="0"/>
              <a:t>DBConnection</a:t>
            </a:r>
            <a:r>
              <a:rPr lang="en-US" dirty="0" smtClean="0"/>
              <a:t> class – with a static method </a:t>
            </a:r>
            <a:r>
              <a:rPr lang="en-US" dirty="0" err="1" smtClean="0"/>
              <a:t>getDBConnection</a:t>
            </a:r>
            <a:r>
              <a:rPr lang="en-US" dirty="0" smtClean="0"/>
              <a:t>() which returns the connection object.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DAO(Data Access Object)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52446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dirty="0" smtClean="0"/>
              <a:t>It is very important to note the differences between the following –</a:t>
            </a:r>
          </a:p>
          <a:p>
            <a:pPr marL="101596" indent="0">
              <a:buNone/>
            </a:pP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/>
              <a:t>Pattern – Ex: </a:t>
            </a:r>
            <a:r>
              <a:rPr lang="en-US" dirty="0" smtClean="0"/>
              <a:t>Singleton</a:t>
            </a:r>
          </a:p>
          <a:p>
            <a:endParaRPr lang="en-IN" dirty="0"/>
          </a:p>
          <a:p>
            <a:r>
              <a:rPr lang="en-US" dirty="0"/>
              <a:t>Architectural Pattern – Ex: </a:t>
            </a:r>
            <a:r>
              <a:rPr lang="en-US" dirty="0" smtClean="0"/>
              <a:t>MVC</a:t>
            </a:r>
          </a:p>
          <a:p>
            <a:endParaRPr lang="en-IN" dirty="0"/>
          </a:p>
          <a:p>
            <a:r>
              <a:rPr lang="en-US" dirty="0"/>
              <a:t>Architectural Style – Ex: Restful Services/ SOA/EAI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96340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Based on the Architectural Style, the applications can be broadly divided into –</a:t>
            </a:r>
          </a:p>
          <a:p>
            <a:endParaRPr lang="en-US" dirty="0" smtClean="0"/>
          </a:p>
          <a:p>
            <a:pPr marL="615946" indent="-514350">
              <a:buAutoNum type="romanLcParenR"/>
            </a:pPr>
            <a:r>
              <a:rPr lang="en-US" dirty="0" smtClean="0"/>
              <a:t>Monolithic</a:t>
            </a:r>
          </a:p>
          <a:p>
            <a:pPr marL="101596" indent="0">
              <a:buNone/>
            </a:pPr>
            <a:r>
              <a:rPr lang="en-US" dirty="0"/>
              <a:t> </a:t>
            </a:r>
            <a:r>
              <a:rPr lang="en-US" dirty="0" smtClean="0"/>
              <a:t>      These are light-weight applications</a:t>
            </a:r>
          </a:p>
          <a:p>
            <a:pPr marL="101596" indent="0">
              <a:buNone/>
            </a:pPr>
            <a:r>
              <a:rPr lang="en-US" dirty="0"/>
              <a:t>       Monolith means compose all in one piece. </a:t>
            </a:r>
          </a:p>
          <a:p>
            <a:pPr marL="101596" indent="0">
              <a:buNone/>
            </a:pPr>
            <a:r>
              <a:rPr lang="en-US" dirty="0" smtClean="0"/>
              <a:t>       The </a:t>
            </a:r>
            <a:r>
              <a:rPr lang="en-US" dirty="0"/>
              <a:t>Monolithic application describes a single-tiered software application in which </a:t>
            </a:r>
            <a:endParaRPr lang="en-US" dirty="0" smtClean="0"/>
          </a:p>
          <a:p>
            <a:pPr marL="101596" indent="0">
              <a:buNone/>
            </a:pPr>
            <a:r>
              <a:rPr lang="en-US" dirty="0"/>
              <a:t> </a:t>
            </a:r>
            <a:r>
              <a:rPr lang="en-US" dirty="0" smtClean="0"/>
              <a:t>      different components combined </a:t>
            </a:r>
            <a:r>
              <a:rPr lang="en-US" dirty="0"/>
              <a:t>into a single program from a single platform.</a:t>
            </a:r>
            <a:endParaRPr lang="en-US" dirty="0" smtClean="0"/>
          </a:p>
          <a:p>
            <a:pPr marL="101596" indent="0">
              <a:buNone/>
            </a:pPr>
            <a:endParaRPr lang="en-US" dirty="0" smtClean="0"/>
          </a:p>
          <a:p>
            <a:pPr marL="615946" indent="-514350">
              <a:buAutoNum type="romanLcParenR" startAt="2"/>
            </a:pPr>
            <a:r>
              <a:rPr lang="en-US" dirty="0" smtClean="0"/>
              <a:t>Service-Oriented Architecture(SOA)</a:t>
            </a:r>
          </a:p>
          <a:p>
            <a:pPr marL="558796" indent="-457200">
              <a:buAutoNum type="alphaLcParenR"/>
            </a:pPr>
            <a:r>
              <a:rPr lang="en-US" dirty="0" smtClean="0"/>
              <a:t>Restful</a:t>
            </a:r>
          </a:p>
          <a:p>
            <a:pPr marL="558796" indent="-457200">
              <a:buAutoNum type="alphaLcParenR"/>
            </a:pPr>
            <a:r>
              <a:rPr lang="en-US" dirty="0" smtClean="0"/>
              <a:t>Micro-services</a:t>
            </a:r>
          </a:p>
          <a:p>
            <a:pPr marL="101596" indent="0">
              <a:buNone/>
            </a:pPr>
            <a:r>
              <a:rPr lang="en-US" dirty="0" smtClean="0"/>
              <a:t>       These are heavy-weight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Architectural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15828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b="1" dirty="0"/>
              <a:t>Template Method</a:t>
            </a:r>
          </a:p>
          <a:p>
            <a:r>
              <a:rPr lang="en-US" dirty="0"/>
              <a:t>Behavioral Pattern that defines the skeleton of implementation in the superclass but </a:t>
            </a:r>
          </a:p>
          <a:p>
            <a:pPr marL="101596" indent="0">
              <a:buNone/>
            </a:pPr>
            <a:r>
              <a:rPr lang="en-US" dirty="0" smtClean="0"/>
              <a:t>       lets </a:t>
            </a:r>
            <a:r>
              <a:rPr lang="en-US" dirty="0"/>
              <a:t>the subclass override specific implementation w/o changing its structure</a:t>
            </a:r>
          </a:p>
          <a:p>
            <a:endParaRPr lang="en-US" dirty="0"/>
          </a:p>
          <a:p>
            <a:pPr marL="101596" indent="0">
              <a:buNone/>
            </a:pPr>
            <a:r>
              <a:rPr lang="en-US" b="1" dirty="0"/>
              <a:t>Factory Method</a:t>
            </a:r>
          </a:p>
          <a:p>
            <a:r>
              <a:rPr lang="en-US" dirty="0"/>
              <a:t>Creational Pattern that provides an interface for creating objects in a superclass, </a:t>
            </a:r>
          </a:p>
          <a:p>
            <a:pPr marL="101596" indent="0">
              <a:buNone/>
            </a:pPr>
            <a:r>
              <a:rPr lang="en-US" dirty="0" smtClean="0"/>
              <a:t>       but </a:t>
            </a:r>
            <a:r>
              <a:rPr lang="en-US" dirty="0"/>
              <a:t>allows the subclass to alter the type of objects that will be created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54245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1040" y="104503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Deepthi S N</a:t>
            </a:r>
            <a:endParaRPr lang="en-IN" b="1" dirty="0" smtClean="0">
              <a:solidFill>
                <a:srgbClr val="142C40"/>
              </a:solidFill>
              <a:latin typeface="Bahnschrift SemiCondensed" panose="020B0502040204020203" pitchFamily="34" charset="0"/>
            </a:endParaRPr>
          </a:p>
          <a:p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+91 9986256252</a:t>
            </a:r>
          </a:p>
          <a:p>
            <a:r>
              <a:rPr lang="en-IN" b="1" dirty="0">
                <a:solidFill>
                  <a:srgbClr val="142C40"/>
                </a:solidFill>
                <a:latin typeface="Bahnschrift SemiCondensed" panose="020B0502040204020203" pitchFamily="34" charset="0"/>
              </a:rPr>
              <a:t>d</a:t>
            </a:r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eepthi.s@testyantra.com</a:t>
            </a:r>
            <a:endParaRPr lang="en-US" b="1" dirty="0">
              <a:solidFill>
                <a:srgbClr val="142C4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Proven solutions for known problems</a:t>
            </a:r>
          </a:p>
          <a:p>
            <a:r>
              <a:rPr lang="en-US" dirty="0" smtClean="0"/>
              <a:t>Typical solutions to commonly occurring problems in software design</a:t>
            </a:r>
          </a:p>
          <a:p>
            <a:r>
              <a:rPr lang="en-US" dirty="0" smtClean="0"/>
              <a:t>They are like pre-made blueprint which can be customized to solve recurring </a:t>
            </a:r>
          </a:p>
          <a:p>
            <a:pPr marL="101596" indent="0">
              <a:buNone/>
            </a:pPr>
            <a:r>
              <a:rPr lang="en-US" dirty="0" smtClean="0"/>
              <a:t>       problem in the code.</a:t>
            </a:r>
          </a:p>
          <a:p>
            <a:r>
              <a:rPr lang="en-US" dirty="0" smtClean="0"/>
              <a:t>Provides solutions for commonly occurring problems in application development</a:t>
            </a:r>
          </a:p>
          <a:p>
            <a:r>
              <a:rPr lang="en-US" dirty="0" smtClean="0"/>
              <a:t>It is independent of any programming language</a:t>
            </a:r>
          </a:p>
          <a:p>
            <a:r>
              <a:rPr lang="en-US" dirty="0" smtClean="0"/>
              <a:t>Used to make code more robust and efficient</a:t>
            </a:r>
          </a:p>
          <a:p>
            <a:pPr marL="101596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643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Algorithm always defines a clear set of actions that can achieve some goal</a:t>
            </a:r>
          </a:p>
          <a:p>
            <a:endParaRPr lang="en-US" dirty="0"/>
          </a:p>
          <a:p>
            <a:r>
              <a:rPr lang="en-US" dirty="0" smtClean="0"/>
              <a:t>Pattern is more high-level description of a solution</a:t>
            </a:r>
          </a:p>
          <a:p>
            <a:endParaRPr lang="en-US" dirty="0"/>
          </a:p>
          <a:p>
            <a:r>
              <a:rPr lang="en-US" dirty="0" smtClean="0"/>
              <a:t>The code of the same pattern applied to two different programs may be different.</a:t>
            </a:r>
          </a:p>
          <a:p>
            <a:endParaRPr lang="en-US" dirty="0"/>
          </a:p>
          <a:p>
            <a:r>
              <a:rPr lang="en-US" dirty="0" smtClean="0"/>
              <a:t>Analogy: Cooking Recipe</a:t>
            </a:r>
          </a:p>
          <a:p>
            <a:endParaRPr lang="en-US" dirty="0"/>
          </a:p>
          <a:p>
            <a:r>
              <a:rPr lang="en-US" dirty="0" smtClean="0"/>
              <a:t>Low-level patterns – </a:t>
            </a:r>
            <a:r>
              <a:rPr lang="en-US" b="1" dirty="0" smtClean="0"/>
              <a:t>Idioms</a:t>
            </a:r>
          </a:p>
          <a:p>
            <a:pPr marL="101596" indent="0">
              <a:buNone/>
            </a:pPr>
            <a:r>
              <a:rPr lang="en-US" dirty="0"/>
              <a:t> </a:t>
            </a:r>
            <a:r>
              <a:rPr lang="en-US" dirty="0" smtClean="0"/>
              <a:t>      Usually apply to a single programming language</a:t>
            </a:r>
          </a:p>
          <a:p>
            <a:endParaRPr lang="en-US" dirty="0"/>
          </a:p>
          <a:p>
            <a:r>
              <a:rPr lang="en-US" dirty="0" smtClean="0"/>
              <a:t>High-level patterns – </a:t>
            </a:r>
            <a:r>
              <a:rPr lang="en-US" b="1" dirty="0" smtClean="0"/>
              <a:t>Architectural patterns</a:t>
            </a:r>
          </a:p>
          <a:p>
            <a:pPr marL="101596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Developers can implement these patterns in virtually any language</a:t>
            </a:r>
          </a:p>
          <a:p>
            <a:pPr marL="101596" indent="0">
              <a:buNone/>
            </a:pPr>
            <a:r>
              <a:rPr lang="en-US" dirty="0"/>
              <a:t> </a:t>
            </a:r>
            <a:r>
              <a:rPr lang="en-US" dirty="0" smtClean="0"/>
              <a:t>      They can be used to design the architecture of an entire application</a:t>
            </a:r>
          </a:p>
          <a:p>
            <a:pPr marL="101596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 Pattern v/s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898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Intent</a:t>
            </a:r>
            <a:r>
              <a:rPr lang="en-US" dirty="0" smtClean="0"/>
              <a:t> of the pattern briefly describes both the problem and the solution</a:t>
            </a:r>
          </a:p>
          <a:p>
            <a:endParaRPr lang="en-US" dirty="0" smtClean="0"/>
          </a:p>
          <a:p>
            <a:r>
              <a:rPr lang="en-US" b="1" dirty="0" smtClean="0"/>
              <a:t>Motivation</a:t>
            </a:r>
            <a:r>
              <a:rPr lang="en-US" dirty="0" smtClean="0"/>
              <a:t> explains the problem and the solution the pattern makes possible</a:t>
            </a:r>
          </a:p>
          <a:p>
            <a:endParaRPr lang="en-US" dirty="0" smtClean="0"/>
          </a:p>
          <a:p>
            <a:r>
              <a:rPr lang="en-US" b="1" dirty="0" smtClean="0"/>
              <a:t>Structure</a:t>
            </a:r>
            <a:r>
              <a:rPr lang="en-US" dirty="0" smtClean="0"/>
              <a:t> of classes shows each part of the pattern and how they are related</a:t>
            </a:r>
          </a:p>
          <a:p>
            <a:endParaRPr lang="en-US" dirty="0" smtClean="0"/>
          </a:p>
          <a:p>
            <a:r>
              <a:rPr lang="en-US" b="1" dirty="0" smtClean="0"/>
              <a:t>Code example </a:t>
            </a:r>
            <a:r>
              <a:rPr lang="en-US" dirty="0" smtClean="0"/>
              <a:t>is one of the popular programming languages makes it easier to grasp the idea behind the pattern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does a Pattern consist of?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46272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concept of Patterns was first described by </a:t>
            </a:r>
            <a:r>
              <a:rPr lang="en-US" b="1" dirty="0" smtClean="0"/>
              <a:t>Christopher Alexander </a:t>
            </a:r>
            <a:r>
              <a:rPr lang="en-US" dirty="0" smtClean="0"/>
              <a:t>in </a:t>
            </a:r>
            <a:r>
              <a:rPr lang="en-US" b="1" i="1" dirty="0" smtClean="0"/>
              <a:t>A Pattern Language: Towns, Buildings, Construction</a:t>
            </a:r>
          </a:p>
          <a:p>
            <a:endParaRPr lang="en-US" b="1" i="1" dirty="0"/>
          </a:p>
          <a:p>
            <a:r>
              <a:rPr lang="en-US" dirty="0" smtClean="0"/>
              <a:t>The idea was picked up by four authors: </a:t>
            </a:r>
            <a:r>
              <a:rPr lang="en-US" b="1" dirty="0" smtClean="0"/>
              <a:t>Erich Gamma, John </a:t>
            </a:r>
            <a:r>
              <a:rPr lang="en-US" b="1" dirty="0" err="1" smtClean="0"/>
              <a:t>Vlissides</a:t>
            </a:r>
            <a:r>
              <a:rPr lang="en-US" b="1" dirty="0" smtClean="0"/>
              <a:t>, Ralph Johnson and Richard Helm.</a:t>
            </a:r>
            <a:r>
              <a:rPr lang="en-US" dirty="0" smtClean="0"/>
              <a:t> In 1994, they published </a:t>
            </a:r>
            <a:r>
              <a:rPr lang="en-US" i="1" dirty="0" smtClean="0"/>
              <a:t>Design Patterns: Elements of Reusable Object-Oriented Software</a:t>
            </a:r>
          </a:p>
          <a:p>
            <a:endParaRPr lang="en-US" i="1" dirty="0"/>
          </a:p>
          <a:p>
            <a:r>
              <a:rPr lang="en-US" dirty="0" smtClean="0"/>
              <a:t>There are many heads and hands behind the Design Patterns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Who invented Patterns?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76069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 Patterns differ by their complexity, level of detail and scale of applicability to the entire system being designed.</a:t>
            </a:r>
          </a:p>
          <a:p>
            <a:pPr marL="101596" indent="0">
              <a:buNone/>
            </a:pPr>
            <a:r>
              <a:rPr lang="en-US" dirty="0" smtClean="0"/>
              <a:t>       Analogy: </a:t>
            </a:r>
            <a:r>
              <a:rPr lang="en-US" smtClean="0"/>
              <a:t>Road </a:t>
            </a:r>
            <a:r>
              <a:rPr lang="en-US" smtClean="0"/>
              <a:t>Construction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Creational Patterns </a:t>
            </a:r>
            <a:r>
              <a:rPr lang="en-US" dirty="0" smtClean="0"/>
              <a:t>– provide object creation mechanisms that increase flexibility and reuse of existing code</a:t>
            </a:r>
          </a:p>
          <a:p>
            <a:endParaRPr lang="en-US" dirty="0" smtClean="0"/>
          </a:p>
          <a:p>
            <a:r>
              <a:rPr lang="en-US" b="1" u="sng" dirty="0" smtClean="0"/>
              <a:t>Structural Patterns </a:t>
            </a:r>
            <a:r>
              <a:rPr lang="en-US" dirty="0" smtClean="0"/>
              <a:t>– explain how to assemble the objects and classes into larger structures, while keeping the structures flexible and efficient</a:t>
            </a:r>
          </a:p>
          <a:p>
            <a:endParaRPr lang="en-US" dirty="0" smtClean="0"/>
          </a:p>
          <a:p>
            <a:r>
              <a:rPr lang="en-US" b="1" u="sng" dirty="0" smtClean="0"/>
              <a:t>Behavioral Patterns </a:t>
            </a:r>
            <a:r>
              <a:rPr lang="en-US" dirty="0" smtClean="0"/>
              <a:t>– takes care of effective communication and assignment of responsibilities between objects.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Classification of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23701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</a:p>
          <a:p>
            <a:endParaRPr lang="en-US" dirty="0" smtClean="0"/>
          </a:p>
          <a:p>
            <a:r>
              <a:rPr lang="en-US" dirty="0" smtClean="0"/>
              <a:t>Abstract Factory</a:t>
            </a:r>
          </a:p>
          <a:p>
            <a:endParaRPr lang="en-US" dirty="0" smtClean="0"/>
          </a:p>
          <a:p>
            <a:r>
              <a:rPr lang="en-US" dirty="0" smtClean="0"/>
              <a:t>Builder</a:t>
            </a:r>
          </a:p>
          <a:p>
            <a:endParaRPr lang="en-US" dirty="0" smtClean="0"/>
          </a:p>
          <a:p>
            <a:r>
              <a:rPr lang="en-US" dirty="0" smtClean="0"/>
              <a:t>Prototype</a:t>
            </a:r>
          </a:p>
          <a:p>
            <a:endParaRPr lang="en-US" dirty="0" smtClean="0"/>
          </a:p>
          <a:p>
            <a:r>
              <a:rPr lang="en-US" dirty="0" smtClean="0"/>
              <a:t>Singleton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80946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</a:p>
          <a:p>
            <a:r>
              <a:rPr lang="en-US" dirty="0" smtClean="0"/>
              <a:t>Bridge</a:t>
            </a:r>
          </a:p>
          <a:p>
            <a:r>
              <a:rPr lang="en-US" dirty="0" smtClean="0"/>
              <a:t>Front Controller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Decorator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/>
              <a:t>Flyweight</a:t>
            </a:r>
          </a:p>
          <a:p>
            <a:r>
              <a:rPr lang="en-US" dirty="0" smtClean="0"/>
              <a:t>Proxy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58148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Mediator</a:t>
            </a:r>
          </a:p>
          <a:p>
            <a:r>
              <a:rPr lang="en-US" dirty="0" smtClean="0"/>
              <a:t>Memento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smtClean="0"/>
              <a:t>Observer</a:t>
            </a:r>
          </a:p>
          <a:p>
            <a:r>
              <a:rPr lang="en-US" dirty="0" smtClean="0"/>
              <a:t>Template Method</a:t>
            </a:r>
          </a:p>
          <a:p>
            <a:r>
              <a:rPr lang="en-US" dirty="0" smtClean="0"/>
              <a:t>Visitor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1122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14114</TotalTime>
  <Words>871</Words>
  <Application>Microsoft Office PowerPoint</Application>
  <PresentationFormat>Widescreen</PresentationFormat>
  <Paragraphs>163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Arvo</vt:lpstr>
      <vt:lpstr>Bahnschrift SemiCondensed</vt:lpstr>
      <vt:lpstr>Calibri</vt:lpstr>
      <vt:lpstr>Roboto Condensed</vt:lpstr>
      <vt:lpstr>Wingdings</vt:lpstr>
      <vt:lpstr>TYSS_2019</vt:lpstr>
      <vt:lpstr>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Deepthi</cp:lastModifiedBy>
  <cp:revision>1042</cp:revision>
  <cp:lastPrinted>2019-04-15T13:18:47Z</cp:lastPrinted>
  <dcterms:created xsi:type="dcterms:W3CDTF">2019-02-12T10:18:40Z</dcterms:created>
  <dcterms:modified xsi:type="dcterms:W3CDTF">2021-05-14T10:14:22Z</dcterms:modified>
</cp:coreProperties>
</file>