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7"/>
  </p:notesMasterIdLst>
  <p:sldIdLst>
    <p:sldId id="256" r:id="rId2"/>
    <p:sldId id="356" r:id="rId3"/>
    <p:sldId id="357" r:id="rId4"/>
    <p:sldId id="3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C40"/>
    <a:srgbClr val="2384AF"/>
    <a:srgbClr val="EE9108"/>
    <a:srgbClr val="E96717"/>
    <a:srgbClr val="EEE026"/>
    <a:srgbClr val="F29B4C"/>
    <a:srgbClr val="FB3919"/>
    <a:srgbClr val="9DB4E7"/>
    <a:srgbClr val="49BCBF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3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63813-9840-4FC1-9D75-19457ED5CD50}" type="datetimeFigureOut">
              <a:rPr lang="en-IN" smtClean="0"/>
              <a:t>24-10-2021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C7C18-429B-4D95-987C-363AEA7C5E2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971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C7C18-429B-4D95-987C-363AEA7C5E21}" type="slidenum">
              <a:rPr lang="en-IN" smtClean="0"/>
              <a:t>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849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1468581" y="3429000"/>
            <a:ext cx="9254837" cy="1932709"/>
          </a:xfrm>
          <a:prstGeom prst="roundRect">
            <a:avLst/>
          </a:prstGeom>
          <a:ln w="38100">
            <a:solidFill>
              <a:srgbClr val="2384A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2384AF"/>
                </a:solidFill>
              </a:ln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21777" y="6463147"/>
            <a:ext cx="3148445" cy="394853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600" b="0" i="0" u="none" strike="noStrike" cap="none">
                <a:solidFill>
                  <a:srgbClr val="142C40"/>
                </a:solidFill>
                <a:latin typeface="Bahnschrift SemiCondensed" panose="020B0502040204020203" pitchFamily="34" charset="0"/>
                <a:ea typeface="Arial"/>
                <a:cs typeface="Arial"/>
                <a:sym typeface="Arial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400"/>
            <a:r>
              <a:rPr lang="en-IN" sz="2400" b="1" kern="0" dirty="0" smtClean="0">
                <a:solidFill>
                  <a:srgbClr val="2384AF"/>
                </a:solidFill>
              </a:rPr>
              <a:t>www.technoelevate.com</a:t>
            </a:r>
            <a:endParaRPr lang="en-US" sz="2400" b="1" kern="0" dirty="0">
              <a:solidFill>
                <a:srgbClr val="2384A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790" y="-800083"/>
            <a:ext cx="5834129" cy="312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4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Norm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63;p10"/>
          <p:cNvSpPr txBox="1">
            <a:spLocks noGrp="1"/>
          </p:cNvSpPr>
          <p:nvPr>
            <p:ph type="sldNum" idx="4"/>
          </p:nvPr>
        </p:nvSpPr>
        <p:spPr>
          <a:xfrm>
            <a:off x="11374750" y="93411"/>
            <a:ext cx="806636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2800" b="1">
                <a:solidFill>
                  <a:schemeClr val="accent1">
                    <a:lumMod val="50000"/>
                  </a:schemeClr>
                </a:solidFill>
                <a:latin typeface="Bahnschrift SemiCondensed" panose="020B0502040204020203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FE59A5-F4B4-47F3-8C4B-BD6C0C97D86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278833" y="674785"/>
            <a:ext cx="11762913" cy="5975397"/>
          </a:xfrm>
          <a:prstGeom prst="rect">
            <a:avLst/>
          </a:prstGeom>
        </p:spPr>
        <p:txBody>
          <a:bodyPr/>
          <a:lstStyle>
            <a:lvl1pPr>
              <a:buClr>
                <a:srgbClr val="19212F"/>
              </a:buClr>
              <a:defRPr sz="2400">
                <a:latin typeface="Bahnschrift SemiCondense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396" y="31798"/>
            <a:ext cx="2885911" cy="584802"/>
          </a:xfrm>
          <a:prstGeom prst="rect">
            <a:avLst/>
          </a:prstGeom>
        </p:spPr>
      </p:pic>
      <p:grpSp>
        <p:nvGrpSpPr>
          <p:cNvPr id="10" name="Google Shape;67;p5"/>
          <p:cNvGrpSpPr/>
          <p:nvPr userDrawn="1"/>
        </p:nvGrpSpPr>
        <p:grpSpPr>
          <a:xfrm rot="10800000" flipH="1">
            <a:off x="278833" y="6854"/>
            <a:ext cx="7039120" cy="595745"/>
            <a:chOff x="-9092084" y="330075"/>
            <a:chExt cx="15560570" cy="1699501"/>
          </a:xfrm>
          <a:solidFill>
            <a:schemeClr val="accent1">
              <a:lumMod val="50000"/>
            </a:schemeClr>
          </a:solidFill>
        </p:grpSpPr>
        <p:sp>
          <p:nvSpPr>
            <p:cNvPr id="11" name="Google Shape;68;p5"/>
            <p:cNvSpPr/>
            <p:nvPr userDrawn="1"/>
          </p:nvSpPr>
          <p:spPr>
            <a:xfrm>
              <a:off x="-9092084" y="330076"/>
              <a:ext cx="13882200" cy="1699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2" name="Google Shape;69;p5"/>
            <p:cNvSpPr/>
            <p:nvPr userDrawn="1"/>
          </p:nvSpPr>
          <p:spPr>
            <a:xfrm>
              <a:off x="4768986" y="330075"/>
              <a:ext cx="1699500" cy="1699501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75534" y="1"/>
            <a:ext cx="6151562" cy="602598"/>
          </a:xfrm>
          <a:prstGeom prst="rect">
            <a:avLst/>
          </a:prstGeom>
        </p:spPr>
        <p:txBody>
          <a:bodyPr anchor="ctr"/>
          <a:lstStyle>
            <a:lvl1pPr marL="101596" indent="0">
              <a:buNone/>
              <a:defRPr sz="3600" b="1">
                <a:solidFill>
                  <a:schemeClr val="bg1"/>
                </a:solidFill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575464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U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972402" y="2377147"/>
            <a:ext cx="43075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2384AF"/>
                </a:solidFill>
                <a:latin typeface="Bahnschrift SemiCondensed" panose="020B0502040204020203" pitchFamily="34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Thank You !!!</a:t>
            </a:r>
            <a:endParaRPr lang="en-GB" sz="6600" b="1" dirty="0">
              <a:solidFill>
                <a:srgbClr val="2384AF"/>
              </a:solidFill>
              <a:latin typeface="Bahnschrift SemiCondensed" panose="020B0502040204020203" pitchFamily="34" charset="0"/>
              <a:ea typeface="Roboto Condensed" pitchFamily="2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0" y="132168"/>
            <a:ext cx="4409809" cy="974765"/>
          </a:xfrm>
          <a:prstGeom prst="rect">
            <a:avLst/>
          </a:prstGeom>
        </p:spPr>
      </p:pic>
      <p:pic>
        <p:nvPicPr>
          <p:cNvPr id="1026" name="Picture 2" descr="Download Contacts Icon Android Lollipop PNG Image for Fre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035" y="0"/>
            <a:ext cx="1106933" cy="110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61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30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6" r:id="rId3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609570" marR="0" lvl="0" indent="-50797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Wingdings" panose="05000000000000000000" pitchFamily="2" charset="2"/>
        <a:buChar char="§"/>
        <a:defRPr sz="1867" b="0" i="0" u="none" strike="noStrike" cap="none">
          <a:solidFill>
            <a:srgbClr val="000000"/>
          </a:solidFill>
          <a:latin typeface="Roboto Condensed" pitchFamily="2" charset="0"/>
          <a:ea typeface="Roboto Condensed" pitchFamily="2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607127" y="3844636"/>
            <a:ext cx="8977745" cy="101831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IN" sz="5400" b="1" dirty="0" smtClean="0">
                <a:solidFill>
                  <a:srgbClr val="EE9108"/>
                </a:solidFill>
                <a:latin typeface="Bahnschrift SemiCondensed" panose="020B0502040204020203" pitchFamily="34" charset="0"/>
              </a:rPr>
              <a:t>JAVA THUMB RULES</a:t>
            </a:r>
            <a:endParaRPr lang="en-US" sz="5400" b="1" dirty="0">
              <a:solidFill>
                <a:srgbClr val="EE9108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95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In Java, </a:t>
            </a:r>
            <a:r>
              <a:rPr lang="en-US" b="1" dirty="0"/>
              <a:t>C</a:t>
            </a:r>
            <a:r>
              <a:rPr lang="en-US" b="1" dirty="0" smtClean="0"/>
              <a:t>lass </a:t>
            </a:r>
            <a:r>
              <a:rPr lang="en-US" b="1" dirty="0"/>
              <a:t>name </a:t>
            </a:r>
            <a:r>
              <a:rPr lang="en-US" dirty="0" smtClean="0"/>
              <a:t>and </a:t>
            </a:r>
            <a:r>
              <a:rPr lang="en-US" b="1" dirty="0" smtClean="0"/>
              <a:t>Interface name </a:t>
            </a:r>
            <a:r>
              <a:rPr lang="en-US" dirty="0" smtClean="0"/>
              <a:t>should start with </a:t>
            </a:r>
            <a:r>
              <a:rPr lang="en-US" b="1" dirty="0" smtClean="0"/>
              <a:t>UPPERCASE</a:t>
            </a:r>
            <a:r>
              <a:rPr lang="en-US" dirty="0" smtClean="0"/>
              <a:t> only.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Object creation can be done by using ‘ </a:t>
            </a:r>
            <a:r>
              <a:rPr lang="en-US" b="1" dirty="0" smtClean="0"/>
              <a:t>new</a:t>
            </a:r>
            <a:r>
              <a:rPr lang="en-US" dirty="0" smtClean="0"/>
              <a:t> ’ keyword only. </a:t>
            </a:r>
          </a:p>
          <a:p>
            <a:pPr marL="101596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In </a:t>
            </a:r>
            <a:r>
              <a:rPr lang="en-US" dirty="0" smtClean="0"/>
              <a:t>Java, </a:t>
            </a:r>
            <a:r>
              <a:rPr lang="en-US" dirty="0" smtClean="0"/>
              <a:t>while creating an object using new keyword, if the class names are identical in either side of equals to(=) then the class in LHS should be a </a:t>
            </a:r>
            <a:r>
              <a:rPr lang="en-US" b="1" dirty="0" smtClean="0"/>
              <a:t>concrete class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If the class names are not identical in the either side of equals </a:t>
            </a:r>
            <a:r>
              <a:rPr lang="en-US" dirty="0"/>
              <a:t>to (=) </a:t>
            </a:r>
            <a:r>
              <a:rPr lang="en-US" dirty="0" smtClean="0"/>
              <a:t>then the class in the LHS could be a </a:t>
            </a:r>
            <a:r>
              <a:rPr lang="en-US" b="1" dirty="0" smtClean="0"/>
              <a:t>concrete class or abstract class or an Interface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class declared along with ‘ </a:t>
            </a:r>
            <a:r>
              <a:rPr lang="en-US" b="1" dirty="0" smtClean="0"/>
              <a:t>abstract</a:t>
            </a:r>
            <a:r>
              <a:rPr lang="en-US" dirty="0" smtClean="0"/>
              <a:t> ‘ keyword is called as abstract class.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Abstract class </a:t>
            </a:r>
            <a:r>
              <a:rPr lang="en-US" b="1" dirty="0" smtClean="0"/>
              <a:t>may or may not </a:t>
            </a:r>
            <a:r>
              <a:rPr lang="en-US" dirty="0" smtClean="0"/>
              <a:t>contain  </a:t>
            </a:r>
            <a:r>
              <a:rPr lang="en-US" b="1" dirty="0" smtClean="0"/>
              <a:t>abstract method.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In </a:t>
            </a:r>
            <a:r>
              <a:rPr lang="en-US" dirty="0" smtClean="0"/>
              <a:t>Java, </a:t>
            </a:r>
            <a:r>
              <a:rPr lang="en-US" dirty="0" smtClean="0"/>
              <a:t>every abstract class must have a </a:t>
            </a:r>
            <a:r>
              <a:rPr lang="en-US" b="1" dirty="0" smtClean="0"/>
              <a:t>sub class </a:t>
            </a:r>
            <a:r>
              <a:rPr lang="en-US" dirty="0" smtClean="0"/>
              <a:t>which provides the implementation of the abstract method.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101596" indent="0">
              <a:buNone/>
            </a:pP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Thumb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6643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2780" y="602599"/>
            <a:ext cx="11762913" cy="59753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Every abstract class must contain </a:t>
            </a:r>
            <a:r>
              <a:rPr lang="en-US" b="1" dirty="0" smtClean="0"/>
              <a:t>public default constructor </a:t>
            </a:r>
            <a:r>
              <a:rPr lang="en-US" dirty="0" smtClean="0"/>
              <a:t>to achieve constructor chaining.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In Java any class which is not declared using abstract keyword is called as </a:t>
            </a:r>
            <a:r>
              <a:rPr lang="en-US" b="1" dirty="0"/>
              <a:t>C</a:t>
            </a:r>
            <a:r>
              <a:rPr lang="en-US" b="1" dirty="0" smtClean="0"/>
              <a:t>oncrete class.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 Multiple inheritance</a:t>
            </a:r>
            <a:r>
              <a:rPr lang="en-US" dirty="0" smtClean="0"/>
              <a:t> can be achieved only by using </a:t>
            </a:r>
            <a:r>
              <a:rPr lang="en-US" b="1" dirty="0" smtClean="0"/>
              <a:t>Interface.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An </a:t>
            </a:r>
            <a:r>
              <a:rPr lang="en-US" b="1" dirty="0"/>
              <a:t>Interface</a:t>
            </a:r>
            <a:r>
              <a:rPr lang="en-US" dirty="0"/>
              <a:t> in Java doesn't have a</a:t>
            </a:r>
            <a:r>
              <a:rPr lang="en-US" b="1" dirty="0"/>
              <a:t> </a:t>
            </a:r>
            <a:r>
              <a:rPr lang="en-US" b="1" dirty="0" smtClean="0"/>
              <a:t>constructor. </a:t>
            </a:r>
            <a:r>
              <a:rPr lang="en-US" dirty="0" smtClean="0"/>
              <a:t>(</a:t>
            </a:r>
            <a:r>
              <a:rPr lang="en-US" dirty="0" smtClean="0"/>
              <a:t>There </a:t>
            </a:r>
            <a:r>
              <a:rPr lang="en-US" dirty="0"/>
              <a:t>are no data members in an interface to initialize them through the </a:t>
            </a:r>
            <a:r>
              <a:rPr lang="en-US" dirty="0" smtClean="0"/>
              <a:t>constructor)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Every interface must have </a:t>
            </a:r>
            <a:r>
              <a:rPr lang="en-US" b="1" dirty="0" smtClean="0"/>
              <a:t>implementation</a:t>
            </a:r>
            <a:r>
              <a:rPr lang="en-US" dirty="0" smtClean="0"/>
              <a:t> </a:t>
            </a:r>
            <a:r>
              <a:rPr lang="en-US" b="1" dirty="0" smtClean="0"/>
              <a:t>class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In Java, the</a:t>
            </a:r>
            <a:r>
              <a:rPr lang="en-US" b="1" dirty="0" smtClean="0"/>
              <a:t> reference variable </a:t>
            </a:r>
            <a:r>
              <a:rPr lang="en-US" dirty="0" smtClean="0"/>
              <a:t>of a class must be declared in </a:t>
            </a:r>
            <a:r>
              <a:rPr lang="en-US" b="1" dirty="0"/>
              <a:t>L</a:t>
            </a:r>
            <a:r>
              <a:rPr lang="en-US" b="1" dirty="0" smtClean="0"/>
              <a:t>ower</a:t>
            </a:r>
            <a:r>
              <a:rPr lang="en-US" dirty="0" smtClean="0"/>
              <a:t> </a:t>
            </a:r>
            <a:r>
              <a:rPr lang="en-US" b="1" dirty="0" smtClean="0"/>
              <a:t>case.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Whereas, </a:t>
            </a:r>
            <a:r>
              <a:rPr lang="en-US" dirty="0" smtClean="0"/>
              <a:t>the </a:t>
            </a:r>
            <a:r>
              <a:rPr lang="en-US" b="1" dirty="0" smtClean="0"/>
              <a:t>Interface</a:t>
            </a:r>
            <a:r>
              <a:rPr lang="en-US" dirty="0" smtClean="0"/>
              <a:t> </a:t>
            </a:r>
            <a:r>
              <a:rPr lang="en-US" b="1" dirty="0" smtClean="0"/>
              <a:t>reference</a:t>
            </a:r>
            <a:r>
              <a:rPr lang="en-US" dirty="0" smtClean="0"/>
              <a:t> variable must be declared in </a:t>
            </a:r>
            <a:r>
              <a:rPr lang="en-US" b="1" dirty="0" smtClean="0"/>
              <a:t>Upper</a:t>
            </a:r>
            <a:r>
              <a:rPr lang="en-US" dirty="0" smtClean="0"/>
              <a:t> </a:t>
            </a:r>
            <a:r>
              <a:rPr lang="en-US" b="1" dirty="0" smtClean="0"/>
              <a:t>case.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Thumb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959895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In Java, anything which starts with Uppercase along with parenthesis, is nothing but a </a:t>
            </a:r>
            <a:r>
              <a:rPr lang="en-US" b="1" dirty="0" smtClean="0"/>
              <a:t>Constructor.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Whereas anything which starts with Lowercase along with a parenthesis, is nothing but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dirty="0" smtClean="0"/>
              <a:t>method.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In Java, Exception can be handled only by using </a:t>
            </a:r>
            <a:r>
              <a:rPr lang="en-US" b="1" dirty="0" smtClean="0"/>
              <a:t>try</a:t>
            </a:r>
            <a:r>
              <a:rPr lang="en-US" dirty="0" smtClean="0"/>
              <a:t> and </a:t>
            </a:r>
            <a:r>
              <a:rPr lang="en-US" b="1" dirty="0" smtClean="0"/>
              <a:t>catch block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Finally block </a:t>
            </a:r>
            <a:r>
              <a:rPr lang="en-US" dirty="0" smtClean="0"/>
              <a:t>will be executed  irrespective of </a:t>
            </a:r>
            <a:r>
              <a:rPr lang="en-US" dirty="0" smtClean="0"/>
              <a:t>whether an </a:t>
            </a:r>
            <a:r>
              <a:rPr lang="en-US" dirty="0" smtClean="0"/>
              <a:t>exception occurred or not.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Any class or Interface which </a:t>
            </a:r>
            <a:r>
              <a:rPr lang="en-US" dirty="0" smtClean="0"/>
              <a:t>is</a:t>
            </a:r>
            <a:r>
              <a:rPr lang="en-US" dirty="0" smtClean="0"/>
              <a:t> </a:t>
            </a:r>
            <a:r>
              <a:rPr lang="en-US" dirty="0" smtClean="0"/>
              <a:t>not present in </a:t>
            </a:r>
            <a:r>
              <a:rPr lang="en-US" dirty="0" err="1" smtClean="0"/>
              <a:t>java.lang</a:t>
            </a:r>
            <a:r>
              <a:rPr lang="en-US" dirty="0" smtClean="0"/>
              <a:t> package has to be </a:t>
            </a:r>
            <a:r>
              <a:rPr lang="en-US" dirty="0" smtClean="0"/>
              <a:t>imported, </a:t>
            </a:r>
            <a:r>
              <a:rPr lang="en-US" dirty="0" smtClean="0"/>
              <a:t>to use.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Thumb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23468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1040" y="104503"/>
            <a:ext cx="347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42C40"/>
                </a:solidFill>
                <a:latin typeface="Bahnschrift SemiCondensed" panose="020B0502040204020203" pitchFamily="34" charset="0"/>
              </a:rPr>
              <a:t>Deepthi S N</a:t>
            </a:r>
            <a:endParaRPr lang="en-IN" b="1" dirty="0" smtClean="0">
              <a:solidFill>
                <a:srgbClr val="142C40"/>
              </a:solidFill>
              <a:latin typeface="Bahnschrift SemiCondensed" panose="020B0502040204020203" pitchFamily="34" charset="0"/>
            </a:endParaRPr>
          </a:p>
          <a:p>
            <a:r>
              <a:rPr lang="en-IN" b="1" dirty="0" smtClean="0">
                <a:solidFill>
                  <a:srgbClr val="142C40"/>
                </a:solidFill>
                <a:latin typeface="Bahnschrift SemiCondensed" panose="020B0502040204020203" pitchFamily="34" charset="0"/>
              </a:rPr>
              <a:t>+91 </a:t>
            </a:r>
            <a:r>
              <a:rPr lang="en-IN" b="1" dirty="0" smtClean="0">
                <a:solidFill>
                  <a:srgbClr val="142C40"/>
                </a:solidFill>
                <a:latin typeface="Bahnschrift SemiCondensed" panose="020B0502040204020203" pitchFamily="34" charset="0"/>
              </a:rPr>
              <a:t>9986256252</a:t>
            </a:r>
            <a:endParaRPr lang="en-IN" b="1" dirty="0" smtClean="0">
              <a:solidFill>
                <a:srgbClr val="142C40"/>
              </a:solidFill>
              <a:latin typeface="Bahnschrift SemiCondensed" panose="020B0502040204020203" pitchFamily="34" charset="0"/>
            </a:endParaRPr>
          </a:p>
          <a:p>
            <a:r>
              <a:rPr lang="en-IN" b="1" dirty="0">
                <a:solidFill>
                  <a:srgbClr val="142C40"/>
                </a:solidFill>
                <a:latin typeface="Bahnschrift SemiCondensed" panose="020B0502040204020203" pitchFamily="34" charset="0"/>
              </a:rPr>
              <a:t>d</a:t>
            </a:r>
            <a:r>
              <a:rPr lang="en-IN" b="1" dirty="0" smtClean="0">
                <a:solidFill>
                  <a:srgbClr val="142C40"/>
                </a:solidFill>
                <a:latin typeface="Bahnschrift SemiCondensed" panose="020B0502040204020203" pitchFamily="34" charset="0"/>
              </a:rPr>
              <a:t>eepthi.s</a:t>
            </a:r>
            <a:r>
              <a:rPr lang="en-IN" b="1" dirty="0" smtClean="0">
                <a:solidFill>
                  <a:srgbClr val="142C40"/>
                </a:solidFill>
                <a:latin typeface="Bahnschrift SemiCondensed" panose="020B0502040204020203" pitchFamily="34" charset="0"/>
              </a:rPr>
              <a:t>@testyantra.com</a:t>
            </a:r>
            <a:endParaRPr lang="en-US" b="1" dirty="0">
              <a:solidFill>
                <a:srgbClr val="142C4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61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YSS_2019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A692904-7DD0-4B3D-BF46-9B766DB95F27}" vid="{D00B10FD-57D4-47B0-A782-19711B3275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14045</TotalTime>
  <Words>345</Words>
  <Application>Microsoft Office PowerPoint</Application>
  <PresentationFormat>Widescreen</PresentationFormat>
  <Paragraphs>54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Arvo</vt:lpstr>
      <vt:lpstr>Bahnschrift SemiCondensed</vt:lpstr>
      <vt:lpstr>Calibri</vt:lpstr>
      <vt:lpstr>Roboto Condensed</vt:lpstr>
      <vt:lpstr>Wingdings</vt:lpstr>
      <vt:lpstr>TYSS_2019</vt:lpstr>
      <vt:lpstr>JAVA THUMB RULES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</dc:creator>
  <cp:lastModifiedBy>Deepthi</cp:lastModifiedBy>
  <cp:revision>1004</cp:revision>
  <cp:lastPrinted>2019-04-15T13:18:47Z</cp:lastPrinted>
  <dcterms:created xsi:type="dcterms:W3CDTF">2019-02-12T10:18:40Z</dcterms:created>
  <dcterms:modified xsi:type="dcterms:W3CDTF">2021-10-24T07:46:06Z</dcterms:modified>
</cp:coreProperties>
</file>