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sldIdLst>
    <p:sldId id="256" r:id="rId2"/>
    <p:sldId id="357" r:id="rId3"/>
    <p:sldId id="361" r:id="rId4"/>
    <p:sldId id="358" r:id="rId5"/>
    <p:sldId id="359" r:id="rId6"/>
    <p:sldId id="360" r:id="rId7"/>
    <p:sldId id="362" r:id="rId8"/>
    <p:sldId id="363" r:id="rId9"/>
    <p:sldId id="3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0"/>
    <a:srgbClr val="2384AF"/>
    <a:srgbClr val="EE9108"/>
    <a:srgbClr val="E96717"/>
    <a:srgbClr val="EEE026"/>
    <a:srgbClr val="F29B4C"/>
    <a:srgbClr val="FB3919"/>
    <a:srgbClr val="9DB4E7"/>
    <a:srgbClr val="49BC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468581" y="3429000"/>
            <a:ext cx="9254837" cy="1932709"/>
          </a:xfrm>
          <a:prstGeom prst="roundRect">
            <a:avLst/>
          </a:prstGeom>
          <a:ln w="38100">
            <a:solidFill>
              <a:srgbClr val="2384A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84AF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21777" y="6463147"/>
            <a:ext cx="3148445" cy="39485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600" b="0" i="0" u="none" strike="noStrike" cap="none">
                <a:solidFill>
                  <a:srgbClr val="142C40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6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IN" sz="2400" b="1" kern="0" dirty="0" smtClean="0">
                <a:solidFill>
                  <a:srgbClr val="2384AF"/>
                </a:solidFill>
              </a:rPr>
              <a:t>www.technoelevate.com</a:t>
            </a:r>
            <a:endParaRPr lang="en-US" sz="2400" b="1" kern="0" dirty="0">
              <a:solidFill>
                <a:srgbClr val="2384A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0" y="-800083"/>
            <a:ext cx="5834129" cy="3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374750" y="93411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78833" y="674785"/>
            <a:ext cx="11762913" cy="5975397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400">
                <a:latin typeface="Bahnschrift SemiCondense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6" y="31798"/>
            <a:ext cx="2885911" cy="584802"/>
          </a:xfrm>
          <a:prstGeom prst="rect">
            <a:avLst/>
          </a:prstGeom>
        </p:spPr>
      </p:pic>
      <p:grpSp>
        <p:nvGrpSpPr>
          <p:cNvPr id="10" name="Google Shape;67;p5"/>
          <p:cNvGrpSpPr/>
          <p:nvPr userDrawn="1"/>
        </p:nvGrpSpPr>
        <p:grpSpPr>
          <a:xfrm rot="10800000" flipH="1">
            <a:off x="278833" y="6854"/>
            <a:ext cx="7039120" cy="595745"/>
            <a:chOff x="-9092084" y="330075"/>
            <a:chExt cx="15560570" cy="1699501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75534" y="1"/>
            <a:ext cx="6151562" cy="602598"/>
          </a:xfrm>
          <a:prstGeom prst="rect">
            <a:avLst/>
          </a:prstGeom>
        </p:spPr>
        <p:txBody>
          <a:bodyPr anchor="ctr"/>
          <a:lstStyle>
            <a:lvl1pPr marL="101596" indent="0">
              <a:buNone/>
              <a:defRPr sz="3600" b="1">
                <a:solidFill>
                  <a:schemeClr val="bg1"/>
                </a:solidFill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72402" y="2377147"/>
            <a:ext cx="4307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2384AF"/>
                </a:solidFill>
                <a:latin typeface="Bahnschrift SemiCondensed" panose="020B0502040204020203" pitchFamily="34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Thank You !!!</a:t>
            </a:r>
            <a:endParaRPr lang="en-GB" sz="6600" b="1" dirty="0">
              <a:solidFill>
                <a:srgbClr val="2384AF"/>
              </a:solidFill>
              <a:latin typeface="Bahnschrift SemiCondensed" panose="020B0502040204020203" pitchFamily="34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" y="132168"/>
            <a:ext cx="4409809" cy="974765"/>
          </a:xfrm>
          <a:prstGeom prst="rect">
            <a:avLst/>
          </a:prstGeom>
        </p:spPr>
      </p:pic>
      <p:pic>
        <p:nvPicPr>
          <p:cNvPr id="1026" name="Picture 2" descr="Download Contacts Icon Android Lollipop PNG Image for Fre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5" y="0"/>
            <a:ext cx="1106933" cy="11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07127" y="3844636"/>
            <a:ext cx="8977745" cy="10183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5400" b="1" dirty="0" smtClean="0">
                <a:solidFill>
                  <a:srgbClr val="EE9108"/>
                </a:solidFill>
                <a:latin typeface="Bahnschrift SemiCondensed" panose="020B0502040204020203" pitchFamily="34" charset="0"/>
              </a:rPr>
              <a:t>Jira</a:t>
            </a:r>
            <a:endParaRPr lang="en-US" sz="5400" b="1" dirty="0">
              <a:solidFill>
                <a:srgbClr val="EE910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1040" y="104503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Deepthi</a:t>
            </a:r>
            <a:endParaRPr lang="en-IN" b="1" dirty="0" smtClean="0">
              <a:solidFill>
                <a:srgbClr val="142C40"/>
              </a:solidFill>
              <a:latin typeface="Bahnschrift SemiCondensed" panose="020B0502040204020203" pitchFamily="34" charset="0"/>
            </a:endParaRPr>
          </a:p>
          <a:p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+91 9986256252</a:t>
            </a:r>
          </a:p>
          <a:p>
            <a:r>
              <a:rPr lang="en-IN" b="1" dirty="0">
                <a:solidFill>
                  <a:srgbClr val="142C40"/>
                </a:solidFill>
                <a:latin typeface="Bahnschrift SemiCondensed" panose="020B0502040204020203" pitchFamily="34" charset="0"/>
              </a:rPr>
              <a:t>d</a:t>
            </a:r>
            <a:r>
              <a:rPr lang="en-IN" b="1" dirty="0" smtClean="0">
                <a:solidFill>
                  <a:srgbClr val="142C40"/>
                </a:solidFill>
                <a:latin typeface="Bahnschrift SemiCondensed" panose="020B0502040204020203" pitchFamily="34" charset="0"/>
              </a:rPr>
              <a:t>eepthi.s@testyantra.com</a:t>
            </a:r>
            <a:endParaRPr lang="en-US" b="1" dirty="0">
              <a:solidFill>
                <a:srgbClr val="142C4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is a Agile </a:t>
            </a:r>
            <a:r>
              <a:rPr lang="en-US" dirty="0"/>
              <a:t>Team Management </a:t>
            </a:r>
            <a:r>
              <a:rPr lang="en-US" dirty="0" smtClean="0"/>
              <a:t>Tool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project management tool used for issues and bugs tracking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Jira Software is built for every member of </a:t>
            </a:r>
            <a:r>
              <a:rPr lang="en-US" dirty="0" smtClean="0"/>
              <a:t>a </a:t>
            </a:r>
            <a:r>
              <a:rPr lang="en-US" dirty="0"/>
              <a:t>software team to plan,</a:t>
            </a:r>
          </a:p>
          <a:p>
            <a:pPr marL="101596" indent="0">
              <a:buNone/>
            </a:pPr>
            <a:r>
              <a:rPr lang="en-US" dirty="0"/>
              <a:t>track, and release </a:t>
            </a:r>
            <a:r>
              <a:rPr lang="en-US" dirty="0" smtClean="0"/>
              <a:t>great/efficient </a:t>
            </a:r>
            <a:r>
              <a:rPr lang="en-US" dirty="0"/>
              <a:t>software</a:t>
            </a:r>
            <a:r>
              <a:rPr lang="en-US" dirty="0" smtClean="0"/>
              <a:t>.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dirty="0" smtClean="0"/>
              <a:t>Entire team’s work will be present inside a single project</a:t>
            </a:r>
          </a:p>
          <a:p>
            <a:endParaRPr lang="en-US" dirty="0"/>
          </a:p>
          <a:p>
            <a:r>
              <a:rPr lang="en-US" dirty="0" smtClean="0"/>
              <a:t>Developed by </a:t>
            </a:r>
            <a:r>
              <a:rPr lang="en-US" dirty="0" err="1" smtClean="0"/>
              <a:t>Atlassian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Planning, tracking and managing tool for software </a:t>
            </a:r>
            <a:r>
              <a:rPr lang="en-US" dirty="0" smtClean="0"/>
              <a:t>projects</a:t>
            </a:r>
          </a:p>
          <a:p>
            <a:endParaRPr lang="en-US" dirty="0"/>
          </a:p>
          <a:p>
            <a:r>
              <a:rPr lang="en-US" dirty="0" smtClean="0"/>
              <a:t>It is an all-in-one solution for multiple software and team related use-cases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Jira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007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  <a:p>
            <a:pPr marL="101596" indent="0">
              <a:buNone/>
            </a:pPr>
            <a:r>
              <a:rPr lang="en-US" dirty="0"/>
              <a:t>Create user stories and issues, plan sprints, and distribute tasks across software team.</a:t>
            </a:r>
          </a:p>
          <a:p>
            <a:endParaRPr lang="en-US" dirty="0"/>
          </a:p>
          <a:p>
            <a:r>
              <a:rPr lang="en-US" dirty="0"/>
              <a:t>Track</a:t>
            </a:r>
          </a:p>
          <a:p>
            <a:pPr marL="101596" indent="0">
              <a:buNone/>
            </a:pPr>
            <a:r>
              <a:rPr lang="en-US" dirty="0"/>
              <a:t>Prioritize and discuss the team’s work in full context with complete visibility</a:t>
            </a:r>
            <a:r>
              <a:rPr lang="en-US" dirty="0" smtClean="0"/>
              <a:t>.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dirty="0" smtClean="0"/>
              <a:t>Manage</a:t>
            </a:r>
          </a:p>
          <a:p>
            <a:pPr marL="101596" indent="0">
              <a:buNone/>
            </a:pPr>
            <a:r>
              <a:rPr lang="en-US" dirty="0" smtClean="0"/>
              <a:t>Conduct, control and direct the project tasks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Jira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505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Typical Agile methodologies include –</a:t>
            </a:r>
          </a:p>
          <a:p>
            <a:endParaRPr lang="en-US" dirty="0" smtClean="0"/>
          </a:p>
          <a:p>
            <a:pPr marL="101596" indent="0">
              <a:buNone/>
            </a:pPr>
            <a:r>
              <a:rPr lang="en-US" b="1" dirty="0"/>
              <a:t>Kanban: </a:t>
            </a:r>
            <a:endParaRPr lang="en-US" dirty="0"/>
          </a:p>
          <a:p>
            <a:pPr marL="101596" indent="0">
              <a:buNone/>
            </a:pPr>
            <a:r>
              <a:rPr lang="en-US" dirty="0" err="1"/>
              <a:t>i</a:t>
            </a:r>
            <a:r>
              <a:rPr lang="en-US" dirty="0" smtClean="0"/>
              <a:t>) Best </a:t>
            </a:r>
            <a:r>
              <a:rPr lang="en-US" dirty="0"/>
              <a:t>for teams that are working on bugs or issues where most have an ASAP delivery schedule</a:t>
            </a:r>
          </a:p>
          <a:p>
            <a:pPr marL="101596" indent="0">
              <a:buNone/>
            </a:pPr>
            <a:r>
              <a:rPr lang="en-US" dirty="0"/>
              <a:t>ii) Rapid assignment and working in the right order not as much on estimating projected completion dates for every piece of work</a:t>
            </a:r>
          </a:p>
          <a:p>
            <a:pPr marL="101596" indent="0">
              <a:buNone/>
            </a:pPr>
            <a:r>
              <a:rPr lang="en-US" dirty="0"/>
              <a:t>Ex: Customer support </a:t>
            </a:r>
            <a:r>
              <a:rPr lang="en-US" dirty="0" smtClean="0"/>
              <a:t>team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b="1" dirty="0" smtClean="0"/>
              <a:t>Scrum:</a:t>
            </a:r>
            <a:r>
              <a:rPr lang="en-US" dirty="0" smtClean="0"/>
              <a:t> </a:t>
            </a:r>
            <a:endParaRPr lang="en-US" dirty="0"/>
          </a:p>
          <a:p>
            <a:pPr marL="101596" indent="0">
              <a:buNone/>
            </a:pPr>
            <a:r>
              <a:rPr lang="en-US" dirty="0" err="1"/>
              <a:t>i</a:t>
            </a:r>
            <a:r>
              <a:rPr lang="en-US" dirty="0"/>
              <a:t>) Best for teams that are working on new features with a tight schedule for finishing the work</a:t>
            </a:r>
          </a:p>
          <a:p>
            <a:pPr marL="101596" indent="0">
              <a:buNone/>
            </a:pPr>
            <a:r>
              <a:rPr lang="en-US" dirty="0"/>
              <a:t>ii) Scrum teams manage their work way towards the target by breaking the work into iterative batches called </a:t>
            </a:r>
            <a:r>
              <a:rPr lang="en-US" u="sng" dirty="0"/>
              <a:t>Sprint</a:t>
            </a:r>
            <a:endParaRPr lang="en-IN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 Methodologies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03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01596" indent="0">
              <a:buNone/>
            </a:pPr>
            <a:r>
              <a:rPr lang="en-US" dirty="0" smtClean="0"/>
              <a:t>1) A </a:t>
            </a:r>
            <a:r>
              <a:rPr lang="en-US" dirty="0"/>
              <a:t>single Agile task </a:t>
            </a:r>
            <a:r>
              <a:rPr lang="en-US" dirty="0" smtClean="0"/>
              <a:t>should </a:t>
            </a:r>
            <a:r>
              <a:rPr lang="en-US" dirty="0"/>
              <a:t>take </a:t>
            </a:r>
            <a:r>
              <a:rPr lang="en-US" dirty="0" err="1"/>
              <a:t>atleast</a:t>
            </a:r>
            <a:r>
              <a:rPr lang="en-US" dirty="0"/>
              <a:t> a few </a:t>
            </a:r>
            <a:r>
              <a:rPr lang="en-US" dirty="0" smtClean="0"/>
              <a:t>hours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2) </a:t>
            </a:r>
            <a:r>
              <a:rPr lang="en-US" dirty="0"/>
              <a:t>A single Agile task should not take more than 3 </a:t>
            </a:r>
            <a:r>
              <a:rPr lang="en-US" dirty="0" smtClean="0"/>
              <a:t>days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/>
              <a:t>3) As </a:t>
            </a:r>
            <a:r>
              <a:rPr lang="en-US" dirty="0" smtClean="0"/>
              <a:t>you </a:t>
            </a:r>
            <a:r>
              <a:rPr lang="en-US" dirty="0"/>
              <a:t>begin to master Agile, try making the maximum amount of time one day to </a:t>
            </a:r>
            <a:r>
              <a:rPr lang="en-US" dirty="0" smtClean="0"/>
              <a:t>complete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In Agile,</a:t>
            </a:r>
          </a:p>
          <a:p>
            <a:pPr marL="101596" indent="0">
              <a:buNone/>
            </a:pPr>
            <a:endParaRPr lang="en-US" dirty="0"/>
          </a:p>
          <a:p>
            <a:pPr marL="101596" indent="0">
              <a:buNone/>
            </a:pPr>
            <a:r>
              <a:rPr lang="en-US" dirty="0" smtClean="0"/>
              <a:t>ISSUES = TICKETS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44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Story (usually used by managers to describe planned work for a specific feature of a product)</a:t>
            </a:r>
          </a:p>
          <a:p>
            <a:pPr marL="101596" indent="0">
              <a:buNone/>
            </a:pPr>
            <a:r>
              <a:rPr lang="en-US" dirty="0"/>
              <a:t>Ex: As a user, I need the ability to delete an element in the </a:t>
            </a:r>
            <a:r>
              <a:rPr lang="en-US" dirty="0" smtClean="0"/>
              <a:t>list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dirty="0"/>
              <a:t>Task (usually used by any team member to describe other planned, non-story work)</a:t>
            </a:r>
          </a:p>
          <a:p>
            <a:pPr marL="101596" indent="0">
              <a:buNone/>
            </a:pPr>
            <a:r>
              <a:rPr lang="en-US" dirty="0"/>
              <a:t>Ex: Create a new database for the customer profile module	</a:t>
            </a:r>
            <a:endParaRPr lang="en-US" dirty="0" smtClean="0"/>
          </a:p>
          <a:p>
            <a:pPr marL="101596" indent="0">
              <a:buNone/>
            </a:pPr>
            <a:endParaRPr lang="en-US" dirty="0"/>
          </a:p>
          <a:p>
            <a:r>
              <a:rPr lang="en-US" dirty="0"/>
              <a:t>Bug (usually used to explicitly call out unplanned work)</a:t>
            </a:r>
          </a:p>
          <a:p>
            <a:pPr marL="101596" indent="0">
              <a:buNone/>
            </a:pPr>
            <a:r>
              <a:rPr lang="en-US" dirty="0"/>
              <a:t>Ex: The leading zero from Northeast US zip codes is not showing as </a:t>
            </a:r>
            <a:r>
              <a:rPr lang="en-US" dirty="0" smtClean="0"/>
              <a:t>expected</a:t>
            </a:r>
          </a:p>
          <a:p>
            <a:pPr marL="101596" indent="0">
              <a:buNone/>
            </a:pPr>
            <a:endParaRPr lang="en-US" dirty="0"/>
          </a:p>
          <a:p>
            <a:r>
              <a:rPr lang="en-US" dirty="0"/>
              <a:t>Epic (Story + Tasks -&gt; give important outcome) - Container of tasks and stories</a:t>
            </a:r>
          </a:p>
          <a:p>
            <a:pPr marL="101596" indent="0">
              <a:buNone/>
            </a:pPr>
            <a:r>
              <a:rPr lang="en-US" dirty="0"/>
              <a:t>Ex: Revise the user login to incorporate 2-factor </a:t>
            </a:r>
            <a:r>
              <a:rPr lang="en-US" dirty="0" smtClean="0"/>
              <a:t>authentication or Add </a:t>
            </a:r>
            <a:r>
              <a:rPr lang="en-US" dirty="0"/>
              <a:t>multi-language support for customer module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Issue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311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Backlogs</a:t>
            </a:r>
          </a:p>
          <a:p>
            <a:endParaRPr lang="en-US" dirty="0"/>
          </a:p>
          <a:p>
            <a:r>
              <a:rPr lang="en-US" dirty="0" smtClean="0"/>
              <a:t>Creating Sprints</a:t>
            </a:r>
          </a:p>
          <a:p>
            <a:endParaRPr lang="en-US" dirty="0"/>
          </a:p>
          <a:p>
            <a:r>
              <a:rPr lang="en-US" dirty="0"/>
              <a:t>Creating </a:t>
            </a:r>
            <a:r>
              <a:rPr lang="en-US" dirty="0" smtClean="0"/>
              <a:t>Tasks</a:t>
            </a:r>
          </a:p>
          <a:p>
            <a:endParaRPr lang="en-US" dirty="0"/>
          </a:p>
          <a:p>
            <a:r>
              <a:rPr lang="en-US" dirty="0"/>
              <a:t>Updating status on the </a:t>
            </a:r>
            <a:r>
              <a:rPr lang="en-US" dirty="0" smtClean="0"/>
              <a:t>board</a:t>
            </a:r>
          </a:p>
          <a:p>
            <a:endParaRPr lang="en-US" dirty="0"/>
          </a:p>
          <a:p>
            <a:r>
              <a:rPr lang="en-US" dirty="0"/>
              <a:t>Managing </a:t>
            </a:r>
            <a:r>
              <a:rPr lang="en-US" dirty="0" smtClean="0"/>
              <a:t>releases</a:t>
            </a:r>
          </a:p>
          <a:p>
            <a:endParaRPr lang="en-US" dirty="0"/>
          </a:p>
          <a:p>
            <a:r>
              <a:rPr lang="en-US" dirty="0"/>
              <a:t>Code </a:t>
            </a:r>
            <a:r>
              <a:rPr lang="en-US" dirty="0" smtClean="0"/>
              <a:t>integration</a:t>
            </a:r>
          </a:p>
          <a:p>
            <a:endParaRPr lang="en-US" dirty="0"/>
          </a:p>
          <a:p>
            <a:r>
              <a:rPr lang="en-US" dirty="0"/>
              <a:t>Managing workflows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Jira?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7597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Create/Setup Jira</a:t>
            </a:r>
          </a:p>
          <a:p>
            <a:r>
              <a:rPr lang="en-US" dirty="0" smtClean="0"/>
              <a:t>Select Scrum Template</a:t>
            </a:r>
          </a:p>
          <a:p>
            <a:r>
              <a:rPr lang="en-US" dirty="0" smtClean="0"/>
              <a:t>Create Project name</a:t>
            </a:r>
          </a:p>
          <a:p>
            <a:r>
              <a:rPr lang="en-US" dirty="0" smtClean="0"/>
              <a:t>Create Epic</a:t>
            </a:r>
          </a:p>
          <a:p>
            <a:r>
              <a:rPr lang="en-US" dirty="0" smtClean="0"/>
              <a:t>Create Issue in Epic</a:t>
            </a:r>
          </a:p>
          <a:p>
            <a:r>
              <a:rPr lang="en-US" dirty="0" smtClean="0"/>
              <a:t>Create Stories</a:t>
            </a:r>
          </a:p>
          <a:p>
            <a:r>
              <a:rPr lang="en-US" dirty="0" smtClean="0"/>
              <a:t>Create Sprint</a:t>
            </a:r>
          </a:p>
          <a:p>
            <a:r>
              <a:rPr lang="en-US" dirty="0" smtClean="0"/>
              <a:t>Add stories to Sprint</a:t>
            </a:r>
          </a:p>
          <a:p>
            <a:r>
              <a:rPr lang="en-US" dirty="0" smtClean="0"/>
              <a:t>Start Sprint</a:t>
            </a:r>
          </a:p>
          <a:p>
            <a:r>
              <a:rPr lang="en-US" dirty="0" smtClean="0"/>
              <a:t>Add Story points and assign to developers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355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  <a:p>
            <a:pPr marL="101596" indent="0">
              <a:buNone/>
            </a:pPr>
            <a:r>
              <a:rPr lang="en-US" dirty="0"/>
              <a:t>As a customer, I want to be able to pay for my orders through online </a:t>
            </a:r>
            <a:r>
              <a:rPr lang="en-US" dirty="0" smtClean="0"/>
              <a:t>wallets</a:t>
            </a:r>
          </a:p>
          <a:p>
            <a:pPr marL="1015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Story 1: As a customer, I want to be able to pay for my order through PayPal</a:t>
            </a:r>
          </a:p>
          <a:p>
            <a:r>
              <a:rPr lang="en-US" dirty="0"/>
              <a:t>Story 2: As a customer, I want to be able to pay for my order through </a:t>
            </a:r>
            <a:r>
              <a:rPr lang="en-US" dirty="0" err="1" smtClean="0"/>
              <a:t>Paytm</a:t>
            </a:r>
            <a:endParaRPr lang="en-US" smtClean="0"/>
          </a:p>
          <a:p>
            <a:pPr marL="10159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Task 1: Add "pay through online wallet" option</a:t>
            </a:r>
          </a:p>
          <a:p>
            <a:r>
              <a:rPr lang="en-US" dirty="0"/>
              <a:t>Task 2: Integrate with PayPal API</a:t>
            </a:r>
          </a:p>
          <a:p>
            <a:r>
              <a:rPr lang="en-US" dirty="0"/>
              <a:t>Task 3: Integrate with </a:t>
            </a:r>
            <a:r>
              <a:rPr lang="en-US" dirty="0" err="1"/>
              <a:t>Paytm</a:t>
            </a:r>
            <a:r>
              <a:rPr lang="en-US" dirty="0"/>
              <a:t> API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Typical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8821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15365</TotalTime>
  <Words>486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Arvo</vt:lpstr>
      <vt:lpstr>Bahnschrift SemiCondensed</vt:lpstr>
      <vt:lpstr>Calibri</vt:lpstr>
      <vt:lpstr>Roboto Condensed</vt:lpstr>
      <vt:lpstr>Wingdings</vt:lpstr>
      <vt:lpstr>TYSS_2019</vt:lpstr>
      <vt:lpstr>Jira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Deepthi</cp:lastModifiedBy>
  <cp:revision>1016</cp:revision>
  <cp:lastPrinted>2019-04-15T13:18:47Z</cp:lastPrinted>
  <dcterms:created xsi:type="dcterms:W3CDTF">2019-02-12T10:18:40Z</dcterms:created>
  <dcterms:modified xsi:type="dcterms:W3CDTF">2021-09-07T11:08:05Z</dcterms:modified>
</cp:coreProperties>
</file>