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61" r:id="rId4"/>
    <p:sldId id="260" r:id="rId5"/>
    <p:sldId id="263" r:id="rId6"/>
    <p:sldId id="264" r:id="rId7"/>
    <p:sldId id="265" r:id="rId8"/>
    <p:sldId id="266" r:id="rId9"/>
    <p:sldId id="267" r:id="rId10"/>
    <p:sldId id="268" r:id="rId11"/>
    <p:sldId id="269" r:id="rId12"/>
    <p:sldId id="258" r:id="rId13"/>
    <p:sldId id="271" r:id="rId14"/>
    <p:sldId id="259" r:id="rId15"/>
    <p:sldId id="272" r:id="rId16"/>
    <p:sldId id="26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667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004436-CA73-4D53-89B4-2A5C7347BF2F}"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50654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004436-CA73-4D53-89B4-2A5C7347BF2F}"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47178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7004436-CA73-4D53-89B4-2A5C7347BF2F}"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64696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7004436-CA73-4D53-89B4-2A5C7347BF2F}"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7064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7004436-CA73-4D53-89B4-2A5C7347BF2F}"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9161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038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3FEF9-69D0-4F8C-A336-59491FBEDC47}"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306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117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73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936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smtClean="0"/>
              <a:t>3/31/2019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718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smtClean="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512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1AE78-96A2-4A23-B183-3B6DB4374FE7}" type="datetimeFigureOut">
              <a:rPr lang="en-US" smtClean="0"/>
              <a:t>3/31/2019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874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759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37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004436-CA73-4D53-89B4-2A5C7347BF2F}" type="datetimeFigureOut">
              <a:rPr lang="en-US" smtClean="0"/>
              <a:t>3/31/2019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820530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E03D-4F71-4395-8712-3EDB69C045E0}"/>
              </a:ext>
            </a:extLst>
          </p:cNvPr>
          <p:cNvSpPr>
            <a:spLocks noGrp="1"/>
          </p:cNvSpPr>
          <p:nvPr>
            <p:ph type="ctrTitle"/>
          </p:nvPr>
        </p:nvSpPr>
        <p:spPr/>
        <p:txBody>
          <a:bodyPr/>
          <a:lstStyle/>
          <a:p>
            <a:r>
              <a:rPr lang="en-IN" sz="5000" dirty="0"/>
              <a:t>Cancer type identification</a:t>
            </a:r>
          </a:p>
        </p:txBody>
      </p:sp>
      <p:sp>
        <p:nvSpPr>
          <p:cNvPr id="3" name="Subtitle 2">
            <a:extLst>
              <a:ext uri="{FF2B5EF4-FFF2-40B4-BE49-F238E27FC236}">
                <a16:creationId xmlns:a16="http://schemas.microsoft.com/office/drawing/2014/main" id="{3DD3BCF2-41F9-4402-A74E-755F25A510A9}"/>
              </a:ext>
            </a:extLst>
          </p:cNvPr>
          <p:cNvSpPr>
            <a:spLocks noGrp="1"/>
          </p:cNvSpPr>
          <p:nvPr>
            <p:ph type="subTitle" idx="1"/>
          </p:nvPr>
        </p:nvSpPr>
        <p:spPr/>
        <p:txBody>
          <a:bodyPr/>
          <a:lstStyle/>
          <a:p>
            <a:r>
              <a:rPr lang="en-IN" dirty="0"/>
              <a:t>Easy Company</a:t>
            </a:r>
          </a:p>
        </p:txBody>
      </p:sp>
    </p:spTree>
    <p:extLst>
      <p:ext uri="{BB962C8B-B14F-4D97-AF65-F5344CB8AC3E}">
        <p14:creationId xmlns:p14="http://schemas.microsoft.com/office/powerpoint/2010/main" val="2657742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CD72-0269-40BF-AFF8-6F1D5F9397DB}"/>
              </a:ext>
            </a:extLst>
          </p:cNvPr>
          <p:cNvSpPr>
            <a:spLocks noGrp="1"/>
          </p:cNvSpPr>
          <p:nvPr>
            <p:ph type="title"/>
          </p:nvPr>
        </p:nvSpPr>
        <p:spPr/>
        <p:txBody>
          <a:bodyPr/>
          <a:lstStyle/>
          <a:p>
            <a:r>
              <a:rPr lang="en-IN" dirty="0"/>
              <a:t>Melanocytic Nevi (NV)</a:t>
            </a:r>
            <a:br>
              <a:rPr lang="en-IN" dirty="0"/>
            </a:br>
            <a:endParaRPr lang="en-IN" dirty="0"/>
          </a:p>
        </p:txBody>
      </p:sp>
      <p:pic>
        <p:nvPicPr>
          <p:cNvPr id="5" name="Content Placeholder 4">
            <a:extLst>
              <a:ext uri="{FF2B5EF4-FFF2-40B4-BE49-F238E27FC236}">
                <a16:creationId xmlns:a16="http://schemas.microsoft.com/office/drawing/2014/main" id="{9869598F-56C7-4CE2-928C-31832D491F1A}"/>
              </a:ext>
            </a:extLst>
          </p:cNvPr>
          <p:cNvPicPr>
            <a:picLocks noGrp="1" noChangeAspect="1"/>
          </p:cNvPicPr>
          <p:nvPr>
            <p:ph idx="1"/>
          </p:nvPr>
        </p:nvPicPr>
        <p:blipFill>
          <a:blip r:embed="rId2"/>
          <a:stretch>
            <a:fillRect/>
          </a:stretch>
        </p:blipFill>
        <p:spPr>
          <a:xfrm>
            <a:off x="4528080" y="2133600"/>
            <a:ext cx="5037666" cy="3778250"/>
          </a:xfrm>
        </p:spPr>
      </p:pic>
    </p:spTree>
    <p:extLst>
      <p:ext uri="{BB962C8B-B14F-4D97-AF65-F5344CB8AC3E}">
        <p14:creationId xmlns:p14="http://schemas.microsoft.com/office/powerpoint/2010/main" val="27878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7828-7ECB-4BF8-B971-E655DCDA2FBC}"/>
              </a:ext>
            </a:extLst>
          </p:cNvPr>
          <p:cNvSpPr>
            <a:spLocks noGrp="1"/>
          </p:cNvSpPr>
          <p:nvPr>
            <p:ph type="title"/>
          </p:nvPr>
        </p:nvSpPr>
        <p:spPr/>
        <p:txBody>
          <a:bodyPr/>
          <a:lstStyle/>
          <a:p>
            <a:r>
              <a:rPr lang="en-IN" dirty="0"/>
              <a:t>Vascular Lesions (</a:t>
            </a:r>
            <a:r>
              <a:rPr lang="en-IN" dirty="0" err="1"/>
              <a:t>Vasc</a:t>
            </a:r>
            <a:r>
              <a:rPr lang="en-IN" dirty="0"/>
              <a:t>)</a:t>
            </a:r>
            <a:br>
              <a:rPr lang="en-IN" dirty="0"/>
            </a:br>
            <a:endParaRPr lang="en-IN" dirty="0"/>
          </a:p>
        </p:txBody>
      </p:sp>
      <p:pic>
        <p:nvPicPr>
          <p:cNvPr id="5" name="Content Placeholder 4">
            <a:extLst>
              <a:ext uri="{FF2B5EF4-FFF2-40B4-BE49-F238E27FC236}">
                <a16:creationId xmlns:a16="http://schemas.microsoft.com/office/drawing/2014/main" id="{A4093CA7-711A-49D9-B9A8-637F7AF35A78}"/>
              </a:ext>
            </a:extLst>
          </p:cNvPr>
          <p:cNvPicPr>
            <a:picLocks noGrp="1" noChangeAspect="1"/>
          </p:cNvPicPr>
          <p:nvPr>
            <p:ph idx="1"/>
          </p:nvPr>
        </p:nvPicPr>
        <p:blipFill>
          <a:blip r:embed="rId2"/>
          <a:stretch>
            <a:fillRect/>
          </a:stretch>
        </p:blipFill>
        <p:spPr>
          <a:xfrm>
            <a:off x="4528080" y="2133600"/>
            <a:ext cx="5037666" cy="3778250"/>
          </a:xfrm>
        </p:spPr>
      </p:pic>
    </p:spTree>
    <p:extLst>
      <p:ext uri="{BB962C8B-B14F-4D97-AF65-F5344CB8AC3E}">
        <p14:creationId xmlns:p14="http://schemas.microsoft.com/office/powerpoint/2010/main" val="16348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3873-81AE-4FF1-B9F0-62CCEB090A13}"/>
              </a:ext>
            </a:extLst>
          </p:cNvPr>
          <p:cNvSpPr>
            <a:spLocks noGrp="1"/>
          </p:cNvSpPr>
          <p:nvPr>
            <p:ph type="title"/>
          </p:nvPr>
        </p:nvSpPr>
        <p:spPr/>
        <p:txBody>
          <a:bodyPr/>
          <a:lstStyle/>
          <a:p>
            <a:r>
              <a:rPr lang="en-IN" dirty="0"/>
              <a:t>Societal good</a:t>
            </a:r>
          </a:p>
        </p:txBody>
      </p:sp>
      <p:sp>
        <p:nvSpPr>
          <p:cNvPr id="3" name="Content Placeholder 2">
            <a:extLst>
              <a:ext uri="{FF2B5EF4-FFF2-40B4-BE49-F238E27FC236}">
                <a16:creationId xmlns:a16="http://schemas.microsoft.com/office/drawing/2014/main" id="{EAB687C1-7827-4658-941D-F98199ACF875}"/>
              </a:ext>
            </a:extLst>
          </p:cNvPr>
          <p:cNvSpPr>
            <a:spLocks noGrp="1"/>
          </p:cNvSpPr>
          <p:nvPr>
            <p:ph idx="1"/>
          </p:nvPr>
        </p:nvSpPr>
        <p:spPr>
          <a:xfrm>
            <a:off x="2589212" y="1695795"/>
            <a:ext cx="8915400" cy="4896197"/>
          </a:xfrm>
        </p:spPr>
        <p:txBody>
          <a:bodyPr>
            <a:normAutofit fontScale="92500" lnSpcReduction="20000"/>
          </a:bodyPr>
          <a:lstStyle/>
          <a:p>
            <a:r>
              <a:rPr lang="en-IN" sz="2400" b="1" dirty="0">
                <a:solidFill>
                  <a:schemeClr val="tx1"/>
                </a:solidFill>
              </a:rPr>
              <a:t>Skin cancer is one of the most common cancers that has been increasing world wide. Due to diverse characteristics in benign lesions and specific lesions seen from diseases, distinguishing fatal skin cancer from other skin disorders (with the potential of cancer) is VERY IMPORTANT.</a:t>
            </a:r>
          </a:p>
          <a:p>
            <a:r>
              <a:rPr lang="en-IN" sz="2400" b="1" dirty="0">
                <a:solidFill>
                  <a:schemeClr val="tx1"/>
                </a:solidFill>
              </a:rPr>
              <a:t>Finding out the type of cancer can take months for doctors as it is a very tedious practice and also requires the use of expensive devices and contraptions. This would waste a good lot of time for the patient which could have been utilized by the doctors to treat the patient in time. It is also monetarily very demanding on the patient’s part, which could pose a problem if the patient is not financially settled.</a:t>
            </a:r>
          </a:p>
          <a:p>
            <a:r>
              <a:rPr lang="en-IN" sz="2400" b="1" dirty="0">
                <a:solidFill>
                  <a:schemeClr val="tx1"/>
                </a:solidFill>
              </a:rPr>
              <a:t>Our Deep learning CNN model has been trained with 10015 pre-determined skin cancer type images to accurately predict what type of cancer (or skin disease) the given patient is facing. </a:t>
            </a:r>
          </a:p>
        </p:txBody>
      </p:sp>
    </p:spTree>
    <p:extLst>
      <p:ext uri="{BB962C8B-B14F-4D97-AF65-F5344CB8AC3E}">
        <p14:creationId xmlns:p14="http://schemas.microsoft.com/office/powerpoint/2010/main" val="161545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A0A1-E326-4A03-803D-AA0B6B827FA4}"/>
              </a:ext>
            </a:extLst>
          </p:cNvPr>
          <p:cNvSpPr>
            <a:spLocks noGrp="1"/>
          </p:cNvSpPr>
          <p:nvPr>
            <p:ph type="title"/>
          </p:nvPr>
        </p:nvSpPr>
        <p:spPr/>
        <p:txBody>
          <a:bodyPr/>
          <a:lstStyle/>
          <a:p>
            <a:r>
              <a:rPr lang="en-IN" dirty="0"/>
              <a:t>Business Model</a:t>
            </a:r>
          </a:p>
        </p:txBody>
      </p:sp>
      <p:sp>
        <p:nvSpPr>
          <p:cNvPr id="3" name="Content Placeholder 2">
            <a:extLst>
              <a:ext uri="{FF2B5EF4-FFF2-40B4-BE49-F238E27FC236}">
                <a16:creationId xmlns:a16="http://schemas.microsoft.com/office/drawing/2014/main" id="{AC227BF6-66E6-45AB-AEDF-EE5B14DADB63}"/>
              </a:ext>
            </a:extLst>
          </p:cNvPr>
          <p:cNvSpPr>
            <a:spLocks noGrp="1"/>
          </p:cNvSpPr>
          <p:nvPr>
            <p:ph idx="1"/>
          </p:nvPr>
        </p:nvSpPr>
        <p:spPr>
          <a:xfrm>
            <a:off x="2589212" y="2133599"/>
            <a:ext cx="8915400" cy="4599709"/>
          </a:xfrm>
        </p:spPr>
        <p:txBody>
          <a:bodyPr>
            <a:normAutofit/>
          </a:bodyPr>
          <a:lstStyle/>
          <a:p>
            <a:r>
              <a:rPr lang="en-IN" sz="2400" b="1" dirty="0">
                <a:solidFill>
                  <a:schemeClr val="tx1"/>
                </a:solidFill>
              </a:rPr>
              <a:t>Integrating this Deep Learning model into an android app or some website or web utility, we can sell this to various medical institutions treating cancer at a large scale.</a:t>
            </a:r>
          </a:p>
          <a:p>
            <a:r>
              <a:rPr lang="en-IN" sz="2400" b="1" dirty="0">
                <a:solidFill>
                  <a:schemeClr val="tx1"/>
                </a:solidFill>
              </a:rPr>
              <a:t>A minimal level of clerical knowledge and experience will then be sufficient for anyone to easily run our integrated model on any server/ device available in various hospitals. This can shorten the time taken to determine the type of skin disease drastically, saving days of diagnosis and also putting less hamper financially.</a:t>
            </a:r>
          </a:p>
        </p:txBody>
      </p:sp>
    </p:spTree>
    <p:extLst>
      <p:ext uri="{BB962C8B-B14F-4D97-AF65-F5344CB8AC3E}">
        <p14:creationId xmlns:p14="http://schemas.microsoft.com/office/powerpoint/2010/main" val="331438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0F35-BA6D-4673-816F-B296061F38AD}"/>
              </a:ext>
            </a:extLst>
          </p:cNvPr>
          <p:cNvSpPr>
            <a:spLocks noGrp="1"/>
          </p:cNvSpPr>
          <p:nvPr>
            <p:ph type="title"/>
          </p:nvPr>
        </p:nvSpPr>
        <p:spPr/>
        <p:txBody>
          <a:bodyPr/>
          <a:lstStyle/>
          <a:p>
            <a:r>
              <a:rPr lang="en-IN" dirty="0"/>
              <a:t>Tools and Algorithm used</a:t>
            </a:r>
          </a:p>
        </p:txBody>
      </p:sp>
      <p:sp>
        <p:nvSpPr>
          <p:cNvPr id="3" name="Content Placeholder 2">
            <a:extLst>
              <a:ext uri="{FF2B5EF4-FFF2-40B4-BE49-F238E27FC236}">
                <a16:creationId xmlns:a16="http://schemas.microsoft.com/office/drawing/2014/main" id="{1F95F1AE-C674-454B-ADB5-B2ECB577DFB6}"/>
              </a:ext>
            </a:extLst>
          </p:cNvPr>
          <p:cNvSpPr>
            <a:spLocks noGrp="1"/>
          </p:cNvSpPr>
          <p:nvPr>
            <p:ph idx="1"/>
          </p:nvPr>
        </p:nvSpPr>
        <p:spPr/>
        <p:txBody>
          <a:bodyPr>
            <a:normAutofit/>
          </a:bodyPr>
          <a:lstStyle/>
          <a:p>
            <a:r>
              <a:rPr lang="en-IN" sz="3200" b="1" dirty="0">
                <a:solidFill>
                  <a:schemeClr val="tx1"/>
                </a:solidFill>
              </a:rPr>
              <a:t>Jupyter Notebook</a:t>
            </a:r>
          </a:p>
          <a:p>
            <a:r>
              <a:rPr lang="en-IN" sz="3200" b="1" dirty="0">
                <a:solidFill>
                  <a:schemeClr val="tx1"/>
                </a:solidFill>
              </a:rPr>
              <a:t>Convolutional Neural Network (CNN)</a:t>
            </a:r>
          </a:p>
          <a:p>
            <a:r>
              <a:rPr lang="en-IN" sz="3200" b="1" dirty="0">
                <a:solidFill>
                  <a:schemeClr val="tx1"/>
                </a:solidFill>
              </a:rPr>
              <a:t>Adam optimizer</a:t>
            </a:r>
          </a:p>
          <a:p>
            <a:r>
              <a:rPr lang="en-IN" sz="3200" b="1" dirty="0">
                <a:solidFill>
                  <a:schemeClr val="tx1"/>
                </a:solidFill>
              </a:rPr>
              <a:t>Skin cancer dataset from Kaggle</a:t>
            </a:r>
          </a:p>
        </p:txBody>
      </p:sp>
    </p:spTree>
    <p:extLst>
      <p:ext uri="{BB962C8B-B14F-4D97-AF65-F5344CB8AC3E}">
        <p14:creationId xmlns:p14="http://schemas.microsoft.com/office/powerpoint/2010/main" val="208449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65B8-0479-4048-9665-CC170A10F8A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EE4FD1D-3F6B-4CA0-AA3C-102EC9E34B15}"/>
              </a:ext>
            </a:extLst>
          </p:cNvPr>
          <p:cNvSpPr>
            <a:spLocks noGrp="1"/>
          </p:cNvSpPr>
          <p:nvPr>
            <p:ph idx="1"/>
          </p:nvPr>
        </p:nvSpPr>
        <p:spPr>
          <a:xfrm>
            <a:off x="2589212" y="2133599"/>
            <a:ext cx="8915400" cy="4458393"/>
          </a:xfrm>
        </p:spPr>
        <p:txBody>
          <a:bodyPr>
            <a:normAutofit/>
          </a:bodyPr>
          <a:lstStyle/>
          <a:p>
            <a:r>
              <a:rPr lang="en-IN" sz="2400" b="1" dirty="0">
                <a:solidFill>
                  <a:schemeClr val="tx1"/>
                </a:solidFill>
              </a:rPr>
              <a:t>A cancer patient goes through a lot and we as a society must be there for them in such dire situations. If we can save them the time they need to decide and plan their future by drastically reducing the time taken to detect their type of cancer at an early stage, we are bringing them one step closer to a happier life. Happiness is key when going through such an emotional run. Detecting the type of cancer at an early stage makes sure we can treat them if not cure them. This is crucial to medical institutions all around the globe if they want to make sure they can successfully treat the cancer patient.</a:t>
            </a:r>
          </a:p>
        </p:txBody>
      </p:sp>
    </p:spTree>
    <p:extLst>
      <p:ext uri="{BB962C8B-B14F-4D97-AF65-F5344CB8AC3E}">
        <p14:creationId xmlns:p14="http://schemas.microsoft.com/office/powerpoint/2010/main" val="279378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70D-5C6B-44E8-9401-25333170118D}"/>
              </a:ext>
            </a:extLst>
          </p:cNvPr>
          <p:cNvSpPr>
            <a:spLocks noGrp="1"/>
          </p:cNvSpPr>
          <p:nvPr>
            <p:ph type="title"/>
          </p:nvPr>
        </p:nvSpPr>
        <p:spPr/>
        <p:txBody>
          <a:bodyPr>
            <a:normAutofit/>
          </a:bodyPr>
          <a:lstStyle/>
          <a:p>
            <a:pPr algn="ctr"/>
            <a:r>
              <a:rPr lang="en-IN" sz="5400" b="1" dirty="0">
                <a:solidFill>
                  <a:schemeClr val="tx1"/>
                </a:solidFill>
              </a:rPr>
              <a:t>EASY COMPANY</a:t>
            </a:r>
          </a:p>
        </p:txBody>
      </p:sp>
      <p:sp>
        <p:nvSpPr>
          <p:cNvPr id="3" name="Content Placeholder 2">
            <a:extLst>
              <a:ext uri="{FF2B5EF4-FFF2-40B4-BE49-F238E27FC236}">
                <a16:creationId xmlns:a16="http://schemas.microsoft.com/office/drawing/2014/main" id="{BC718FB0-1A1A-4803-AF5D-AAF7DF3E976E}"/>
              </a:ext>
            </a:extLst>
          </p:cNvPr>
          <p:cNvSpPr>
            <a:spLocks noGrp="1"/>
          </p:cNvSpPr>
          <p:nvPr>
            <p:ph idx="1"/>
          </p:nvPr>
        </p:nvSpPr>
        <p:spPr/>
        <p:txBody>
          <a:bodyPr>
            <a:normAutofit/>
          </a:bodyPr>
          <a:lstStyle/>
          <a:p>
            <a:r>
              <a:rPr lang="en-IN" sz="3200" dirty="0">
                <a:solidFill>
                  <a:schemeClr val="tx1"/>
                </a:solidFill>
              </a:rPr>
              <a:t>Mayur Raj Bharati</a:t>
            </a:r>
          </a:p>
          <a:p>
            <a:r>
              <a:rPr lang="en-IN" sz="3200" dirty="0" err="1">
                <a:solidFill>
                  <a:schemeClr val="tx1"/>
                </a:solidFill>
              </a:rPr>
              <a:t>Nilim</a:t>
            </a:r>
            <a:r>
              <a:rPr lang="en-IN" sz="3200" dirty="0">
                <a:solidFill>
                  <a:schemeClr val="tx1"/>
                </a:solidFill>
              </a:rPr>
              <a:t> Sharma</a:t>
            </a:r>
          </a:p>
          <a:p>
            <a:r>
              <a:rPr lang="en-IN" sz="3200" dirty="0">
                <a:solidFill>
                  <a:schemeClr val="tx1"/>
                </a:solidFill>
              </a:rPr>
              <a:t>Swagat S. Bhuyan</a:t>
            </a:r>
          </a:p>
        </p:txBody>
      </p:sp>
    </p:spTree>
    <p:extLst>
      <p:ext uri="{BB962C8B-B14F-4D97-AF65-F5344CB8AC3E}">
        <p14:creationId xmlns:p14="http://schemas.microsoft.com/office/powerpoint/2010/main" val="298787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E03D-4F71-4395-8712-3EDB69C045E0}"/>
              </a:ext>
            </a:extLst>
          </p:cNvPr>
          <p:cNvSpPr>
            <a:spLocks noGrp="1"/>
          </p:cNvSpPr>
          <p:nvPr>
            <p:ph type="ctrTitle"/>
          </p:nvPr>
        </p:nvSpPr>
        <p:spPr/>
        <p:txBody>
          <a:bodyPr/>
          <a:lstStyle/>
          <a:p>
            <a:r>
              <a:rPr lang="en-IN" sz="5000" b="1" dirty="0">
                <a:solidFill>
                  <a:schemeClr val="tx1"/>
                </a:solidFill>
              </a:rPr>
              <a:t>THANK YOU</a:t>
            </a:r>
          </a:p>
        </p:txBody>
      </p:sp>
    </p:spTree>
    <p:extLst>
      <p:ext uri="{BB962C8B-B14F-4D97-AF65-F5344CB8AC3E}">
        <p14:creationId xmlns:p14="http://schemas.microsoft.com/office/powerpoint/2010/main" val="215308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DE77-7783-4FA4-95F3-840CE29803E6}"/>
              </a:ext>
            </a:extLst>
          </p:cNvPr>
          <p:cNvSpPr>
            <a:spLocks noGrp="1"/>
          </p:cNvSpPr>
          <p:nvPr>
            <p:ph type="title"/>
          </p:nvPr>
        </p:nvSpPr>
        <p:spPr/>
        <p:txBody>
          <a:bodyPr/>
          <a:lstStyle/>
          <a:p>
            <a:r>
              <a:rPr lang="en-IN" dirty="0"/>
              <a:t>THEME</a:t>
            </a:r>
          </a:p>
        </p:txBody>
      </p:sp>
      <p:sp>
        <p:nvSpPr>
          <p:cNvPr id="3" name="Content Placeholder 2">
            <a:extLst>
              <a:ext uri="{FF2B5EF4-FFF2-40B4-BE49-F238E27FC236}">
                <a16:creationId xmlns:a16="http://schemas.microsoft.com/office/drawing/2014/main" id="{DF575995-1A78-4F66-9ADD-DBAEF75231C7}"/>
              </a:ext>
            </a:extLst>
          </p:cNvPr>
          <p:cNvSpPr>
            <a:spLocks noGrp="1"/>
          </p:cNvSpPr>
          <p:nvPr>
            <p:ph idx="1"/>
          </p:nvPr>
        </p:nvSpPr>
        <p:spPr>
          <a:xfrm>
            <a:off x="2589212" y="1812175"/>
            <a:ext cx="8915400" cy="4921133"/>
          </a:xfrm>
        </p:spPr>
        <p:txBody>
          <a:bodyPr>
            <a:normAutofit/>
          </a:bodyPr>
          <a:lstStyle/>
          <a:p>
            <a:r>
              <a:rPr lang="en-IN" sz="2400" b="1" dirty="0">
                <a:solidFill>
                  <a:schemeClr val="tx1"/>
                </a:solidFill>
              </a:rPr>
              <a:t>As skin cancer is one of the most frequent cancers globally, accurate, non-invasive dermoscopy-based diagnosis becomes essential and promising. A task of Easy Company’s Deep Learning CNN model is to predict seven disease classes with skin lesion images, including melanoma (MEL), melanocytic nevus (NV), basal cell carcinoma (BCC), actinic keratosis / Bowens disease (intraepithelial carcinoma) (AKIEC), benign keratosis (solar lentigo / seborrheic keratosis / lichen planus-like keratosis) (BKL), dermatoﬁbroma (DF) and vascular lesion (VASC) as deﬁned by the International Dermatology Society.</a:t>
            </a:r>
          </a:p>
        </p:txBody>
      </p:sp>
    </p:spTree>
    <p:extLst>
      <p:ext uri="{BB962C8B-B14F-4D97-AF65-F5344CB8AC3E}">
        <p14:creationId xmlns:p14="http://schemas.microsoft.com/office/powerpoint/2010/main" val="359782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F01F-BB1A-4491-A1E6-0F36213EA868}"/>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4DF56507-5072-4AB3-BD8E-6B2AD6867DB5}"/>
              </a:ext>
            </a:extLst>
          </p:cNvPr>
          <p:cNvSpPr>
            <a:spLocks noGrp="1"/>
          </p:cNvSpPr>
          <p:nvPr>
            <p:ph idx="1"/>
          </p:nvPr>
        </p:nvSpPr>
        <p:spPr/>
        <p:txBody>
          <a:bodyPr>
            <a:normAutofit lnSpcReduction="10000"/>
          </a:bodyPr>
          <a:lstStyle/>
          <a:p>
            <a:r>
              <a:rPr lang="en-US" sz="2800" b="1" dirty="0">
                <a:solidFill>
                  <a:schemeClr val="tx1"/>
                </a:solidFill>
              </a:rPr>
              <a:t>Dermoscopic lesion images were acquired from HAM10000 Dataset. A disease label for each image was determined histopathologically or diagnostically. A training dataset for classiﬁcation consisted of 10,015 images (327 AKIEC, 514 BCC, 1,099 BKL, 115 DF, 1,113 MEL, 6,705 NV, and 142 VASC samples) with the corresponding disease label (ground truth), and a validation set and a test set.</a:t>
            </a:r>
            <a:endParaRPr lang="en-IN" sz="2800" b="1" dirty="0">
              <a:solidFill>
                <a:schemeClr val="tx1"/>
              </a:solidFill>
            </a:endParaRPr>
          </a:p>
        </p:txBody>
      </p:sp>
    </p:spTree>
    <p:extLst>
      <p:ext uri="{BB962C8B-B14F-4D97-AF65-F5344CB8AC3E}">
        <p14:creationId xmlns:p14="http://schemas.microsoft.com/office/powerpoint/2010/main" val="160931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9AA3-2A0E-402F-B588-852FAEC33545}"/>
              </a:ext>
            </a:extLst>
          </p:cNvPr>
          <p:cNvSpPr>
            <a:spLocks noGrp="1"/>
          </p:cNvSpPr>
          <p:nvPr>
            <p:ph type="title"/>
          </p:nvPr>
        </p:nvSpPr>
        <p:spPr/>
        <p:txBody>
          <a:bodyPr/>
          <a:lstStyle/>
          <a:p>
            <a:r>
              <a:rPr lang="en-IN" dirty="0"/>
              <a:t>Types of Skin Cancer</a:t>
            </a:r>
          </a:p>
        </p:txBody>
      </p:sp>
      <p:sp>
        <p:nvSpPr>
          <p:cNvPr id="3" name="Content Placeholder 2">
            <a:extLst>
              <a:ext uri="{FF2B5EF4-FFF2-40B4-BE49-F238E27FC236}">
                <a16:creationId xmlns:a16="http://schemas.microsoft.com/office/drawing/2014/main" id="{164D5502-D5B1-43FC-B1EC-F2FD3432C5DD}"/>
              </a:ext>
            </a:extLst>
          </p:cNvPr>
          <p:cNvSpPr>
            <a:spLocks noGrp="1"/>
          </p:cNvSpPr>
          <p:nvPr>
            <p:ph idx="1"/>
          </p:nvPr>
        </p:nvSpPr>
        <p:spPr/>
        <p:txBody>
          <a:bodyPr>
            <a:normAutofit/>
          </a:bodyPr>
          <a:lstStyle/>
          <a:p>
            <a:r>
              <a:rPr lang="en-IN" sz="2400" b="1" dirty="0">
                <a:solidFill>
                  <a:schemeClr val="tx1"/>
                </a:solidFill>
              </a:rPr>
              <a:t>Melanocytic Nevi (NV)</a:t>
            </a:r>
          </a:p>
          <a:p>
            <a:r>
              <a:rPr lang="en-IN" sz="2400" b="1" dirty="0">
                <a:solidFill>
                  <a:schemeClr val="tx1"/>
                </a:solidFill>
              </a:rPr>
              <a:t>Melanoma (MEL)</a:t>
            </a:r>
          </a:p>
          <a:p>
            <a:r>
              <a:rPr lang="en-IN" sz="2400" b="1" dirty="0">
                <a:solidFill>
                  <a:schemeClr val="tx1"/>
                </a:solidFill>
              </a:rPr>
              <a:t>Benign Keratosis-like Lesion (BKL)</a:t>
            </a:r>
          </a:p>
          <a:p>
            <a:r>
              <a:rPr lang="en-IN" sz="2400" b="1" dirty="0">
                <a:solidFill>
                  <a:schemeClr val="tx1"/>
                </a:solidFill>
              </a:rPr>
              <a:t>Dermatofibroma (DF)</a:t>
            </a:r>
          </a:p>
          <a:p>
            <a:r>
              <a:rPr lang="en-IN" sz="2400" b="1" dirty="0">
                <a:solidFill>
                  <a:schemeClr val="tx1"/>
                </a:solidFill>
              </a:rPr>
              <a:t>Basal Cell Carcinoma (BCC)</a:t>
            </a:r>
          </a:p>
          <a:p>
            <a:r>
              <a:rPr lang="en-IN" sz="2400" b="1" dirty="0">
                <a:solidFill>
                  <a:schemeClr val="tx1"/>
                </a:solidFill>
              </a:rPr>
              <a:t>Actinic Keratoses (</a:t>
            </a:r>
            <a:r>
              <a:rPr lang="en-IN" sz="2400" b="1" dirty="0" err="1">
                <a:solidFill>
                  <a:schemeClr val="tx1"/>
                </a:solidFill>
              </a:rPr>
              <a:t>Akiec</a:t>
            </a:r>
            <a:r>
              <a:rPr lang="en-IN" sz="2400" b="1" dirty="0">
                <a:solidFill>
                  <a:schemeClr val="tx1"/>
                </a:solidFill>
              </a:rPr>
              <a:t>)</a:t>
            </a:r>
          </a:p>
          <a:p>
            <a:r>
              <a:rPr lang="en-IN" sz="2400" b="1" dirty="0">
                <a:solidFill>
                  <a:schemeClr val="tx1"/>
                </a:solidFill>
              </a:rPr>
              <a:t>Vascular Lesions (</a:t>
            </a:r>
            <a:r>
              <a:rPr lang="en-IN" sz="2400" b="1" dirty="0" err="1">
                <a:solidFill>
                  <a:schemeClr val="tx1"/>
                </a:solidFill>
              </a:rPr>
              <a:t>Vasc</a:t>
            </a:r>
            <a:r>
              <a:rPr lang="en-IN" sz="2400" b="1" dirty="0">
                <a:solidFill>
                  <a:schemeClr val="tx1"/>
                </a:solidFill>
              </a:rPr>
              <a:t>)</a:t>
            </a:r>
          </a:p>
        </p:txBody>
      </p:sp>
    </p:spTree>
    <p:extLst>
      <p:ext uri="{BB962C8B-B14F-4D97-AF65-F5344CB8AC3E}">
        <p14:creationId xmlns:p14="http://schemas.microsoft.com/office/powerpoint/2010/main" val="95050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DE93-05EE-41E3-8118-51527D3A04B8}"/>
              </a:ext>
            </a:extLst>
          </p:cNvPr>
          <p:cNvSpPr>
            <a:spLocks noGrp="1"/>
          </p:cNvSpPr>
          <p:nvPr>
            <p:ph type="title"/>
          </p:nvPr>
        </p:nvSpPr>
        <p:spPr/>
        <p:txBody>
          <a:bodyPr/>
          <a:lstStyle/>
          <a:p>
            <a:r>
              <a:rPr lang="en-IN" dirty="0"/>
              <a:t>Actinic Keratoses (</a:t>
            </a:r>
            <a:r>
              <a:rPr lang="en-IN" dirty="0" err="1"/>
              <a:t>Akiec</a:t>
            </a:r>
            <a:r>
              <a:rPr lang="en-IN" dirty="0"/>
              <a:t>)</a:t>
            </a:r>
          </a:p>
        </p:txBody>
      </p:sp>
      <p:pic>
        <p:nvPicPr>
          <p:cNvPr id="5" name="Content Placeholder 4">
            <a:extLst>
              <a:ext uri="{FF2B5EF4-FFF2-40B4-BE49-F238E27FC236}">
                <a16:creationId xmlns:a16="http://schemas.microsoft.com/office/drawing/2014/main" id="{1766C391-3897-4ADC-A6ED-423AC8EA63C5}"/>
              </a:ext>
            </a:extLst>
          </p:cNvPr>
          <p:cNvPicPr>
            <a:picLocks noGrp="1" noChangeAspect="1"/>
          </p:cNvPicPr>
          <p:nvPr>
            <p:ph idx="1"/>
          </p:nvPr>
        </p:nvPicPr>
        <p:blipFill>
          <a:blip r:embed="rId2"/>
          <a:stretch>
            <a:fillRect/>
          </a:stretch>
        </p:blipFill>
        <p:spPr>
          <a:xfrm>
            <a:off x="4528080" y="2133600"/>
            <a:ext cx="5037666" cy="3778250"/>
          </a:xfrm>
        </p:spPr>
      </p:pic>
    </p:spTree>
    <p:extLst>
      <p:ext uri="{BB962C8B-B14F-4D97-AF65-F5344CB8AC3E}">
        <p14:creationId xmlns:p14="http://schemas.microsoft.com/office/powerpoint/2010/main" val="80859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D80D-FEFC-49D0-A99D-7D245B902730}"/>
              </a:ext>
            </a:extLst>
          </p:cNvPr>
          <p:cNvSpPr>
            <a:spLocks noGrp="1"/>
          </p:cNvSpPr>
          <p:nvPr>
            <p:ph type="title"/>
          </p:nvPr>
        </p:nvSpPr>
        <p:spPr/>
        <p:txBody>
          <a:bodyPr/>
          <a:lstStyle/>
          <a:p>
            <a:r>
              <a:rPr lang="en-IN" dirty="0"/>
              <a:t>Basal Cell Carcinoma (BCC)</a:t>
            </a:r>
            <a:br>
              <a:rPr lang="en-IN" dirty="0"/>
            </a:br>
            <a:endParaRPr lang="en-IN" dirty="0"/>
          </a:p>
        </p:txBody>
      </p:sp>
      <p:pic>
        <p:nvPicPr>
          <p:cNvPr id="5" name="Content Placeholder 4">
            <a:extLst>
              <a:ext uri="{FF2B5EF4-FFF2-40B4-BE49-F238E27FC236}">
                <a16:creationId xmlns:a16="http://schemas.microsoft.com/office/drawing/2014/main" id="{715DDE22-FB75-47BD-A1F5-788EDE0DD805}"/>
              </a:ext>
            </a:extLst>
          </p:cNvPr>
          <p:cNvPicPr>
            <a:picLocks noGrp="1" noChangeAspect="1"/>
          </p:cNvPicPr>
          <p:nvPr>
            <p:ph idx="1"/>
          </p:nvPr>
        </p:nvPicPr>
        <p:blipFill>
          <a:blip r:embed="rId2"/>
          <a:stretch>
            <a:fillRect/>
          </a:stretch>
        </p:blipFill>
        <p:spPr>
          <a:xfrm>
            <a:off x="4528080" y="2133600"/>
            <a:ext cx="5037666" cy="3778250"/>
          </a:xfrm>
        </p:spPr>
      </p:pic>
    </p:spTree>
    <p:extLst>
      <p:ext uri="{BB962C8B-B14F-4D97-AF65-F5344CB8AC3E}">
        <p14:creationId xmlns:p14="http://schemas.microsoft.com/office/powerpoint/2010/main" val="177462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BB22-3F2D-4E92-AB3E-EED2303A36C5}"/>
              </a:ext>
            </a:extLst>
          </p:cNvPr>
          <p:cNvSpPr>
            <a:spLocks noGrp="1"/>
          </p:cNvSpPr>
          <p:nvPr>
            <p:ph type="title"/>
          </p:nvPr>
        </p:nvSpPr>
        <p:spPr/>
        <p:txBody>
          <a:bodyPr/>
          <a:lstStyle/>
          <a:p>
            <a:r>
              <a:rPr lang="en-IN" dirty="0"/>
              <a:t>Benign Keratosis-like Lesion (BKL)</a:t>
            </a:r>
            <a:br>
              <a:rPr lang="en-IN" dirty="0"/>
            </a:br>
            <a:endParaRPr lang="en-IN" dirty="0"/>
          </a:p>
        </p:txBody>
      </p:sp>
      <p:pic>
        <p:nvPicPr>
          <p:cNvPr id="5" name="Content Placeholder 4">
            <a:extLst>
              <a:ext uri="{FF2B5EF4-FFF2-40B4-BE49-F238E27FC236}">
                <a16:creationId xmlns:a16="http://schemas.microsoft.com/office/drawing/2014/main" id="{F91595C1-D172-41DA-84FC-E355DE0B88D8}"/>
              </a:ext>
            </a:extLst>
          </p:cNvPr>
          <p:cNvPicPr>
            <a:picLocks noGrp="1" noChangeAspect="1"/>
          </p:cNvPicPr>
          <p:nvPr>
            <p:ph idx="1"/>
          </p:nvPr>
        </p:nvPicPr>
        <p:blipFill>
          <a:blip r:embed="rId2"/>
          <a:stretch>
            <a:fillRect/>
          </a:stretch>
        </p:blipFill>
        <p:spPr>
          <a:xfrm>
            <a:off x="4528080" y="2133600"/>
            <a:ext cx="5037666" cy="3778250"/>
          </a:xfrm>
        </p:spPr>
      </p:pic>
    </p:spTree>
    <p:extLst>
      <p:ext uri="{BB962C8B-B14F-4D97-AF65-F5344CB8AC3E}">
        <p14:creationId xmlns:p14="http://schemas.microsoft.com/office/powerpoint/2010/main" val="352995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A1E5-C70A-469E-A59D-E0CD1BF3677F}"/>
              </a:ext>
            </a:extLst>
          </p:cNvPr>
          <p:cNvSpPr>
            <a:spLocks noGrp="1"/>
          </p:cNvSpPr>
          <p:nvPr>
            <p:ph type="title"/>
          </p:nvPr>
        </p:nvSpPr>
        <p:spPr/>
        <p:txBody>
          <a:bodyPr/>
          <a:lstStyle/>
          <a:p>
            <a:r>
              <a:rPr lang="en-IN" dirty="0"/>
              <a:t>Dermatofibroma (DF)</a:t>
            </a:r>
            <a:br>
              <a:rPr lang="en-IN" dirty="0"/>
            </a:br>
            <a:endParaRPr lang="en-IN" dirty="0"/>
          </a:p>
        </p:txBody>
      </p:sp>
      <p:pic>
        <p:nvPicPr>
          <p:cNvPr id="5" name="Content Placeholder 4">
            <a:extLst>
              <a:ext uri="{FF2B5EF4-FFF2-40B4-BE49-F238E27FC236}">
                <a16:creationId xmlns:a16="http://schemas.microsoft.com/office/drawing/2014/main" id="{72CC5176-07F7-4C85-BDAA-9B023C3236E9}"/>
              </a:ext>
            </a:extLst>
          </p:cNvPr>
          <p:cNvPicPr>
            <a:picLocks noGrp="1" noChangeAspect="1"/>
          </p:cNvPicPr>
          <p:nvPr>
            <p:ph idx="1"/>
          </p:nvPr>
        </p:nvPicPr>
        <p:blipFill>
          <a:blip r:embed="rId2"/>
          <a:stretch>
            <a:fillRect/>
          </a:stretch>
        </p:blipFill>
        <p:spPr>
          <a:xfrm>
            <a:off x="4528080" y="2133600"/>
            <a:ext cx="5037666" cy="3778250"/>
          </a:xfrm>
        </p:spPr>
      </p:pic>
    </p:spTree>
    <p:extLst>
      <p:ext uri="{BB962C8B-B14F-4D97-AF65-F5344CB8AC3E}">
        <p14:creationId xmlns:p14="http://schemas.microsoft.com/office/powerpoint/2010/main" val="164645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1A1E-EDBD-43C4-BADD-B1F1C19C585E}"/>
              </a:ext>
            </a:extLst>
          </p:cNvPr>
          <p:cNvSpPr>
            <a:spLocks noGrp="1"/>
          </p:cNvSpPr>
          <p:nvPr>
            <p:ph type="title"/>
          </p:nvPr>
        </p:nvSpPr>
        <p:spPr/>
        <p:txBody>
          <a:bodyPr/>
          <a:lstStyle/>
          <a:p>
            <a:r>
              <a:rPr lang="en-IN" dirty="0"/>
              <a:t>Melanoma (MEL)</a:t>
            </a:r>
            <a:br>
              <a:rPr lang="en-IN" dirty="0"/>
            </a:br>
            <a:endParaRPr lang="en-IN" dirty="0"/>
          </a:p>
        </p:txBody>
      </p:sp>
      <p:pic>
        <p:nvPicPr>
          <p:cNvPr id="5" name="Content Placeholder 4">
            <a:extLst>
              <a:ext uri="{FF2B5EF4-FFF2-40B4-BE49-F238E27FC236}">
                <a16:creationId xmlns:a16="http://schemas.microsoft.com/office/drawing/2014/main" id="{03E676D9-DA34-47E1-B484-17A5876BB58F}"/>
              </a:ext>
            </a:extLst>
          </p:cNvPr>
          <p:cNvPicPr>
            <a:picLocks noGrp="1" noChangeAspect="1"/>
          </p:cNvPicPr>
          <p:nvPr>
            <p:ph idx="1"/>
          </p:nvPr>
        </p:nvPicPr>
        <p:blipFill>
          <a:blip r:embed="rId2"/>
          <a:stretch>
            <a:fillRect/>
          </a:stretch>
        </p:blipFill>
        <p:spPr>
          <a:xfrm>
            <a:off x="4528080" y="2133600"/>
            <a:ext cx="5037666" cy="3778250"/>
          </a:xfrm>
        </p:spPr>
      </p:pic>
    </p:spTree>
    <p:extLst>
      <p:ext uri="{BB962C8B-B14F-4D97-AF65-F5344CB8AC3E}">
        <p14:creationId xmlns:p14="http://schemas.microsoft.com/office/powerpoint/2010/main" val="7950916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56</TotalTime>
  <Words>663</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Cancer type identification</vt:lpstr>
      <vt:lpstr>THEME</vt:lpstr>
      <vt:lpstr>Dataset</vt:lpstr>
      <vt:lpstr>Types of Skin Cancer</vt:lpstr>
      <vt:lpstr>Actinic Keratoses (Akiec)</vt:lpstr>
      <vt:lpstr>Basal Cell Carcinoma (BCC) </vt:lpstr>
      <vt:lpstr>Benign Keratosis-like Lesion (BKL) </vt:lpstr>
      <vt:lpstr>Dermatofibroma (DF) </vt:lpstr>
      <vt:lpstr>Melanoma (MEL) </vt:lpstr>
      <vt:lpstr>Melanocytic Nevi (NV) </vt:lpstr>
      <vt:lpstr>Vascular Lesions (Vasc) </vt:lpstr>
      <vt:lpstr>Societal good</vt:lpstr>
      <vt:lpstr>Business Model</vt:lpstr>
      <vt:lpstr>Tools and Algorithm used</vt:lpstr>
      <vt:lpstr>CONCLUSION</vt:lpstr>
      <vt:lpstr>EASY COMPANY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type identification</dc:title>
  <dc:creator>Asus</dc:creator>
  <cp:lastModifiedBy>Asus</cp:lastModifiedBy>
  <cp:revision>12</cp:revision>
  <dcterms:created xsi:type="dcterms:W3CDTF">2019-03-31T09:52:46Z</dcterms:created>
  <dcterms:modified xsi:type="dcterms:W3CDTF">2019-03-31T10:55:24Z</dcterms:modified>
</cp:coreProperties>
</file>