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9" r:id="rId3"/>
    <p:sldId id="261" r:id="rId4"/>
    <p:sldId id="262" r:id="rId5"/>
    <p:sldId id="263" r:id="rId6"/>
    <p:sldId id="264" r:id="rId7"/>
    <p:sldId id="265" r:id="rId8"/>
    <p:sldId id="266" r:id="rId9"/>
    <p:sldId id="267"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05DE-FB47-CE4A-E182-13DADF87E4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503FFF2-6BA3-66ED-B89D-BE681465B7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04CA69-0F9A-4CDB-9201-601270D41452}"/>
              </a:ext>
            </a:extLst>
          </p:cNvPr>
          <p:cNvSpPr>
            <a:spLocks noGrp="1"/>
          </p:cNvSpPr>
          <p:nvPr>
            <p:ph type="dt" sz="half" idx="10"/>
          </p:nvPr>
        </p:nvSpPr>
        <p:spPr/>
        <p:txBody>
          <a:bodyPr/>
          <a:lstStyle/>
          <a:p>
            <a:fld id="{530EF954-DC2A-4E85-9F47-D445CC694B60}" type="datetimeFigureOut">
              <a:rPr lang="en-IN" smtClean="0"/>
              <a:t>16-06-2022</a:t>
            </a:fld>
            <a:endParaRPr lang="en-IN"/>
          </a:p>
        </p:txBody>
      </p:sp>
      <p:sp>
        <p:nvSpPr>
          <p:cNvPr id="5" name="Footer Placeholder 4">
            <a:extLst>
              <a:ext uri="{FF2B5EF4-FFF2-40B4-BE49-F238E27FC236}">
                <a16:creationId xmlns:a16="http://schemas.microsoft.com/office/drawing/2014/main" id="{2B65A28F-C31A-FDDC-AD3C-7FE8BFE760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B0693E-44C1-0F99-817A-CEF9FB8E08E4}"/>
              </a:ext>
            </a:extLst>
          </p:cNvPr>
          <p:cNvSpPr>
            <a:spLocks noGrp="1"/>
          </p:cNvSpPr>
          <p:nvPr>
            <p:ph type="sldNum" sz="quarter" idx="12"/>
          </p:nvPr>
        </p:nvSpPr>
        <p:spPr/>
        <p:txBody>
          <a:bodyPr/>
          <a:lstStyle/>
          <a:p>
            <a:fld id="{5EADFFBD-F990-4EC9-A0CC-2508149C98DD}" type="slidenum">
              <a:rPr lang="en-IN" smtClean="0"/>
              <a:t>‹#›</a:t>
            </a:fld>
            <a:endParaRPr lang="en-IN"/>
          </a:p>
        </p:txBody>
      </p:sp>
    </p:spTree>
    <p:extLst>
      <p:ext uri="{BB962C8B-B14F-4D97-AF65-F5344CB8AC3E}">
        <p14:creationId xmlns:p14="http://schemas.microsoft.com/office/powerpoint/2010/main" val="3677287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303B-1F85-DF1A-462D-AF2F7A4F52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9303ED-1D95-9FD9-10E9-A60CF5F747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F64EAE-185A-0CF5-14FA-97B9E47CC8D9}"/>
              </a:ext>
            </a:extLst>
          </p:cNvPr>
          <p:cNvSpPr>
            <a:spLocks noGrp="1"/>
          </p:cNvSpPr>
          <p:nvPr>
            <p:ph type="dt" sz="half" idx="10"/>
          </p:nvPr>
        </p:nvSpPr>
        <p:spPr/>
        <p:txBody>
          <a:bodyPr/>
          <a:lstStyle/>
          <a:p>
            <a:fld id="{530EF954-DC2A-4E85-9F47-D445CC694B60}" type="datetimeFigureOut">
              <a:rPr lang="en-IN" smtClean="0"/>
              <a:t>16-06-2022</a:t>
            </a:fld>
            <a:endParaRPr lang="en-IN"/>
          </a:p>
        </p:txBody>
      </p:sp>
      <p:sp>
        <p:nvSpPr>
          <p:cNvPr id="5" name="Footer Placeholder 4">
            <a:extLst>
              <a:ext uri="{FF2B5EF4-FFF2-40B4-BE49-F238E27FC236}">
                <a16:creationId xmlns:a16="http://schemas.microsoft.com/office/drawing/2014/main" id="{D5F5AF0F-B084-07D5-2755-8B4E9D9516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53C807-97AB-246E-CF3F-C8A49D300123}"/>
              </a:ext>
            </a:extLst>
          </p:cNvPr>
          <p:cNvSpPr>
            <a:spLocks noGrp="1"/>
          </p:cNvSpPr>
          <p:nvPr>
            <p:ph type="sldNum" sz="quarter" idx="12"/>
          </p:nvPr>
        </p:nvSpPr>
        <p:spPr/>
        <p:txBody>
          <a:bodyPr/>
          <a:lstStyle/>
          <a:p>
            <a:fld id="{5EADFFBD-F990-4EC9-A0CC-2508149C98DD}" type="slidenum">
              <a:rPr lang="en-IN" smtClean="0"/>
              <a:t>‹#›</a:t>
            </a:fld>
            <a:endParaRPr lang="en-IN"/>
          </a:p>
        </p:txBody>
      </p:sp>
    </p:spTree>
    <p:extLst>
      <p:ext uri="{BB962C8B-B14F-4D97-AF65-F5344CB8AC3E}">
        <p14:creationId xmlns:p14="http://schemas.microsoft.com/office/powerpoint/2010/main" val="1784959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E7D6D9-E837-4AC0-A2B2-DCA36E18CF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187AA7-A940-5054-9399-16BD13B01F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ACDDE7-B844-5F7C-45AA-6A614D260514}"/>
              </a:ext>
            </a:extLst>
          </p:cNvPr>
          <p:cNvSpPr>
            <a:spLocks noGrp="1"/>
          </p:cNvSpPr>
          <p:nvPr>
            <p:ph type="dt" sz="half" idx="10"/>
          </p:nvPr>
        </p:nvSpPr>
        <p:spPr/>
        <p:txBody>
          <a:bodyPr/>
          <a:lstStyle/>
          <a:p>
            <a:fld id="{530EF954-DC2A-4E85-9F47-D445CC694B60}" type="datetimeFigureOut">
              <a:rPr lang="en-IN" smtClean="0"/>
              <a:t>16-06-2022</a:t>
            </a:fld>
            <a:endParaRPr lang="en-IN"/>
          </a:p>
        </p:txBody>
      </p:sp>
      <p:sp>
        <p:nvSpPr>
          <p:cNvPr id="5" name="Footer Placeholder 4">
            <a:extLst>
              <a:ext uri="{FF2B5EF4-FFF2-40B4-BE49-F238E27FC236}">
                <a16:creationId xmlns:a16="http://schemas.microsoft.com/office/drawing/2014/main" id="{BD426D18-3B10-8EC6-D0EF-4502AAFF45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EE85E7-4F70-D5EB-02E5-413E1802F0A3}"/>
              </a:ext>
            </a:extLst>
          </p:cNvPr>
          <p:cNvSpPr>
            <a:spLocks noGrp="1"/>
          </p:cNvSpPr>
          <p:nvPr>
            <p:ph type="sldNum" sz="quarter" idx="12"/>
          </p:nvPr>
        </p:nvSpPr>
        <p:spPr/>
        <p:txBody>
          <a:bodyPr/>
          <a:lstStyle/>
          <a:p>
            <a:fld id="{5EADFFBD-F990-4EC9-A0CC-2508149C98DD}" type="slidenum">
              <a:rPr lang="en-IN" smtClean="0"/>
              <a:t>‹#›</a:t>
            </a:fld>
            <a:endParaRPr lang="en-IN"/>
          </a:p>
        </p:txBody>
      </p:sp>
    </p:spTree>
    <p:extLst>
      <p:ext uri="{BB962C8B-B14F-4D97-AF65-F5344CB8AC3E}">
        <p14:creationId xmlns:p14="http://schemas.microsoft.com/office/powerpoint/2010/main" val="768301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61134-58F6-B53D-2AA7-1950D86FFA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2116CB-909A-3382-FE52-ACDC5D1EE3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8D8DE2-EE5D-D215-74F4-8FF14DD3B33F}"/>
              </a:ext>
            </a:extLst>
          </p:cNvPr>
          <p:cNvSpPr>
            <a:spLocks noGrp="1"/>
          </p:cNvSpPr>
          <p:nvPr>
            <p:ph type="dt" sz="half" idx="10"/>
          </p:nvPr>
        </p:nvSpPr>
        <p:spPr/>
        <p:txBody>
          <a:bodyPr/>
          <a:lstStyle/>
          <a:p>
            <a:fld id="{530EF954-DC2A-4E85-9F47-D445CC694B60}" type="datetimeFigureOut">
              <a:rPr lang="en-IN" smtClean="0"/>
              <a:t>16-06-2022</a:t>
            </a:fld>
            <a:endParaRPr lang="en-IN"/>
          </a:p>
        </p:txBody>
      </p:sp>
      <p:sp>
        <p:nvSpPr>
          <p:cNvPr id="5" name="Footer Placeholder 4">
            <a:extLst>
              <a:ext uri="{FF2B5EF4-FFF2-40B4-BE49-F238E27FC236}">
                <a16:creationId xmlns:a16="http://schemas.microsoft.com/office/drawing/2014/main" id="{031AC4AB-0C8A-F58C-3742-CE37DB3005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FC2FA2-9F08-10C2-7EEF-200E07F4B20F}"/>
              </a:ext>
            </a:extLst>
          </p:cNvPr>
          <p:cNvSpPr>
            <a:spLocks noGrp="1"/>
          </p:cNvSpPr>
          <p:nvPr>
            <p:ph type="sldNum" sz="quarter" idx="12"/>
          </p:nvPr>
        </p:nvSpPr>
        <p:spPr/>
        <p:txBody>
          <a:bodyPr/>
          <a:lstStyle/>
          <a:p>
            <a:fld id="{5EADFFBD-F990-4EC9-A0CC-2508149C98DD}" type="slidenum">
              <a:rPr lang="en-IN" smtClean="0"/>
              <a:t>‹#›</a:t>
            </a:fld>
            <a:endParaRPr lang="en-IN"/>
          </a:p>
        </p:txBody>
      </p:sp>
    </p:spTree>
    <p:extLst>
      <p:ext uri="{BB962C8B-B14F-4D97-AF65-F5344CB8AC3E}">
        <p14:creationId xmlns:p14="http://schemas.microsoft.com/office/powerpoint/2010/main" val="1295798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98A1D-1418-F4A2-3F78-7A6F2768C1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8641A5-0F2F-6EF4-2E6B-058420697F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9748EE-BE1B-7CC4-2646-0FA97427919A}"/>
              </a:ext>
            </a:extLst>
          </p:cNvPr>
          <p:cNvSpPr>
            <a:spLocks noGrp="1"/>
          </p:cNvSpPr>
          <p:nvPr>
            <p:ph type="dt" sz="half" idx="10"/>
          </p:nvPr>
        </p:nvSpPr>
        <p:spPr/>
        <p:txBody>
          <a:bodyPr/>
          <a:lstStyle/>
          <a:p>
            <a:fld id="{530EF954-DC2A-4E85-9F47-D445CC694B60}" type="datetimeFigureOut">
              <a:rPr lang="en-IN" smtClean="0"/>
              <a:t>16-06-2022</a:t>
            </a:fld>
            <a:endParaRPr lang="en-IN"/>
          </a:p>
        </p:txBody>
      </p:sp>
      <p:sp>
        <p:nvSpPr>
          <p:cNvPr id="5" name="Footer Placeholder 4">
            <a:extLst>
              <a:ext uri="{FF2B5EF4-FFF2-40B4-BE49-F238E27FC236}">
                <a16:creationId xmlns:a16="http://schemas.microsoft.com/office/drawing/2014/main" id="{616AEE0B-5117-A714-28C8-33115934C2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E705DA-DFC6-5AB7-8BF4-8919782EA44C}"/>
              </a:ext>
            </a:extLst>
          </p:cNvPr>
          <p:cNvSpPr>
            <a:spLocks noGrp="1"/>
          </p:cNvSpPr>
          <p:nvPr>
            <p:ph type="sldNum" sz="quarter" idx="12"/>
          </p:nvPr>
        </p:nvSpPr>
        <p:spPr/>
        <p:txBody>
          <a:bodyPr/>
          <a:lstStyle/>
          <a:p>
            <a:fld id="{5EADFFBD-F990-4EC9-A0CC-2508149C98DD}" type="slidenum">
              <a:rPr lang="en-IN" smtClean="0"/>
              <a:t>‹#›</a:t>
            </a:fld>
            <a:endParaRPr lang="en-IN"/>
          </a:p>
        </p:txBody>
      </p:sp>
    </p:spTree>
    <p:extLst>
      <p:ext uri="{BB962C8B-B14F-4D97-AF65-F5344CB8AC3E}">
        <p14:creationId xmlns:p14="http://schemas.microsoft.com/office/powerpoint/2010/main" val="3656312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8ABCA-BDB4-73D5-33C0-10E6E2E692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3B099C-8751-B4CF-E221-C6A8916D23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06AAEE-DA0A-A3F6-4E3C-4A31AA6EA6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D7474F-E6D1-B355-104C-EB01660A7A3F}"/>
              </a:ext>
            </a:extLst>
          </p:cNvPr>
          <p:cNvSpPr>
            <a:spLocks noGrp="1"/>
          </p:cNvSpPr>
          <p:nvPr>
            <p:ph type="dt" sz="half" idx="10"/>
          </p:nvPr>
        </p:nvSpPr>
        <p:spPr/>
        <p:txBody>
          <a:bodyPr/>
          <a:lstStyle/>
          <a:p>
            <a:fld id="{530EF954-DC2A-4E85-9F47-D445CC694B60}" type="datetimeFigureOut">
              <a:rPr lang="en-IN" smtClean="0"/>
              <a:t>16-06-2022</a:t>
            </a:fld>
            <a:endParaRPr lang="en-IN"/>
          </a:p>
        </p:txBody>
      </p:sp>
      <p:sp>
        <p:nvSpPr>
          <p:cNvPr id="6" name="Footer Placeholder 5">
            <a:extLst>
              <a:ext uri="{FF2B5EF4-FFF2-40B4-BE49-F238E27FC236}">
                <a16:creationId xmlns:a16="http://schemas.microsoft.com/office/drawing/2014/main" id="{AFB2CE9E-02E8-A413-390A-85B6DA46D3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904358-D3F6-05C4-7CA3-883CEDBDDC18}"/>
              </a:ext>
            </a:extLst>
          </p:cNvPr>
          <p:cNvSpPr>
            <a:spLocks noGrp="1"/>
          </p:cNvSpPr>
          <p:nvPr>
            <p:ph type="sldNum" sz="quarter" idx="12"/>
          </p:nvPr>
        </p:nvSpPr>
        <p:spPr/>
        <p:txBody>
          <a:bodyPr/>
          <a:lstStyle/>
          <a:p>
            <a:fld id="{5EADFFBD-F990-4EC9-A0CC-2508149C98DD}" type="slidenum">
              <a:rPr lang="en-IN" smtClean="0"/>
              <a:t>‹#›</a:t>
            </a:fld>
            <a:endParaRPr lang="en-IN"/>
          </a:p>
        </p:txBody>
      </p:sp>
    </p:spTree>
    <p:extLst>
      <p:ext uri="{BB962C8B-B14F-4D97-AF65-F5344CB8AC3E}">
        <p14:creationId xmlns:p14="http://schemas.microsoft.com/office/powerpoint/2010/main" val="3291043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44F1D-AB93-3666-4D1A-D5774B1B4F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7BE4DA-50DB-2DBC-02D6-88ED0B0A03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8859A-4695-7379-64F1-0ACC70F383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49AD46-D9C7-57E1-38D2-D1E2CC04C2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F2463B-11B8-C261-CBEC-2C2EFEA4FB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9D18CA-277A-85ED-E709-E37C8A100574}"/>
              </a:ext>
            </a:extLst>
          </p:cNvPr>
          <p:cNvSpPr>
            <a:spLocks noGrp="1"/>
          </p:cNvSpPr>
          <p:nvPr>
            <p:ph type="dt" sz="half" idx="10"/>
          </p:nvPr>
        </p:nvSpPr>
        <p:spPr/>
        <p:txBody>
          <a:bodyPr/>
          <a:lstStyle/>
          <a:p>
            <a:fld id="{530EF954-DC2A-4E85-9F47-D445CC694B60}" type="datetimeFigureOut">
              <a:rPr lang="en-IN" smtClean="0"/>
              <a:t>16-06-2022</a:t>
            </a:fld>
            <a:endParaRPr lang="en-IN"/>
          </a:p>
        </p:txBody>
      </p:sp>
      <p:sp>
        <p:nvSpPr>
          <p:cNvPr id="8" name="Footer Placeholder 7">
            <a:extLst>
              <a:ext uri="{FF2B5EF4-FFF2-40B4-BE49-F238E27FC236}">
                <a16:creationId xmlns:a16="http://schemas.microsoft.com/office/drawing/2014/main" id="{47C0B29C-53AD-C507-60BE-1EFC5EBDF1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A645E64-53AD-7B48-CD5B-6F2F50E07378}"/>
              </a:ext>
            </a:extLst>
          </p:cNvPr>
          <p:cNvSpPr>
            <a:spLocks noGrp="1"/>
          </p:cNvSpPr>
          <p:nvPr>
            <p:ph type="sldNum" sz="quarter" idx="12"/>
          </p:nvPr>
        </p:nvSpPr>
        <p:spPr/>
        <p:txBody>
          <a:bodyPr/>
          <a:lstStyle/>
          <a:p>
            <a:fld id="{5EADFFBD-F990-4EC9-A0CC-2508149C98DD}" type="slidenum">
              <a:rPr lang="en-IN" smtClean="0"/>
              <a:t>‹#›</a:t>
            </a:fld>
            <a:endParaRPr lang="en-IN"/>
          </a:p>
        </p:txBody>
      </p:sp>
    </p:spTree>
    <p:extLst>
      <p:ext uri="{BB962C8B-B14F-4D97-AF65-F5344CB8AC3E}">
        <p14:creationId xmlns:p14="http://schemas.microsoft.com/office/powerpoint/2010/main" val="2844949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DC747-9EDF-2A91-F408-594FEEAE2C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228BDCB-5382-35F3-0C73-1D28B96DA095}"/>
              </a:ext>
            </a:extLst>
          </p:cNvPr>
          <p:cNvSpPr>
            <a:spLocks noGrp="1"/>
          </p:cNvSpPr>
          <p:nvPr>
            <p:ph type="dt" sz="half" idx="10"/>
          </p:nvPr>
        </p:nvSpPr>
        <p:spPr/>
        <p:txBody>
          <a:bodyPr/>
          <a:lstStyle/>
          <a:p>
            <a:fld id="{530EF954-DC2A-4E85-9F47-D445CC694B60}" type="datetimeFigureOut">
              <a:rPr lang="en-IN" smtClean="0"/>
              <a:t>16-06-2022</a:t>
            </a:fld>
            <a:endParaRPr lang="en-IN"/>
          </a:p>
        </p:txBody>
      </p:sp>
      <p:sp>
        <p:nvSpPr>
          <p:cNvPr id="4" name="Footer Placeholder 3">
            <a:extLst>
              <a:ext uri="{FF2B5EF4-FFF2-40B4-BE49-F238E27FC236}">
                <a16:creationId xmlns:a16="http://schemas.microsoft.com/office/drawing/2014/main" id="{BC15A49F-5F0B-03F4-E762-0481C014EE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CFBF52-7147-0C46-5FC5-1AF1F355116C}"/>
              </a:ext>
            </a:extLst>
          </p:cNvPr>
          <p:cNvSpPr>
            <a:spLocks noGrp="1"/>
          </p:cNvSpPr>
          <p:nvPr>
            <p:ph type="sldNum" sz="quarter" idx="12"/>
          </p:nvPr>
        </p:nvSpPr>
        <p:spPr/>
        <p:txBody>
          <a:bodyPr/>
          <a:lstStyle/>
          <a:p>
            <a:fld id="{5EADFFBD-F990-4EC9-A0CC-2508149C98DD}" type="slidenum">
              <a:rPr lang="en-IN" smtClean="0"/>
              <a:t>‹#›</a:t>
            </a:fld>
            <a:endParaRPr lang="en-IN"/>
          </a:p>
        </p:txBody>
      </p:sp>
    </p:spTree>
    <p:extLst>
      <p:ext uri="{BB962C8B-B14F-4D97-AF65-F5344CB8AC3E}">
        <p14:creationId xmlns:p14="http://schemas.microsoft.com/office/powerpoint/2010/main" val="40999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384AD5-A90B-52AD-A156-A340D0D178E0}"/>
              </a:ext>
            </a:extLst>
          </p:cNvPr>
          <p:cNvSpPr>
            <a:spLocks noGrp="1"/>
          </p:cNvSpPr>
          <p:nvPr>
            <p:ph type="dt" sz="half" idx="10"/>
          </p:nvPr>
        </p:nvSpPr>
        <p:spPr/>
        <p:txBody>
          <a:bodyPr/>
          <a:lstStyle/>
          <a:p>
            <a:fld id="{530EF954-DC2A-4E85-9F47-D445CC694B60}" type="datetimeFigureOut">
              <a:rPr lang="en-IN" smtClean="0"/>
              <a:t>16-06-2022</a:t>
            </a:fld>
            <a:endParaRPr lang="en-IN"/>
          </a:p>
        </p:txBody>
      </p:sp>
      <p:sp>
        <p:nvSpPr>
          <p:cNvPr id="3" name="Footer Placeholder 2">
            <a:extLst>
              <a:ext uri="{FF2B5EF4-FFF2-40B4-BE49-F238E27FC236}">
                <a16:creationId xmlns:a16="http://schemas.microsoft.com/office/drawing/2014/main" id="{69771085-C98D-BBA2-B816-122BEC00C69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B972DC-E5D7-7106-D8F5-C161734688CE}"/>
              </a:ext>
            </a:extLst>
          </p:cNvPr>
          <p:cNvSpPr>
            <a:spLocks noGrp="1"/>
          </p:cNvSpPr>
          <p:nvPr>
            <p:ph type="sldNum" sz="quarter" idx="12"/>
          </p:nvPr>
        </p:nvSpPr>
        <p:spPr/>
        <p:txBody>
          <a:bodyPr/>
          <a:lstStyle/>
          <a:p>
            <a:fld id="{5EADFFBD-F990-4EC9-A0CC-2508149C98DD}" type="slidenum">
              <a:rPr lang="en-IN" smtClean="0"/>
              <a:t>‹#›</a:t>
            </a:fld>
            <a:endParaRPr lang="en-IN"/>
          </a:p>
        </p:txBody>
      </p:sp>
    </p:spTree>
    <p:extLst>
      <p:ext uri="{BB962C8B-B14F-4D97-AF65-F5344CB8AC3E}">
        <p14:creationId xmlns:p14="http://schemas.microsoft.com/office/powerpoint/2010/main" val="1053066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6317-1636-B079-CD19-DF0670874C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51E711-1630-FDF4-4914-814D07D220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8259C6-78A4-7B40-E6CF-FC298F0EC6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90A29F-D98B-F251-243B-5DB8622035B8}"/>
              </a:ext>
            </a:extLst>
          </p:cNvPr>
          <p:cNvSpPr>
            <a:spLocks noGrp="1"/>
          </p:cNvSpPr>
          <p:nvPr>
            <p:ph type="dt" sz="half" idx="10"/>
          </p:nvPr>
        </p:nvSpPr>
        <p:spPr/>
        <p:txBody>
          <a:bodyPr/>
          <a:lstStyle/>
          <a:p>
            <a:fld id="{530EF954-DC2A-4E85-9F47-D445CC694B60}" type="datetimeFigureOut">
              <a:rPr lang="en-IN" smtClean="0"/>
              <a:t>16-06-2022</a:t>
            </a:fld>
            <a:endParaRPr lang="en-IN"/>
          </a:p>
        </p:txBody>
      </p:sp>
      <p:sp>
        <p:nvSpPr>
          <p:cNvPr id="6" name="Footer Placeholder 5">
            <a:extLst>
              <a:ext uri="{FF2B5EF4-FFF2-40B4-BE49-F238E27FC236}">
                <a16:creationId xmlns:a16="http://schemas.microsoft.com/office/drawing/2014/main" id="{4F511B4C-11DF-9E02-EBFC-5575110394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18B865-95AD-5185-5FCA-179C6B2E5542}"/>
              </a:ext>
            </a:extLst>
          </p:cNvPr>
          <p:cNvSpPr>
            <a:spLocks noGrp="1"/>
          </p:cNvSpPr>
          <p:nvPr>
            <p:ph type="sldNum" sz="quarter" idx="12"/>
          </p:nvPr>
        </p:nvSpPr>
        <p:spPr/>
        <p:txBody>
          <a:bodyPr/>
          <a:lstStyle/>
          <a:p>
            <a:fld id="{5EADFFBD-F990-4EC9-A0CC-2508149C98DD}" type="slidenum">
              <a:rPr lang="en-IN" smtClean="0"/>
              <a:t>‹#›</a:t>
            </a:fld>
            <a:endParaRPr lang="en-IN"/>
          </a:p>
        </p:txBody>
      </p:sp>
    </p:spTree>
    <p:extLst>
      <p:ext uri="{BB962C8B-B14F-4D97-AF65-F5344CB8AC3E}">
        <p14:creationId xmlns:p14="http://schemas.microsoft.com/office/powerpoint/2010/main" val="1048527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A0655-4247-72EE-86EE-3A257BCB82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82BFDE-0285-FFC2-5652-F67A75FCDA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754968-22F4-97B3-5699-31E0CC112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EBB1A-F2E6-91A2-18E2-38D45AC0A801}"/>
              </a:ext>
            </a:extLst>
          </p:cNvPr>
          <p:cNvSpPr>
            <a:spLocks noGrp="1"/>
          </p:cNvSpPr>
          <p:nvPr>
            <p:ph type="dt" sz="half" idx="10"/>
          </p:nvPr>
        </p:nvSpPr>
        <p:spPr/>
        <p:txBody>
          <a:bodyPr/>
          <a:lstStyle/>
          <a:p>
            <a:fld id="{530EF954-DC2A-4E85-9F47-D445CC694B60}" type="datetimeFigureOut">
              <a:rPr lang="en-IN" smtClean="0"/>
              <a:t>16-06-2022</a:t>
            </a:fld>
            <a:endParaRPr lang="en-IN"/>
          </a:p>
        </p:txBody>
      </p:sp>
      <p:sp>
        <p:nvSpPr>
          <p:cNvPr id="6" name="Footer Placeholder 5">
            <a:extLst>
              <a:ext uri="{FF2B5EF4-FFF2-40B4-BE49-F238E27FC236}">
                <a16:creationId xmlns:a16="http://schemas.microsoft.com/office/drawing/2014/main" id="{6D7A530E-1E8E-A6C0-7E7F-BD75567791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AEA412-E45D-D065-7746-346CFD70AC99}"/>
              </a:ext>
            </a:extLst>
          </p:cNvPr>
          <p:cNvSpPr>
            <a:spLocks noGrp="1"/>
          </p:cNvSpPr>
          <p:nvPr>
            <p:ph type="sldNum" sz="quarter" idx="12"/>
          </p:nvPr>
        </p:nvSpPr>
        <p:spPr/>
        <p:txBody>
          <a:bodyPr/>
          <a:lstStyle/>
          <a:p>
            <a:fld id="{5EADFFBD-F990-4EC9-A0CC-2508149C98DD}" type="slidenum">
              <a:rPr lang="en-IN" smtClean="0"/>
              <a:t>‹#›</a:t>
            </a:fld>
            <a:endParaRPr lang="en-IN"/>
          </a:p>
        </p:txBody>
      </p:sp>
    </p:spTree>
    <p:extLst>
      <p:ext uri="{BB962C8B-B14F-4D97-AF65-F5344CB8AC3E}">
        <p14:creationId xmlns:p14="http://schemas.microsoft.com/office/powerpoint/2010/main" val="3086090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89545D-6EE8-6F9C-7BF0-52D9EB895A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1EB1C7-25CE-E3AE-F53C-F1735D19FF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C6F6F3-35FD-2DD3-2B92-1EFFDF9489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EF954-DC2A-4E85-9F47-D445CC694B60}" type="datetimeFigureOut">
              <a:rPr lang="en-IN" smtClean="0"/>
              <a:t>16-06-2022</a:t>
            </a:fld>
            <a:endParaRPr lang="en-IN"/>
          </a:p>
        </p:txBody>
      </p:sp>
      <p:sp>
        <p:nvSpPr>
          <p:cNvPr id="5" name="Footer Placeholder 4">
            <a:extLst>
              <a:ext uri="{FF2B5EF4-FFF2-40B4-BE49-F238E27FC236}">
                <a16:creationId xmlns:a16="http://schemas.microsoft.com/office/drawing/2014/main" id="{01C6F54B-66E3-24D8-4988-D6968B2137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D41752-5695-3A3D-7607-013C156BC2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DFFBD-F990-4EC9-A0CC-2508149C98DD}" type="slidenum">
              <a:rPr lang="en-IN" smtClean="0"/>
              <a:t>‹#›</a:t>
            </a:fld>
            <a:endParaRPr lang="en-IN"/>
          </a:p>
        </p:txBody>
      </p:sp>
    </p:spTree>
    <p:extLst>
      <p:ext uri="{BB962C8B-B14F-4D97-AF65-F5344CB8AC3E}">
        <p14:creationId xmlns:p14="http://schemas.microsoft.com/office/powerpoint/2010/main" val="296461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AFD1-DA17-76ED-84A6-2418F52583B5}"/>
              </a:ext>
            </a:extLst>
          </p:cNvPr>
          <p:cNvSpPr>
            <a:spLocks noGrp="1"/>
          </p:cNvSpPr>
          <p:nvPr>
            <p:ph type="title"/>
          </p:nvPr>
        </p:nvSpPr>
        <p:spPr>
          <a:xfrm>
            <a:off x="953703" y="2598186"/>
            <a:ext cx="10515600" cy="1325563"/>
          </a:xfrm>
        </p:spPr>
        <p:txBody>
          <a:bodyPr/>
          <a:lstStyle/>
          <a:p>
            <a:pPr algn="ctr"/>
            <a:r>
              <a:rPr lang="en-US" sz="4400" b="1" dirty="0">
                <a:latin typeface="Arial Black" panose="020B0A04020102020204" pitchFamily="34" charset="0"/>
                <a:cs typeface="Times New Roman" panose="02020603050405020304" pitchFamily="18" charset="0"/>
              </a:rPr>
              <a:t>CUSTOMER RETENSTION CASE STUDY PROJECT</a:t>
            </a:r>
            <a:endParaRPr lang="en-IN" dirty="0"/>
          </a:p>
        </p:txBody>
      </p:sp>
    </p:spTree>
    <p:extLst>
      <p:ext uri="{BB962C8B-B14F-4D97-AF65-F5344CB8AC3E}">
        <p14:creationId xmlns:p14="http://schemas.microsoft.com/office/powerpoint/2010/main" val="1729031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0248CE-57A7-DD40-1045-A272F852C16D}"/>
              </a:ext>
            </a:extLst>
          </p:cNvPr>
          <p:cNvSpPr txBox="1"/>
          <p:nvPr/>
        </p:nvSpPr>
        <p:spPr>
          <a:xfrm>
            <a:off x="1691639" y="1032929"/>
            <a:ext cx="6097604"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sns.pairplot(df)</a:t>
            </a:r>
          </a:p>
        </p:txBody>
      </p:sp>
      <p:pic>
        <p:nvPicPr>
          <p:cNvPr id="4" name="Picture 3">
            <a:extLst>
              <a:ext uri="{FF2B5EF4-FFF2-40B4-BE49-F238E27FC236}">
                <a16:creationId xmlns:a16="http://schemas.microsoft.com/office/drawing/2014/main" id="{85F8571E-AB81-480A-9799-8F118F1753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9772" y="1994785"/>
            <a:ext cx="2733675" cy="27336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73B8837-3E3D-67AB-BD2E-D0B3EAB8B063}"/>
              </a:ext>
            </a:extLst>
          </p:cNvPr>
          <p:cNvSpPr txBox="1"/>
          <p:nvPr/>
        </p:nvSpPr>
        <p:spPr>
          <a:xfrm>
            <a:off x="1501541" y="2969741"/>
            <a:ext cx="7644865" cy="2862322"/>
          </a:xfrm>
          <a:prstGeom prst="rect">
            <a:avLst/>
          </a:prstGeom>
          <a:noFill/>
        </p:spPr>
        <p:txBody>
          <a:bodyPr wrap="square">
            <a:spAutoFit/>
          </a:bodyPr>
          <a:lstStyle/>
          <a:p>
            <a:pPr algn="l"/>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a:endParaRPr lang="en-US" dirty="0">
              <a:solidFill>
                <a:srgbClr val="000000"/>
              </a:solidFill>
              <a:latin typeface="Times New Roman" panose="02020603050405020304" pitchFamily="18" charset="0"/>
              <a:cs typeface="Times New Roman" panose="02020603050405020304" pitchFamily="18" charset="0"/>
            </a:endParaRPr>
          </a:p>
          <a:p>
            <a:pPr algn="l"/>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a:endParaRPr lang="en-US" dirty="0">
              <a:solidFill>
                <a:srgbClr val="000000"/>
              </a:solidFill>
              <a:latin typeface="Times New Roman" panose="02020603050405020304" pitchFamily="18" charset="0"/>
              <a:cs typeface="Times New Roman" panose="02020603050405020304" pitchFamily="18" charset="0"/>
            </a:endParaRPr>
          </a:p>
          <a:p>
            <a:pPr algn="l"/>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a:endParaRPr lang="en-US" dirty="0">
              <a:solidFill>
                <a:srgbClr val="000000"/>
              </a:solidFill>
              <a:latin typeface="Times New Roman" panose="02020603050405020304" pitchFamily="18" charset="0"/>
              <a:cs typeface="Times New Roman" panose="02020603050405020304" pitchFamily="18" charset="0"/>
            </a:endParaRPr>
          </a:p>
          <a:p>
            <a:pPr algn="l"/>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a:r>
              <a:rPr lang="en-US" sz="1800" b="0" i="0" dirty="0">
                <a:solidFill>
                  <a:srgbClr val="000000"/>
                </a:solidFill>
                <a:effectLst/>
                <a:latin typeface="Times New Roman" panose="02020603050405020304" pitchFamily="18" charset="0"/>
                <a:cs typeface="Times New Roman" panose="02020603050405020304" pitchFamily="18" charset="0"/>
              </a:rPr>
              <a:t>Remove the missing values.</a:t>
            </a:r>
          </a:p>
          <a:p>
            <a:pPr algn="l"/>
            <a:r>
              <a:rPr lang="en-US" sz="1800" b="0" i="0" dirty="0">
                <a:solidFill>
                  <a:srgbClr val="000000"/>
                </a:solidFill>
                <a:effectLst/>
                <a:latin typeface="Times New Roman" panose="02020603050405020304" pitchFamily="18" charset="0"/>
                <a:cs typeface="Times New Roman" panose="02020603050405020304" pitchFamily="18" charset="0"/>
              </a:rPr>
              <a:t>drop the </a:t>
            </a:r>
            <a:r>
              <a:rPr lang="en-US" sz="1800" b="0" i="0" dirty="0" err="1">
                <a:solidFill>
                  <a:srgbClr val="000000"/>
                </a:solidFill>
                <a:effectLst/>
                <a:latin typeface="Times New Roman" panose="02020603050405020304" pitchFamily="18" charset="0"/>
                <a:cs typeface="Times New Roman" panose="02020603050405020304" pitchFamily="18" charset="0"/>
              </a:rPr>
              <a:t>nagativitycorrelated</a:t>
            </a:r>
            <a:r>
              <a:rPr lang="en-US" sz="1800" b="0" i="0" dirty="0">
                <a:solidFill>
                  <a:srgbClr val="000000"/>
                </a:solidFill>
                <a:effectLst/>
                <a:latin typeface="Times New Roman" panose="02020603050405020304" pitchFamily="18" charset="0"/>
                <a:cs typeface="Times New Roman" panose="02020603050405020304" pitchFamily="18" charset="0"/>
              </a:rPr>
              <a:t> columns.</a:t>
            </a:r>
          </a:p>
          <a:p>
            <a:pPr algn="l"/>
            <a:r>
              <a:rPr lang="en-US" sz="1800" b="0" i="0" dirty="0">
                <a:solidFill>
                  <a:srgbClr val="000000"/>
                </a:solidFill>
                <a:effectLst/>
                <a:latin typeface="Times New Roman" panose="02020603050405020304" pitchFamily="18" charset="0"/>
                <a:cs typeface="Times New Roman" panose="02020603050405020304" pitchFamily="18" charset="0"/>
              </a:rPr>
              <a:t>remove the outliers.</a:t>
            </a:r>
          </a:p>
        </p:txBody>
      </p:sp>
    </p:spTree>
    <p:extLst>
      <p:ext uri="{BB962C8B-B14F-4D97-AF65-F5344CB8AC3E}">
        <p14:creationId xmlns:p14="http://schemas.microsoft.com/office/powerpoint/2010/main" val="3212656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49EA54-736B-85D9-E81F-0D884F0A306C}"/>
              </a:ext>
            </a:extLst>
          </p:cNvPr>
          <p:cNvSpPr txBox="1"/>
          <p:nvPr/>
        </p:nvSpPr>
        <p:spPr>
          <a:xfrm>
            <a:off x="1337912" y="1209362"/>
            <a:ext cx="7664115" cy="31393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 pipeline: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For the model to proceed with the data efficiently, the categorical variables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salary and department have been encoded. As the values of salary have an order, they have been encoded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into integers within the same variable. For department, as the values have no specific order, they have been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encoded into individual variables with Boolean values. Thus, the dataset has been transformed from 10variables to 19 variables. Numerical variables scaled between 0 and 1 to remove any influence of their difference in value ranges on the model. They have also been checked for skewness, without a real change on their shape.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953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475B0E-3892-3016-1402-53F71AEF6F59}"/>
              </a:ext>
            </a:extLst>
          </p:cNvPr>
          <p:cNvSpPr txBox="1"/>
          <p:nvPr/>
        </p:nvSpPr>
        <p:spPr>
          <a:xfrm>
            <a:off x="856648" y="653626"/>
            <a:ext cx="9480884" cy="2416239"/>
          </a:xfrm>
          <a:prstGeom prst="rect">
            <a:avLst/>
          </a:prstGeom>
          <a:noFill/>
        </p:spPr>
        <p:txBody>
          <a:bodyPr wrap="square">
            <a:spAutoFit/>
          </a:bodyPr>
          <a:lstStyle/>
          <a:p>
            <a:pPr>
              <a:lnSpc>
                <a:spcPct val="107000"/>
              </a:lnSpc>
              <a:spcAft>
                <a:spcPts val="800"/>
              </a:spcAft>
            </a:pPr>
            <a:r>
              <a:rPr lang="en-IN" sz="18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Building machine learning model: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500"/>
              </a:spcAft>
            </a:pP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As the dataset is imbalance, use cross validation when training the models, and each baseline model performance can be tabulated.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The model will be cross-validated using a 10-fold cross validation method returning the average accuracy. This method will be applied at every modelling step, to ensure that the model is not biased by the training set split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53010FB5-A02A-C5E4-0883-477D872DEBF7}"/>
              </a:ext>
            </a:extLst>
          </p:cNvPr>
          <p:cNvSpPr txBox="1"/>
          <p:nvPr/>
        </p:nvSpPr>
        <p:spPr>
          <a:xfrm>
            <a:off x="856647" y="1894690"/>
            <a:ext cx="9731141" cy="480131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the classification report the accuracy of the model is 87% however its recall is lower at 43% of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cases. The </a:t>
            </a:r>
            <a:r>
              <a:rPr kumimoji="0" lang="en-US" altLang="en-US" sz="1800" b="0" i="0" u="none" strike="noStrike" cap="none" normalizeH="0" baseline="0" dirty="0" err="1">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RandomForestClassifiermodel</a:t>
            </a: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is providing excellent results, however the purpose of the problem is 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identify employees that are likely to leave. This is the reason that recall then becomes a very important measure.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Recall measures the fraction of values that are identified correctly. Random Forest Classifier has emerged as the final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winning model with F1-score 100.0% and highest </a:t>
            </a:r>
            <a:r>
              <a:rPr kumimoji="0" lang="en-US" altLang="en-US" sz="1800" b="1"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Recall 100.0%</a:t>
            </a: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This could be the highest possible score achieved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with the inherent limitations in the dataset</a:t>
            </a:r>
            <a:r>
              <a:rPr kumimoji="0" lang="en-US" altLang="en-US" sz="12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05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8091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F4372-1C33-8CBD-5508-03A00F1134EF}"/>
              </a:ext>
            </a:extLst>
          </p:cNvPr>
          <p:cNvSpPr txBox="1"/>
          <p:nvPr/>
        </p:nvSpPr>
        <p:spPr>
          <a:xfrm>
            <a:off x="654519" y="625388"/>
            <a:ext cx="9904396" cy="1300612"/>
          </a:xfrm>
          <a:prstGeom prst="rect">
            <a:avLst/>
          </a:prstGeom>
          <a:noFill/>
        </p:spPr>
        <p:txBody>
          <a:bodyPr wrap="square">
            <a:spAutoFit/>
          </a:bodyPr>
          <a:lstStyle/>
          <a:p>
            <a:pPr>
              <a:lnSpc>
                <a:spcPts val="2400"/>
              </a:lnSpc>
              <a:spcBef>
                <a:spcPts val="1030"/>
              </a:spcBef>
              <a:spcAft>
                <a:spcPts val="800"/>
              </a:spcAft>
            </a:pPr>
            <a:r>
              <a:rPr lang="en-IN"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models are as good as the data to feed it, and more data would strengthen the model. For example, in this dataset, the feature ‘Performance Rating’ has been restricted to scores of 3 and 4 only. More insights could be generated if the full spectrum of performance ratings is included. In the real-life situation, getting the right data is often more challenging than the analytics itself.</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37644BC3-FF44-0693-9781-A8F42451F2D1}"/>
              </a:ext>
            </a:extLst>
          </p:cNvPr>
          <p:cNvSpPr txBox="1"/>
          <p:nvPr/>
        </p:nvSpPr>
        <p:spPr>
          <a:xfrm>
            <a:off x="654519" y="1446247"/>
            <a:ext cx="10501162" cy="507831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Concluding Remarks: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Customer retention case study is gaining traction in organizations that embrace digital transformation. The scope has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expanded from analytics of employee work performance to providing insights so that decisive improvements can be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made to organizational processes. While some level of attrition is inevitable, it should be kept at the minimal possible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level. This</a:t>
            </a:r>
            <a:r>
              <a:rPr kumimoji="0" lang="en-US" altLang="en-US" sz="18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 model will allow the company to calculate the probability of an employee to leave the company and to act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On</a:t>
            </a:r>
            <a:r>
              <a:rPr lang="en-US" altLang="en-US" sz="1800" dirty="0">
                <a:solidFill>
                  <a:srgbClr val="24292E"/>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key-factors to avoid departures. The satisfaction of employees and the amount of workload they have to bear seem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To be important causes of withdrawals. A particular attention on the work-life balance would be crucial to improve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turnover rate.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0519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B24150-2AC1-5BC8-5256-777F903C5A42}"/>
              </a:ext>
            </a:extLst>
          </p:cNvPr>
          <p:cNvSpPr txBox="1"/>
          <p:nvPr/>
        </p:nvSpPr>
        <p:spPr>
          <a:xfrm>
            <a:off x="1049154" y="1332305"/>
            <a:ext cx="8749365" cy="3736664"/>
          </a:xfrm>
          <a:prstGeom prst="rect">
            <a:avLst/>
          </a:prstGeom>
          <a:noFill/>
        </p:spPr>
        <p:txBody>
          <a:bodyPr wrap="square">
            <a:spAutoFit/>
          </a:bodyPr>
          <a:lstStyle/>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9975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C8482B-C35C-0C49-9C14-F74D413F5BE5}"/>
              </a:ext>
            </a:extLst>
          </p:cNvPr>
          <p:cNvSpPr txBox="1"/>
          <p:nvPr/>
        </p:nvSpPr>
        <p:spPr>
          <a:xfrm>
            <a:off x="1414914" y="1189539"/>
            <a:ext cx="8422105" cy="4092274"/>
          </a:xfrm>
          <a:prstGeom prst="rect">
            <a:avLst/>
          </a:prstGeom>
          <a:noFill/>
        </p:spPr>
        <p:txBody>
          <a:bodyPr wrap="square">
            <a:spAutoFit/>
          </a:bodyPr>
          <a:lstStyle/>
          <a:p>
            <a:pPr>
              <a:lnSpc>
                <a:spcPct val="107000"/>
              </a:lnSpc>
              <a:spcAft>
                <a:spcPts val="800"/>
              </a:spcAft>
            </a:pPr>
            <a:r>
              <a:rPr lang="en-IN" sz="1800" dirty="0">
                <a:solidFill>
                  <a:srgbClr val="111111"/>
                </a:solidFill>
                <a:latin typeface="Times New Roman" panose="02020603050405020304" pitchFamily="18" charset="0"/>
                <a:ea typeface="Calibri" panose="020F0502020204030204" pitchFamily="34" charset="0"/>
                <a:cs typeface="Times New Roman" panose="02020603050405020304" pitchFamily="18" charset="0"/>
              </a:rPr>
              <a:t>Problem understanding</a:t>
            </a:r>
            <a:r>
              <a:rPr lang="en-IN" sz="1800"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24292E"/>
                </a:solidFill>
                <a:effectLst/>
                <a:latin typeface="Times New Roman" panose="02020603050405020304" pitchFamily="18" charset="0"/>
                <a:ea typeface="Calibri" panose="020F0502020204030204" pitchFamily="34" charset="0"/>
              </a:rPr>
              <a:t>Customer segmentation is a process where we divide the consumer base of the company into subgroups. We need to generate the subgroups by using some specific characteristics so that the company sells more products with less marketing expenditure. Before moving forward, we need to understand the basics, for example, what do I mean by customer base? What do I mean by segment? How do we generate the consumer subgroup? What are the characteristics that we consider while we are segmenting the consumers? Let's answers these questions one by one. </a:t>
            </a:r>
            <a:r>
              <a:rPr lang="en-IN" sz="1800" dirty="0">
                <a:solidFill>
                  <a:srgbClr val="24292E"/>
                </a:solidFill>
                <a:effectLst/>
                <a:latin typeface="Times New Roman" panose="02020603050405020304" pitchFamily="18" charset="0"/>
                <a:ea typeface="Times New Roman" panose="02020603050405020304" pitchFamily="18" charset="0"/>
              </a:rPr>
              <a:t>When we have different segments, we can design a customized marketing strategy as well as customized products that suit the customer of the particular segment. This segment-wise marketing will help the company sell more products with lower marketing expenses. Thus, the company will make more profit. This is the main reason why companies use customer segmentation analysis nowadays. Customer segmentation is used among other domain such as the retail domain, finance domain, and in customer relationship management (CRM)-based products.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52306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F476F6-E994-B0FB-05A0-2BEAE89FC2A9}"/>
              </a:ext>
            </a:extLst>
          </p:cNvPr>
          <p:cNvSpPr txBox="1"/>
          <p:nvPr/>
        </p:nvSpPr>
        <p:spPr>
          <a:xfrm>
            <a:off x="1270535" y="1199214"/>
            <a:ext cx="8258476" cy="28623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EDA Concluding Remarks:</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Find patterns of data through visualization and reveal the hidden trends from data.</a:t>
            </a:r>
          </a:p>
          <a:p>
            <a:pPr marL="0" marR="0" lvl="0" indent="0" algn="l" defTabSz="914400" rtl="0" eaLnBrk="0" fontAlgn="base" latinLnBrk="0" hangingPunct="0">
              <a:lnSpc>
                <a:spcPct val="100000"/>
              </a:lnSpc>
              <a:spcBef>
                <a:spcPct val="0"/>
              </a:spcBef>
              <a:spcAft>
                <a:spcPct val="0"/>
              </a:spcAft>
              <a:buClrTx/>
              <a:buSzTx/>
              <a:tabLst>
                <a:tab pos="457200" algn="l"/>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Using both matplotlib and seaborn library to visualize the data.</a:t>
            </a:r>
          </a:p>
          <a:p>
            <a:pPr marL="0" marR="0" lvl="0" indent="0" algn="l" defTabSz="914400" rtl="0" eaLnBrk="0" fontAlgn="base" latinLnBrk="0" hangingPunct="0">
              <a:lnSpc>
                <a:spcPct val="100000"/>
              </a:lnSpc>
              <a:spcBef>
                <a:spcPct val="0"/>
              </a:spcBef>
              <a:spcAft>
                <a:spcPct val="0"/>
              </a:spcAft>
              <a:buClrTx/>
              <a:buSzTx/>
              <a:tabLst>
                <a:tab pos="457200" algn="l"/>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Finding relationships between features using bar graphs, histograms, box plots, heatmap.</a:t>
            </a:r>
          </a:p>
          <a:p>
            <a:pPr marL="0" marR="0" lvl="0" indent="0" algn="l" defTabSz="914400" rtl="0" eaLnBrk="0" fontAlgn="base" latinLnBrk="0" hangingPunct="0">
              <a:lnSpc>
                <a:spcPct val="100000"/>
              </a:lnSpc>
              <a:spcBef>
                <a:spcPct val="0"/>
              </a:spcBef>
              <a:spcAft>
                <a:spcPct val="0"/>
              </a:spcAft>
              <a:buClrTx/>
              <a:buSzTx/>
              <a:tabLst>
                <a:tab pos="457200" algn="l"/>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Analyzing both the numerical and the categorical columns separately.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1674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234290A-2CA7-0F07-3BC9-E2972D999AEA}"/>
              </a:ext>
            </a:extLst>
          </p:cNvPr>
          <p:cNvSpPr txBox="1"/>
          <p:nvPr/>
        </p:nvSpPr>
        <p:spPr>
          <a:xfrm>
            <a:off x="3048802" y="1180790"/>
            <a:ext cx="6097604" cy="436273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sns.countplot(df['1Gender of respondent'])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Helvetica Neu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Here Data is not normally distributed</a:t>
            </a:r>
            <a:r>
              <a:rPr kumimoji="0" lang="en-US" altLang="en-US" sz="14100" b="0" i="0" u="none" strike="noStrike" cap="none" normalizeH="0" baseline="0" dirty="0">
                <a:ln>
                  <a:noFill/>
                </a:ln>
                <a:solidFill>
                  <a:srgbClr val="000000"/>
                </a:solidFill>
                <a:effectLst/>
                <a:latin typeface="Helvetica Neue"/>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4100" b="0" i="0" u="none" strike="noStrike" cap="none" normalizeH="0" baseline="0" dirty="0">
                <a:ln>
                  <a:noFill/>
                </a:ln>
                <a:solidFill>
                  <a:srgbClr val="000000"/>
                </a:solidFill>
                <a:effectLst/>
                <a:latin typeface="Helvetica Neue"/>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88DDF005-7C1E-4AF0-A8BD-A5279667D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387" y="2181225"/>
            <a:ext cx="370522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06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BC0740-2FE3-716D-8D7A-25E48C655516}"/>
              </a:ext>
            </a:extLst>
          </p:cNvPr>
          <p:cNvSpPr txBox="1"/>
          <p:nvPr/>
        </p:nvSpPr>
        <p:spPr>
          <a:xfrm>
            <a:off x="1434163" y="1410242"/>
            <a:ext cx="7960093" cy="2018758"/>
          </a:xfrm>
          <a:prstGeom prst="rect">
            <a:avLst/>
          </a:prstGeom>
          <a:noFill/>
        </p:spPr>
        <p:txBody>
          <a:bodyPr wrap="square">
            <a:spAutoFit/>
          </a:bodyPr>
          <a:lstStyle/>
          <a:p>
            <a:pPr>
              <a:lnSpc>
                <a:spcPts val="2400"/>
              </a:lnSpc>
              <a:spcBef>
                <a:spcPts val="2400"/>
              </a:spcBef>
              <a:spcAft>
                <a:spcPts val="800"/>
              </a:spcAft>
            </a:pPr>
            <a:r>
              <a:rPr lang="en-IN"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Are employees leaving because they are poorly paid. Employees are paid an hourly rate of $30 to $100, and attrition seems to happen at every level regardless of employee hourly rate. This can be confirmed later at feature importance.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2400"/>
              </a:lnSpc>
              <a:spcBef>
                <a:spcPts val="2400"/>
              </a:spcBef>
              <a:spcAft>
                <a:spcPts val="800"/>
              </a:spcAft>
            </a:pPr>
            <a:r>
              <a:rPr lang="en-IN" sz="18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Education Field seems to be one of the key factors to attrition, as a larger proportion of education field employees has departed.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3437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4FE376-395E-B569-8DF7-616EF163ED3A}"/>
              </a:ext>
            </a:extLst>
          </p:cNvPr>
          <p:cNvSpPr txBox="1"/>
          <p:nvPr/>
        </p:nvSpPr>
        <p:spPr>
          <a:xfrm>
            <a:off x="1836019" y="1023304"/>
            <a:ext cx="6097604"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sns.heatmap(dfcor)</a:t>
            </a:r>
          </a:p>
        </p:txBody>
      </p:sp>
      <p:pic>
        <p:nvPicPr>
          <p:cNvPr id="4" name="Picture 3">
            <a:extLst>
              <a:ext uri="{FF2B5EF4-FFF2-40B4-BE49-F238E27FC236}">
                <a16:creationId xmlns:a16="http://schemas.microsoft.com/office/drawing/2014/main" id="{33469640-F88D-4EA9-A085-4260FE6D2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6339" y="1649550"/>
            <a:ext cx="6199322" cy="3558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B275379-112E-69F0-FBE7-032B645FBABB}"/>
              </a:ext>
            </a:extLst>
          </p:cNvPr>
          <p:cNvSpPr txBox="1"/>
          <p:nvPr/>
        </p:nvSpPr>
        <p:spPr>
          <a:xfrm>
            <a:off x="1453415" y="2877408"/>
            <a:ext cx="8383604"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The correlation matrix does not indicate any high degree of correlation with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dependent variable. However, it does provide us with a holistic view off all the factors</a:t>
            </a:r>
            <a:r>
              <a:rPr kumimoji="0" lang="en-US" altLang="en-US" sz="11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05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7398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2E3D37-A287-0F11-1E45-7DD5D93BDE13}"/>
              </a:ext>
            </a:extLst>
          </p:cNvPr>
          <p:cNvSpPr txBox="1"/>
          <p:nvPr/>
        </p:nvSpPr>
        <p:spPr>
          <a:xfrm rot="10800000" flipV="1">
            <a:off x="914401" y="1058779"/>
            <a:ext cx="9115124"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sns.displot(df['18 The content on the website must be easy to read and understand'])</a:t>
            </a: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AD9DB93-5D6E-407B-B3A8-63766223F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8882" y="1348446"/>
            <a:ext cx="3954235" cy="416110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3F6BEA1-B4ED-193D-5983-7307A9188432}"/>
              </a:ext>
            </a:extLst>
          </p:cNvPr>
          <p:cNvSpPr txBox="1"/>
          <p:nvPr/>
        </p:nvSpPr>
        <p:spPr>
          <a:xfrm>
            <a:off x="1020278" y="3108241"/>
            <a:ext cx="8126128" cy="2862322"/>
          </a:xfrm>
          <a:prstGeom prst="rect">
            <a:avLst/>
          </a:prstGeom>
          <a:noFill/>
        </p:spPr>
        <p:txBody>
          <a:bodyPr wrap="square">
            <a:spAutoFit/>
          </a:bodyPr>
          <a:lstStyle/>
          <a:p>
            <a:endParaRPr lang="en-US" sz="1800" b="0" i="0" dirty="0">
              <a:solidFill>
                <a:srgbClr val="000000"/>
              </a:solidFill>
              <a:effectLst/>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sz="1800" b="0" i="0" dirty="0">
              <a:solidFill>
                <a:srgbClr val="000000"/>
              </a:solidFill>
              <a:effectLst/>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sz="1800" b="0" i="0" dirty="0">
              <a:solidFill>
                <a:srgbClr val="000000"/>
              </a:solidFill>
              <a:effectLst/>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sz="1800" b="0" i="0" dirty="0">
              <a:solidFill>
                <a:srgbClr val="000000"/>
              </a:solidFill>
              <a:effectLst/>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sz="1800" b="0" i="0" dirty="0">
              <a:solidFill>
                <a:srgbClr val="000000"/>
              </a:solidFill>
              <a:effectLst/>
              <a:latin typeface="Times New Roman" panose="02020603050405020304" pitchFamily="18" charset="0"/>
              <a:cs typeface="Times New Roman" panose="02020603050405020304" pitchFamily="18" charset="0"/>
            </a:endParaRPr>
          </a:p>
          <a:p>
            <a:r>
              <a:rPr lang="en-US" sz="1800" b="0" i="0" dirty="0">
                <a:solidFill>
                  <a:srgbClr val="000000"/>
                </a:solidFill>
                <a:effectLst/>
                <a:latin typeface="Times New Roman" panose="02020603050405020304" pitchFamily="18" charset="0"/>
                <a:cs typeface="Times New Roman" panose="02020603050405020304" pitchFamily="18" charset="0"/>
              </a:rPr>
              <a:t>Here data is not normally distributed in all columns because od viscous problem</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102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4B6363-9B07-ECB0-DA77-DD58F9BFE30D}"/>
              </a:ext>
            </a:extLst>
          </p:cNvPr>
          <p:cNvSpPr txBox="1"/>
          <p:nvPr/>
        </p:nvSpPr>
        <p:spPr>
          <a:xfrm>
            <a:off x="948570" y="723777"/>
            <a:ext cx="8364614" cy="369332"/>
          </a:xfrm>
          <a:prstGeom prst="rect">
            <a:avLst/>
          </a:prstGeom>
          <a:noFill/>
        </p:spPr>
        <p:txBody>
          <a:bodyPr wrap="square">
            <a:spAutoFit/>
          </a:bodyPr>
          <a:lstStyle/>
          <a:p>
            <a:r>
              <a:rPr lang="en-US" sz="1800" dirty="0" err="1">
                <a:latin typeface="Times New Roman" panose="02020603050405020304" pitchFamily="18" charset="0"/>
                <a:cs typeface="Times New Roman" panose="02020603050405020304" pitchFamily="18" charset="0"/>
              </a:rPr>
              <a:t>plt.scatter</a:t>
            </a:r>
            <a:r>
              <a:rPr lang="en-US" sz="1800" dirty="0">
                <a:latin typeface="Times New Roman" panose="02020603050405020304" pitchFamily="18" charset="0"/>
                <a:cs typeface="Times New Roman" panose="02020603050405020304" pitchFamily="18" charset="0"/>
              </a:rPr>
              <a:t>(df['47 Getting value for money spent'],df['41 Monetary savings'])</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79B8B18-F336-4E21-B950-871B62C5C4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059" y="1528604"/>
            <a:ext cx="4438650" cy="351203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B05054D-17ED-DBB9-FEE5-FBF57F81C0B7}"/>
              </a:ext>
            </a:extLst>
          </p:cNvPr>
          <p:cNvSpPr txBox="1"/>
          <p:nvPr/>
        </p:nvSpPr>
        <p:spPr>
          <a:xfrm>
            <a:off x="948570" y="3246740"/>
            <a:ext cx="8197836" cy="2585323"/>
          </a:xfrm>
          <a:prstGeom prst="rect">
            <a:avLst/>
          </a:prstGeom>
          <a:noFill/>
        </p:spPr>
        <p:txBody>
          <a:bodyPr wrap="square">
            <a:spAutoFit/>
          </a:bodyPr>
          <a:lstStyle/>
          <a:p>
            <a:endParaRPr lang="en-IN" b="0" i="0" dirty="0">
              <a:solidFill>
                <a:srgbClr val="000000"/>
              </a:solidFill>
              <a:effectLst/>
              <a:latin typeface="Helvetica Neue"/>
            </a:endParaRPr>
          </a:p>
          <a:p>
            <a:endParaRPr lang="en-IN" dirty="0">
              <a:solidFill>
                <a:srgbClr val="000000"/>
              </a:solidFill>
              <a:latin typeface="Helvetica Neue"/>
            </a:endParaRPr>
          </a:p>
          <a:p>
            <a:endParaRPr lang="en-IN" b="0" i="0" dirty="0">
              <a:solidFill>
                <a:srgbClr val="000000"/>
              </a:solidFill>
              <a:effectLst/>
              <a:latin typeface="Helvetica Neue"/>
            </a:endParaRPr>
          </a:p>
          <a:p>
            <a:endParaRPr lang="en-IN" dirty="0">
              <a:solidFill>
                <a:srgbClr val="000000"/>
              </a:solidFill>
              <a:latin typeface="Helvetica Neue"/>
            </a:endParaRPr>
          </a:p>
          <a:p>
            <a:endParaRPr lang="en-IN" b="0" i="0" dirty="0">
              <a:solidFill>
                <a:srgbClr val="000000"/>
              </a:solidFill>
              <a:effectLst/>
              <a:latin typeface="Helvetica Neue"/>
            </a:endParaRPr>
          </a:p>
          <a:p>
            <a:endParaRPr lang="en-IN" dirty="0">
              <a:solidFill>
                <a:srgbClr val="000000"/>
              </a:solidFill>
              <a:latin typeface="Helvetica Neue"/>
            </a:endParaRPr>
          </a:p>
          <a:p>
            <a:endParaRPr lang="en-IN" b="0" i="0" dirty="0">
              <a:solidFill>
                <a:srgbClr val="000000"/>
              </a:solidFill>
              <a:effectLst/>
              <a:latin typeface="Helvetica Neue"/>
            </a:endParaRPr>
          </a:p>
          <a:p>
            <a:endParaRPr lang="en-IN" dirty="0">
              <a:solidFill>
                <a:srgbClr val="000000"/>
              </a:solidFill>
              <a:latin typeface="Helvetica Neue"/>
            </a:endParaRPr>
          </a:p>
          <a:p>
            <a:r>
              <a:rPr lang="en-IN" b="0" i="0" dirty="0">
                <a:solidFill>
                  <a:srgbClr val="000000"/>
                </a:solidFill>
                <a:effectLst/>
                <a:latin typeface="Helvetica Neue"/>
              </a:rPr>
              <a:t>scattering the plots of the above code</a:t>
            </a:r>
            <a:endParaRPr lang="en-IN" dirty="0"/>
          </a:p>
        </p:txBody>
      </p:sp>
    </p:spTree>
    <p:extLst>
      <p:ext uri="{BB962C8B-B14F-4D97-AF65-F5344CB8AC3E}">
        <p14:creationId xmlns:p14="http://schemas.microsoft.com/office/powerpoint/2010/main" val="541063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1103</Words>
  <Application>Microsoft Office PowerPoint</Application>
  <PresentationFormat>Widescreen</PresentationFormat>
  <Paragraphs>110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Calibri</vt:lpstr>
      <vt:lpstr>Calibri Light</vt:lpstr>
      <vt:lpstr>Courier New</vt:lpstr>
      <vt:lpstr>Helvetica Neue</vt:lpstr>
      <vt:lpstr>Times New Roman</vt:lpstr>
      <vt:lpstr>Office Theme</vt:lpstr>
      <vt:lpstr>CUSTOMER RETENSTION CASE STUDY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RETENSTION CASE STUDY PROJECT</dc:title>
  <dc:creator>shivalabade4497.SL@gmail.com</dc:creator>
  <cp:lastModifiedBy>shivalabade4497.SL@gmail.com</cp:lastModifiedBy>
  <cp:revision>1</cp:revision>
  <dcterms:created xsi:type="dcterms:W3CDTF">2022-06-16T08:59:31Z</dcterms:created>
  <dcterms:modified xsi:type="dcterms:W3CDTF">2022-06-16T10:43:15Z</dcterms:modified>
</cp:coreProperties>
</file>