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5AA6-BAD7-41C4-3A5B-B0E950176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62AA77-56E2-9E90-6C7F-4A3094BA5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8BA8CE-B5D4-B462-39DA-C3282FAE0648}"/>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3489A422-282A-6FF6-885C-77579D8DC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F3592-D9B3-DEBA-0290-8F4C4091168E}"/>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300746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4A10-5BF5-0128-E143-8B3B8FA71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B1509-9F24-031A-92D4-D85BAF422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3ACE2-5F17-2C04-4A60-CF9422D4F7E1}"/>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4A0A5620-19DC-E0A6-0A65-C9BD67609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C8025-965D-1111-8B0D-41802C6206EA}"/>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82410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592BD-2F17-7F08-AEA0-938F51F77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661BA3-CC94-B70F-B19F-E4669D7E5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CC4DB-806B-F721-282E-B128C52BB1F5}"/>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C0E0E378-18DA-15E6-932C-4057063D0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DCB34-D87C-0641-B90F-D579FB5AD91E}"/>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329255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0E45-52E2-C3E2-BB9E-C9605514DB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6BD8E8-0505-4702-7A28-9773CAC16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29BC7-6DCC-E640-AF81-A4C93435AF09}"/>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1BED9AB0-7E3F-CCDD-4182-F8C13688A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78089-2211-D91D-FD84-EFADB20E3251}"/>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348853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9916-A47B-4138-6017-890B21511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D87794-BA84-C93B-0083-6D08A487B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61ECE-51CE-91A9-0BF8-661CE171D282}"/>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86B12F67-3F48-3C59-D099-EE61643D38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E3BA5-9B59-DDF5-D688-8E65DC43698D}"/>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23392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9F72-BF5A-3EAF-8FBD-F3D3DCCBA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F6CA3-2B64-4F65-C2AE-5CC84847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24B522-A306-8FCC-BA8D-F4BAD57DD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79ACA-9246-E9F6-C46B-4EC46BA39864}"/>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6" name="Footer Placeholder 5">
            <a:extLst>
              <a:ext uri="{FF2B5EF4-FFF2-40B4-BE49-F238E27FC236}">
                <a16:creationId xmlns:a16="http://schemas.microsoft.com/office/drawing/2014/main" id="{EA077469-4C64-69FA-6C43-9D88186BF3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0CD4F-0E28-1593-65D7-D5C53A89FDF9}"/>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82851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08B6-AE1B-9287-FAD1-CF329DBBE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685B4-846C-DA3D-DFF6-6AF40D1F5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6EE03-2177-7423-6A90-E8F73E5C6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72EF23-3902-9B6B-A8C7-EA319C769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63D34-8BB8-A1F3-4529-94E9C0913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3BE4BC-21CF-A63B-CA5F-27EFE3FDE01B}"/>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8" name="Footer Placeholder 7">
            <a:extLst>
              <a:ext uri="{FF2B5EF4-FFF2-40B4-BE49-F238E27FC236}">
                <a16:creationId xmlns:a16="http://schemas.microsoft.com/office/drawing/2014/main" id="{5020CDC4-1277-CA82-DAD0-B34A053B5D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04772B-3B1F-A701-EAF9-DECF1772706A}"/>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338947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80BF-AF62-1443-C9A3-422177C75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AF4F15-431A-989B-332A-8CF28CCED23F}"/>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4" name="Footer Placeholder 3">
            <a:extLst>
              <a:ext uri="{FF2B5EF4-FFF2-40B4-BE49-F238E27FC236}">
                <a16:creationId xmlns:a16="http://schemas.microsoft.com/office/drawing/2014/main" id="{FA7022E4-68F7-13AA-D02B-7A49AD8D29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2FAB88-7BF2-DD30-096E-A48EFDAE1485}"/>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204227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517C8-3C9E-8652-CFAE-B9657D8BAD12}"/>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3" name="Footer Placeholder 2">
            <a:extLst>
              <a:ext uri="{FF2B5EF4-FFF2-40B4-BE49-F238E27FC236}">
                <a16:creationId xmlns:a16="http://schemas.microsoft.com/office/drawing/2014/main" id="{9BB25378-B231-A823-1FD6-9B59E5D2B3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DC71BC-035A-483E-2325-43486D886070}"/>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171826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52E6-8DF2-9A30-29A6-E65C28783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9960D3-46B3-499C-9D44-C92E90676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E543E-BCA7-3689-B743-228934294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BE653-79CC-23C7-9800-31AC65223EBE}"/>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6" name="Footer Placeholder 5">
            <a:extLst>
              <a:ext uri="{FF2B5EF4-FFF2-40B4-BE49-F238E27FC236}">
                <a16:creationId xmlns:a16="http://schemas.microsoft.com/office/drawing/2014/main" id="{C5CB29C1-83F9-B341-19FE-6F6FB2EE8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8163A-01EF-1031-3432-14003B48B3EF}"/>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112470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7C20-BB20-1216-0FBD-F51B90288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D02E19-ED64-A9A8-A186-24094449E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CBB675-5DBB-34BD-D6DE-58A86122D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C62CC-C390-B359-487C-3E030AF632B3}"/>
              </a:ext>
            </a:extLst>
          </p:cNvPr>
          <p:cNvSpPr>
            <a:spLocks noGrp="1"/>
          </p:cNvSpPr>
          <p:nvPr>
            <p:ph type="dt" sz="half" idx="10"/>
          </p:nvPr>
        </p:nvSpPr>
        <p:spPr/>
        <p:txBody>
          <a:bodyPr/>
          <a:lstStyle/>
          <a:p>
            <a:fld id="{FD324940-0BCB-453B-A577-F4AF684E3D65}" type="datetimeFigureOut">
              <a:rPr lang="en-IN" smtClean="0"/>
              <a:t>08-07-2022</a:t>
            </a:fld>
            <a:endParaRPr lang="en-IN"/>
          </a:p>
        </p:txBody>
      </p:sp>
      <p:sp>
        <p:nvSpPr>
          <p:cNvPr id="6" name="Footer Placeholder 5">
            <a:extLst>
              <a:ext uri="{FF2B5EF4-FFF2-40B4-BE49-F238E27FC236}">
                <a16:creationId xmlns:a16="http://schemas.microsoft.com/office/drawing/2014/main" id="{650C875C-1610-F69B-4FC8-95BD7E6EA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DF3A7-6C68-D406-C8D8-993EC123D162}"/>
              </a:ext>
            </a:extLst>
          </p:cNvPr>
          <p:cNvSpPr>
            <a:spLocks noGrp="1"/>
          </p:cNvSpPr>
          <p:nvPr>
            <p:ph type="sldNum" sz="quarter" idx="12"/>
          </p:nvPr>
        </p:nvSpPr>
        <p:spPr/>
        <p:txBody>
          <a:bodyPr/>
          <a:lstStyle/>
          <a:p>
            <a:fld id="{9E5435BD-2AD3-4594-84C4-05CC9B6E3611}" type="slidenum">
              <a:rPr lang="en-IN" smtClean="0"/>
              <a:t>‹#›</a:t>
            </a:fld>
            <a:endParaRPr lang="en-IN"/>
          </a:p>
        </p:txBody>
      </p:sp>
    </p:spTree>
    <p:extLst>
      <p:ext uri="{BB962C8B-B14F-4D97-AF65-F5344CB8AC3E}">
        <p14:creationId xmlns:p14="http://schemas.microsoft.com/office/powerpoint/2010/main" val="329837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BD45C-4F4D-E761-3446-A3B85C87F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E2D8B-090C-43FA-D570-8291C4300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26306-5B55-0B7A-EFEA-76586481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24940-0BCB-453B-A577-F4AF684E3D65}" type="datetimeFigureOut">
              <a:rPr lang="en-IN" smtClean="0"/>
              <a:t>08-07-2022</a:t>
            </a:fld>
            <a:endParaRPr lang="en-IN"/>
          </a:p>
        </p:txBody>
      </p:sp>
      <p:sp>
        <p:nvSpPr>
          <p:cNvPr id="5" name="Footer Placeholder 4">
            <a:extLst>
              <a:ext uri="{FF2B5EF4-FFF2-40B4-BE49-F238E27FC236}">
                <a16:creationId xmlns:a16="http://schemas.microsoft.com/office/drawing/2014/main" id="{B0396333-5B5A-5D5B-057C-51A99057C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77EE5A-DDC0-B6CF-AE29-8A521BB57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35BD-2AD3-4594-84C4-05CC9B6E3611}" type="slidenum">
              <a:rPr lang="en-IN" smtClean="0"/>
              <a:t>‹#›</a:t>
            </a:fld>
            <a:endParaRPr lang="en-IN"/>
          </a:p>
        </p:txBody>
      </p:sp>
    </p:spTree>
    <p:extLst>
      <p:ext uri="{BB962C8B-B14F-4D97-AF65-F5344CB8AC3E}">
        <p14:creationId xmlns:p14="http://schemas.microsoft.com/office/powerpoint/2010/main" val="1054907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DE09-E33E-BE9B-F7D7-FE88D0CD4700}"/>
              </a:ext>
            </a:extLst>
          </p:cNvPr>
          <p:cNvSpPr>
            <a:spLocks noGrp="1"/>
          </p:cNvSpPr>
          <p:nvPr>
            <p:ph type="title"/>
          </p:nvPr>
        </p:nvSpPr>
        <p:spPr>
          <a:xfrm>
            <a:off x="972953" y="2030296"/>
            <a:ext cx="10515600" cy="1325563"/>
          </a:xfrm>
        </p:spPr>
        <p:txBody>
          <a:bodyPr/>
          <a:lstStyle/>
          <a:p>
            <a:pPr algn="ctr"/>
            <a:r>
              <a:rPr lang="en-IN" dirty="0">
                <a:latin typeface="Arial Black" panose="020B0A04020102020204" pitchFamily="34" charset="0"/>
              </a:rPr>
              <a:t>MALAIGNANT COMMENTS CLASSIFIER PROJECT</a:t>
            </a:r>
          </a:p>
        </p:txBody>
      </p:sp>
    </p:spTree>
    <p:extLst>
      <p:ext uri="{BB962C8B-B14F-4D97-AF65-F5344CB8AC3E}">
        <p14:creationId xmlns:p14="http://schemas.microsoft.com/office/powerpoint/2010/main" val="102248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1D98A-0C6A-48C2-B920-2AB600D72774}"/>
              </a:ext>
            </a:extLst>
          </p:cNvPr>
          <p:cNvSpPr txBox="1"/>
          <p:nvPr/>
        </p:nvSpPr>
        <p:spPr>
          <a:xfrm>
            <a:off x="1220001" y="985033"/>
            <a:ext cx="8299383" cy="3955314"/>
          </a:xfrm>
          <a:prstGeom prst="rect">
            <a:avLst/>
          </a:prstGeom>
          <a:noFill/>
        </p:spPr>
        <p:txBody>
          <a:bodyPr wrap="square">
            <a:spAutoFit/>
          </a:bodyPr>
          <a:lstStyle/>
          <a:p>
            <a:pPr algn="just">
              <a:lnSpc>
                <a:spcPct val="107000"/>
              </a:lnSpc>
              <a:spcBef>
                <a:spcPts val="200"/>
              </a:spcBef>
            </a:pPr>
            <a:r>
              <a:rPr lang="en-IN" sz="24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algn="just">
              <a:lnSpc>
                <a:spcPct val="107000"/>
              </a:lnSpc>
              <a:spcBef>
                <a:spcPts val="200"/>
              </a:spcBef>
            </a:pPr>
            <a:endParaRPr lang="en-IN" sz="24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endParaRPr lang="en-IN" dirty="0"/>
          </a:p>
        </p:txBody>
      </p:sp>
    </p:spTree>
    <p:extLst>
      <p:ext uri="{BB962C8B-B14F-4D97-AF65-F5344CB8AC3E}">
        <p14:creationId xmlns:p14="http://schemas.microsoft.com/office/powerpoint/2010/main" val="64314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7A253-8256-C4CE-51FC-632744C91B33}"/>
              </a:ext>
            </a:extLst>
          </p:cNvPr>
          <p:cNvSpPr txBox="1"/>
          <p:nvPr/>
        </p:nvSpPr>
        <p:spPr>
          <a:xfrm>
            <a:off x="1229627" y="724921"/>
            <a:ext cx="6097604" cy="461665"/>
          </a:xfrm>
          <a:prstGeom prst="rect">
            <a:avLst/>
          </a:prstGeom>
          <a:noFill/>
        </p:spPr>
        <p:txBody>
          <a:bodyPr wrap="square">
            <a:spAutoFit/>
          </a:bodyPr>
          <a:lstStyle/>
          <a:p>
            <a:r>
              <a:rPr lang="en-US" sz="2400" b="1" noProof="0" dirty="0">
                <a:latin typeface="Arial Black" panose="020B0A04020102020204" pitchFamily="34" charset="0"/>
              </a:rPr>
              <a:t>EDA</a:t>
            </a:r>
            <a:endParaRPr lang="en-IN" sz="2400" b="1" dirty="0">
              <a:latin typeface="Arial Black" panose="020B0A04020102020204" pitchFamily="34" charset="0"/>
            </a:endParaRPr>
          </a:p>
        </p:txBody>
      </p:sp>
      <p:sp>
        <p:nvSpPr>
          <p:cNvPr id="5" name="TextBox 4">
            <a:extLst>
              <a:ext uri="{FF2B5EF4-FFF2-40B4-BE49-F238E27FC236}">
                <a16:creationId xmlns:a16="http://schemas.microsoft.com/office/drawing/2014/main" id="{271EBA41-C39F-CADE-B4C4-60115569D960}"/>
              </a:ext>
            </a:extLst>
          </p:cNvPr>
          <p:cNvSpPr txBox="1"/>
          <p:nvPr/>
        </p:nvSpPr>
        <p:spPr>
          <a:xfrm>
            <a:off x="1075623" y="1320076"/>
            <a:ext cx="8713270" cy="923330"/>
          </a:xfrm>
          <a:prstGeom prst="rect">
            <a:avLst/>
          </a:prstGeom>
          <a:noFill/>
        </p:spPr>
        <p:txBody>
          <a:bodyPr wrap="square">
            <a:spAutoFit/>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TextBox 6">
            <a:extLst>
              <a:ext uri="{FF2B5EF4-FFF2-40B4-BE49-F238E27FC236}">
                <a16:creationId xmlns:a16="http://schemas.microsoft.com/office/drawing/2014/main" id="{C526FE5C-51A4-5332-EC15-B48C84AD0155}"/>
              </a:ext>
            </a:extLst>
          </p:cNvPr>
          <p:cNvSpPr txBox="1"/>
          <p:nvPr/>
        </p:nvSpPr>
        <p:spPr>
          <a:xfrm>
            <a:off x="1229627" y="2659599"/>
            <a:ext cx="6097604" cy="369332"/>
          </a:xfrm>
          <a:prstGeom prst="rect">
            <a:avLst/>
          </a:prstGeom>
          <a:noFill/>
        </p:spPr>
        <p:txBody>
          <a:bodyPr wrap="square">
            <a:spAutoFit/>
          </a:bodyPr>
          <a:lstStyle/>
          <a:p>
            <a:pPr>
              <a:lnSpc>
                <a:spcPct val="100000"/>
              </a:lnSpc>
            </a:pPr>
            <a:r>
              <a:rPr lang="en-US" sz="1800" b="1" noProof="0" dirty="0"/>
              <a:t>Word to </a:t>
            </a:r>
            <a:r>
              <a:rPr lang="en-US" b="1" noProof="0" dirty="0"/>
              <a:t>Vectors</a:t>
            </a:r>
            <a:r>
              <a:rPr lang="en-US" sz="1800" b="1" noProof="0" dirty="0"/>
              <a:t> (preprocessing)</a:t>
            </a:r>
          </a:p>
        </p:txBody>
      </p:sp>
      <p:sp>
        <p:nvSpPr>
          <p:cNvPr id="9" name="TextBox 8">
            <a:extLst>
              <a:ext uri="{FF2B5EF4-FFF2-40B4-BE49-F238E27FC236}">
                <a16:creationId xmlns:a16="http://schemas.microsoft.com/office/drawing/2014/main" id="{1A964023-F5EF-690B-4A54-CC5F412CF989}"/>
              </a:ext>
            </a:extLst>
          </p:cNvPr>
          <p:cNvSpPr txBox="1"/>
          <p:nvPr/>
        </p:nvSpPr>
        <p:spPr>
          <a:xfrm>
            <a:off x="1229627" y="3367405"/>
            <a:ext cx="6749716" cy="923330"/>
          </a:xfrm>
          <a:prstGeom prst="rect">
            <a:avLst/>
          </a:prstGeom>
          <a:noFill/>
        </p:spPr>
        <p:txBody>
          <a:bodyPr wrap="square">
            <a:spAutoFit/>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11" name="TextBox 10">
            <a:extLst>
              <a:ext uri="{FF2B5EF4-FFF2-40B4-BE49-F238E27FC236}">
                <a16:creationId xmlns:a16="http://schemas.microsoft.com/office/drawing/2014/main" id="{F453DF05-844F-B979-34D5-C6F222D6E3C3}"/>
              </a:ext>
            </a:extLst>
          </p:cNvPr>
          <p:cNvSpPr txBox="1"/>
          <p:nvPr/>
        </p:nvSpPr>
        <p:spPr>
          <a:xfrm>
            <a:off x="1075623" y="4492250"/>
            <a:ext cx="6097604" cy="457882"/>
          </a:xfrm>
          <a:prstGeom prst="rect">
            <a:avLst/>
          </a:prstGeom>
          <a:noFill/>
        </p:spPr>
        <p:txBody>
          <a:bodyPr wrap="square">
            <a:spAutoFit/>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13" name="TextBox 12">
            <a:extLst>
              <a:ext uri="{FF2B5EF4-FFF2-40B4-BE49-F238E27FC236}">
                <a16:creationId xmlns:a16="http://schemas.microsoft.com/office/drawing/2014/main" id="{70D899EC-F7F1-27BE-E69A-9FF9454827BD}"/>
              </a:ext>
            </a:extLst>
          </p:cNvPr>
          <p:cNvSpPr txBox="1"/>
          <p:nvPr/>
        </p:nvSpPr>
        <p:spPr>
          <a:xfrm>
            <a:off x="1229626" y="5027936"/>
            <a:ext cx="6528335" cy="1754326"/>
          </a:xfrm>
          <a:prstGeom prst="rect">
            <a:avLst/>
          </a:prstGeom>
          <a:noFill/>
        </p:spPr>
        <p:txBody>
          <a:bodyPr wrap="square">
            <a:spAutoFit/>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147748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23EF4-400F-46A8-4E5C-4A8A5EC9E3D2}"/>
              </a:ext>
            </a:extLst>
          </p:cNvPr>
          <p:cNvSpPr txBox="1"/>
          <p:nvPr/>
        </p:nvSpPr>
        <p:spPr>
          <a:xfrm>
            <a:off x="1487906" y="657545"/>
            <a:ext cx="6097604" cy="461665"/>
          </a:xfrm>
          <a:prstGeom prst="rect">
            <a:avLst/>
          </a:prstGeom>
          <a:noFill/>
        </p:spPr>
        <p:txBody>
          <a:bodyPr wrap="square">
            <a:spAutoFit/>
          </a:bodyPr>
          <a:lstStyle/>
          <a:p>
            <a:r>
              <a:rPr lang="en-US" sz="2400" b="1" noProof="0" dirty="0"/>
              <a:t>Data Cleansing</a:t>
            </a:r>
            <a:endParaRPr lang="en-IN" sz="2400" b="1" dirty="0"/>
          </a:p>
        </p:txBody>
      </p:sp>
      <p:pic>
        <p:nvPicPr>
          <p:cNvPr id="4" name="Content Placeholder 4">
            <a:extLst>
              <a:ext uri="{FF2B5EF4-FFF2-40B4-BE49-F238E27FC236}">
                <a16:creationId xmlns:a16="http://schemas.microsoft.com/office/drawing/2014/main" id="{375429A1-0B07-7381-504F-7ECB43E817A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487906" y="1819764"/>
            <a:ext cx="8196603" cy="1876815"/>
          </a:xfrm>
          <a:prstGeom prst="rect">
            <a:avLst/>
          </a:prstGeom>
        </p:spPr>
      </p:pic>
      <p:sp>
        <p:nvSpPr>
          <p:cNvPr id="6" name="TextBox 5">
            <a:extLst>
              <a:ext uri="{FF2B5EF4-FFF2-40B4-BE49-F238E27FC236}">
                <a16:creationId xmlns:a16="http://schemas.microsoft.com/office/drawing/2014/main" id="{52F4FC25-469E-3829-70B0-636070F614AC}"/>
              </a:ext>
            </a:extLst>
          </p:cNvPr>
          <p:cNvSpPr txBox="1"/>
          <p:nvPr/>
        </p:nvSpPr>
        <p:spPr>
          <a:xfrm>
            <a:off x="1394863" y="3953973"/>
            <a:ext cx="6097604" cy="671915"/>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7" name="Picture 6">
            <a:extLst>
              <a:ext uri="{FF2B5EF4-FFF2-40B4-BE49-F238E27FC236}">
                <a16:creationId xmlns:a16="http://schemas.microsoft.com/office/drawing/2014/main" id="{B1E043B8-5342-D707-F9FF-B5E4E799799E}"/>
              </a:ext>
            </a:extLst>
          </p:cNvPr>
          <p:cNvPicPr/>
          <p:nvPr/>
        </p:nvPicPr>
        <p:blipFill>
          <a:blip r:embed="rId3">
            <a:extLst>
              <a:ext uri="{28A0092B-C50C-407E-A947-70E740481C1C}">
                <a14:useLocalDpi xmlns:a14="http://schemas.microsoft.com/office/drawing/2010/main" val="0"/>
              </a:ext>
            </a:extLst>
          </a:blip>
          <a:stretch>
            <a:fillRect/>
          </a:stretch>
        </p:blipFill>
        <p:spPr>
          <a:xfrm>
            <a:off x="1487906" y="5083908"/>
            <a:ext cx="7978732" cy="1164980"/>
          </a:xfrm>
          <a:prstGeom prst="rect">
            <a:avLst/>
          </a:prstGeom>
        </p:spPr>
      </p:pic>
      <p:sp>
        <p:nvSpPr>
          <p:cNvPr id="9" name="TextBox 8">
            <a:extLst>
              <a:ext uri="{FF2B5EF4-FFF2-40B4-BE49-F238E27FC236}">
                <a16:creationId xmlns:a16="http://schemas.microsoft.com/office/drawing/2014/main" id="{2AD897F9-12A0-CEA2-670A-0BCE06838C9C}"/>
              </a:ext>
            </a:extLst>
          </p:cNvPr>
          <p:cNvSpPr txBox="1"/>
          <p:nvPr/>
        </p:nvSpPr>
        <p:spPr>
          <a:xfrm>
            <a:off x="1394863" y="1191602"/>
            <a:ext cx="6097604" cy="369332"/>
          </a:xfrm>
          <a:prstGeom prst="rect">
            <a:avLst/>
          </a:prstGeom>
          <a:noFill/>
        </p:spPr>
        <p:txBody>
          <a:bodyPr wrap="square">
            <a:spAutoFit/>
          </a:bodyPr>
          <a:lstStyle/>
          <a:p>
            <a:r>
              <a:rPr lang="en-US" noProof="0" dirty="0"/>
              <a:t>&lt;Importing the Required Libraries&gt;</a:t>
            </a:r>
          </a:p>
        </p:txBody>
      </p:sp>
    </p:spTree>
    <p:extLst>
      <p:ext uri="{BB962C8B-B14F-4D97-AF65-F5344CB8AC3E}">
        <p14:creationId xmlns:p14="http://schemas.microsoft.com/office/powerpoint/2010/main" val="85260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B1CF5-13FB-8917-5B45-C359AD5EB042}"/>
              </a:ext>
            </a:extLst>
          </p:cNvPr>
          <p:cNvSpPr txBox="1"/>
          <p:nvPr/>
        </p:nvSpPr>
        <p:spPr>
          <a:xfrm>
            <a:off x="1451009" y="830799"/>
            <a:ext cx="6097604" cy="369332"/>
          </a:xfrm>
          <a:prstGeom prst="rect">
            <a:avLst/>
          </a:prstGeom>
          <a:noFill/>
        </p:spPr>
        <p:txBody>
          <a:bodyPr wrap="square">
            <a:spAutoFit/>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4" name="Picture 3">
            <a:extLst>
              <a:ext uri="{FF2B5EF4-FFF2-40B4-BE49-F238E27FC236}">
                <a16:creationId xmlns:a16="http://schemas.microsoft.com/office/drawing/2014/main" id="{B26DCCE0-6B8F-EA57-A6CD-04F7BF055586}"/>
              </a:ext>
            </a:extLst>
          </p:cNvPr>
          <p:cNvPicPr/>
          <p:nvPr/>
        </p:nvPicPr>
        <p:blipFill rotWithShape="1">
          <a:blip r:embed="rId2">
            <a:extLst>
              <a:ext uri="{28A0092B-C50C-407E-A947-70E740481C1C}">
                <a14:useLocalDpi xmlns:a14="http://schemas.microsoft.com/office/drawing/2010/main" val="0"/>
              </a:ext>
            </a:extLst>
          </a:blip>
          <a:srcRect b="27572"/>
          <a:stretch/>
        </p:blipFill>
        <p:spPr bwMode="auto">
          <a:xfrm>
            <a:off x="1451009" y="1360275"/>
            <a:ext cx="7980762" cy="353271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E72FCA8-8ECF-C919-1FA4-8FB6E54BC9DE}"/>
              </a:ext>
            </a:extLst>
          </p:cNvPr>
          <p:cNvPicPr/>
          <p:nvPr/>
        </p:nvPicPr>
        <p:blipFill rotWithShape="1">
          <a:blip r:embed="rId2">
            <a:extLst>
              <a:ext uri="{28A0092B-C50C-407E-A947-70E740481C1C}">
                <a14:useLocalDpi xmlns:a14="http://schemas.microsoft.com/office/drawing/2010/main" val="0"/>
              </a:ext>
            </a:extLst>
          </a:blip>
          <a:srcRect t="71753"/>
          <a:stretch/>
        </p:blipFill>
        <p:spPr bwMode="auto">
          <a:xfrm>
            <a:off x="1451009" y="5136745"/>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902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69C7C-9ED4-03D4-2F59-3D3843486ACC}"/>
              </a:ext>
            </a:extLst>
          </p:cNvPr>
          <p:cNvSpPr txBox="1"/>
          <p:nvPr/>
        </p:nvSpPr>
        <p:spPr>
          <a:xfrm>
            <a:off x="1537635" y="750051"/>
            <a:ext cx="7567863" cy="369332"/>
          </a:xfrm>
          <a:prstGeom prst="rect">
            <a:avLst/>
          </a:prstGeom>
          <a:noFill/>
        </p:spPr>
        <p:txBody>
          <a:bodyPr wrap="square">
            <a:spAutoFit/>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4" name="Picture 3">
            <a:extLst>
              <a:ext uri="{FF2B5EF4-FFF2-40B4-BE49-F238E27FC236}">
                <a16:creationId xmlns:a16="http://schemas.microsoft.com/office/drawing/2014/main" id="{6CE4E94C-6E03-C2BB-77AF-31213017DF8F}"/>
              </a:ext>
            </a:extLst>
          </p:cNvPr>
          <p:cNvPicPr/>
          <p:nvPr/>
        </p:nvPicPr>
        <p:blipFill rotWithShape="1">
          <a:blip r:embed="rId2">
            <a:extLst>
              <a:ext uri="{28A0092B-C50C-407E-A947-70E740481C1C}">
                <a14:useLocalDpi xmlns:a14="http://schemas.microsoft.com/office/drawing/2010/main" val="0"/>
              </a:ext>
            </a:extLst>
          </a:blip>
          <a:srcRect b="3819"/>
          <a:stretch/>
        </p:blipFill>
        <p:spPr bwMode="auto">
          <a:xfrm>
            <a:off x="1537635" y="1416222"/>
            <a:ext cx="7999812" cy="256643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63ABD79-B92F-B6C6-A1AD-3365EE7C5FE9}"/>
              </a:ext>
            </a:extLst>
          </p:cNvPr>
          <p:cNvPicPr/>
          <p:nvPr/>
        </p:nvPicPr>
        <p:blipFill>
          <a:blip r:embed="rId3">
            <a:extLst>
              <a:ext uri="{28A0092B-C50C-407E-A947-70E740481C1C}">
                <a14:useLocalDpi xmlns:a14="http://schemas.microsoft.com/office/drawing/2010/main" val="0"/>
              </a:ext>
            </a:extLst>
          </a:blip>
          <a:stretch>
            <a:fillRect/>
          </a:stretch>
        </p:blipFill>
        <p:spPr>
          <a:xfrm>
            <a:off x="1410176" y="4425415"/>
            <a:ext cx="7999812" cy="1462083"/>
          </a:xfrm>
          <a:prstGeom prst="rect">
            <a:avLst/>
          </a:prstGeom>
        </p:spPr>
      </p:pic>
    </p:spTree>
    <p:extLst>
      <p:ext uri="{BB962C8B-B14F-4D97-AF65-F5344CB8AC3E}">
        <p14:creationId xmlns:p14="http://schemas.microsoft.com/office/powerpoint/2010/main" val="2613432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0006E-4C3D-BA52-6663-B98E335CCC2E}"/>
              </a:ext>
            </a:extLst>
          </p:cNvPr>
          <p:cNvSpPr txBox="1"/>
          <p:nvPr/>
        </p:nvSpPr>
        <p:spPr>
          <a:xfrm>
            <a:off x="1566511" y="830799"/>
            <a:ext cx="6097604" cy="369332"/>
          </a:xfrm>
          <a:prstGeom prst="rect">
            <a:avLst/>
          </a:prstGeom>
          <a:noFill/>
        </p:spPr>
        <p:txBody>
          <a:bodyPr wrap="square">
            <a:spAutoFit/>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4" name="Picture 3">
            <a:extLst>
              <a:ext uri="{FF2B5EF4-FFF2-40B4-BE49-F238E27FC236}">
                <a16:creationId xmlns:a16="http://schemas.microsoft.com/office/drawing/2014/main" id="{291633EB-A9B5-9C8A-CEC4-80A51DBEEA4D}"/>
              </a:ext>
            </a:extLst>
          </p:cNvPr>
          <p:cNvPicPr/>
          <p:nvPr/>
        </p:nvPicPr>
        <p:blipFill rotWithShape="1">
          <a:blip r:embed="rId2">
            <a:extLst>
              <a:ext uri="{28A0092B-C50C-407E-A947-70E740481C1C}">
                <a14:useLocalDpi xmlns:a14="http://schemas.microsoft.com/office/drawing/2010/main" val="0"/>
              </a:ext>
            </a:extLst>
          </a:blip>
          <a:srcRect l="476"/>
          <a:stretch/>
        </p:blipFill>
        <p:spPr bwMode="auto">
          <a:xfrm>
            <a:off x="1566511" y="1325697"/>
            <a:ext cx="7923612" cy="181895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467F4F5-72A1-3246-BAE0-68BD93E51F4D}"/>
              </a:ext>
            </a:extLst>
          </p:cNvPr>
          <p:cNvSpPr txBox="1"/>
          <p:nvPr/>
        </p:nvSpPr>
        <p:spPr>
          <a:xfrm>
            <a:off x="1566511" y="3790022"/>
            <a:ext cx="8318634"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65590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4D0A7-F37C-B0B3-EA94-D6F85BA4547B}"/>
              </a:ext>
            </a:extLst>
          </p:cNvPr>
          <p:cNvSpPr txBox="1"/>
          <p:nvPr/>
        </p:nvSpPr>
        <p:spPr>
          <a:xfrm>
            <a:off x="1133374" y="715296"/>
            <a:ext cx="6097604" cy="461665"/>
          </a:xfrm>
          <a:prstGeom prst="rect">
            <a:avLst/>
          </a:prstGeom>
          <a:noFill/>
        </p:spPr>
        <p:txBody>
          <a:bodyPr wrap="square">
            <a:spAutoFit/>
          </a:bodyPr>
          <a:lstStyle/>
          <a:p>
            <a:r>
              <a:rPr lang="en-US" sz="2400" b="1" dirty="0"/>
              <a:t>INSIGHTS AND MODEL BUILDING</a:t>
            </a:r>
            <a:endParaRPr lang="en-IN" sz="2400" b="1" dirty="0"/>
          </a:p>
        </p:txBody>
      </p:sp>
      <p:sp>
        <p:nvSpPr>
          <p:cNvPr id="5" name="TextBox 4">
            <a:extLst>
              <a:ext uri="{FF2B5EF4-FFF2-40B4-BE49-F238E27FC236}">
                <a16:creationId xmlns:a16="http://schemas.microsoft.com/office/drawing/2014/main" id="{330D01D4-BA0E-A2AE-80D7-99A75470AA44}"/>
              </a:ext>
            </a:extLst>
          </p:cNvPr>
          <p:cNvSpPr txBox="1"/>
          <p:nvPr/>
        </p:nvSpPr>
        <p:spPr>
          <a:xfrm>
            <a:off x="1133374" y="1360189"/>
            <a:ext cx="6097604" cy="369332"/>
          </a:xfrm>
          <a:prstGeom prst="rect">
            <a:avLst/>
          </a:prstGeom>
          <a:noFill/>
        </p:spPr>
        <p:txBody>
          <a:bodyPr wrap="square">
            <a:spAutoFit/>
          </a:bodyPr>
          <a:lstStyle/>
          <a:p>
            <a:r>
              <a:rPr lang="en-US" b="1" noProof="0" dirty="0"/>
              <a:t>Insights</a:t>
            </a:r>
          </a:p>
        </p:txBody>
      </p:sp>
      <p:sp>
        <p:nvSpPr>
          <p:cNvPr id="7" name="TextBox 6">
            <a:extLst>
              <a:ext uri="{FF2B5EF4-FFF2-40B4-BE49-F238E27FC236}">
                <a16:creationId xmlns:a16="http://schemas.microsoft.com/office/drawing/2014/main" id="{EF91C6B8-443A-5EB1-5706-8BB33E513809}"/>
              </a:ext>
            </a:extLst>
          </p:cNvPr>
          <p:cNvSpPr txBox="1"/>
          <p:nvPr/>
        </p:nvSpPr>
        <p:spPr>
          <a:xfrm>
            <a:off x="1133374" y="1912749"/>
            <a:ext cx="6097604" cy="369332"/>
          </a:xfrm>
          <a:prstGeom prst="rect">
            <a:avLst/>
          </a:prstGeom>
          <a:noFill/>
        </p:spPr>
        <p:txBody>
          <a:bodyPr wrap="square">
            <a:spAutoFit/>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9" name="TextBox 8">
            <a:extLst>
              <a:ext uri="{FF2B5EF4-FFF2-40B4-BE49-F238E27FC236}">
                <a16:creationId xmlns:a16="http://schemas.microsoft.com/office/drawing/2014/main" id="{25839A15-FB4F-50F6-2790-970C950BFD35}"/>
              </a:ext>
            </a:extLst>
          </p:cNvPr>
          <p:cNvSpPr txBox="1"/>
          <p:nvPr/>
        </p:nvSpPr>
        <p:spPr>
          <a:xfrm>
            <a:off x="1133374" y="2592222"/>
            <a:ext cx="6097604" cy="369332"/>
          </a:xfrm>
          <a:prstGeom prst="rect">
            <a:avLst/>
          </a:prstGeom>
          <a:noFill/>
        </p:spPr>
        <p:txBody>
          <a:bodyPr wrap="square">
            <a:spAutoFit/>
          </a:bodyPr>
          <a:lstStyle/>
          <a:p>
            <a:r>
              <a:rPr lang="en-US" b="1" noProof="0" dirty="0"/>
              <a:t>Model building</a:t>
            </a:r>
          </a:p>
        </p:txBody>
      </p:sp>
      <p:sp>
        <p:nvSpPr>
          <p:cNvPr id="11" name="TextBox 10">
            <a:extLst>
              <a:ext uri="{FF2B5EF4-FFF2-40B4-BE49-F238E27FC236}">
                <a16:creationId xmlns:a16="http://schemas.microsoft.com/office/drawing/2014/main" id="{4E04EC48-D5F5-ADB7-BC65-AE2FE39B4A32}"/>
              </a:ext>
            </a:extLst>
          </p:cNvPr>
          <p:cNvSpPr txBox="1"/>
          <p:nvPr/>
        </p:nvSpPr>
        <p:spPr>
          <a:xfrm>
            <a:off x="1133373" y="3105834"/>
            <a:ext cx="7471611" cy="646331"/>
          </a:xfrm>
          <a:prstGeom prst="rect">
            <a:avLst/>
          </a:prstGeom>
          <a:noFill/>
        </p:spPr>
        <p:txBody>
          <a:bodyPr wrap="square">
            <a:spAutoFit/>
          </a:bodyPr>
          <a:lstStyle/>
          <a:p>
            <a:r>
              <a:rPr lang="en-US" noProof="0" dirty="0"/>
              <a:t>I have trained the data with eight different model and have sorted one on basis of the performance</a:t>
            </a:r>
            <a:endParaRPr lang="en-IN" dirty="0"/>
          </a:p>
        </p:txBody>
      </p:sp>
      <p:sp>
        <p:nvSpPr>
          <p:cNvPr id="13" name="TextBox 12">
            <a:extLst>
              <a:ext uri="{FF2B5EF4-FFF2-40B4-BE49-F238E27FC236}">
                <a16:creationId xmlns:a16="http://schemas.microsoft.com/office/drawing/2014/main" id="{377A5461-9E43-613D-2C94-4CEECCBFC8A0}"/>
              </a:ext>
            </a:extLst>
          </p:cNvPr>
          <p:cNvSpPr txBox="1"/>
          <p:nvPr/>
        </p:nvSpPr>
        <p:spPr>
          <a:xfrm>
            <a:off x="1133374" y="3968535"/>
            <a:ext cx="6097604" cy="369332"/>
          </a:xfrm>
          <a:prstGeom prst="rect">
            <a:avLst/>
          </a:prstGeom>
          <a:noFill/>
        </p:spPr>
        <p:txBody>
          <a:bodyPr wrap="square">
            <a:spAutoFit/>
          </a:bodyPr>
          <a:lstStyle/>
          <a:p>
            <a:r>
              <a:rPr lang="en-US" b="1" noProof="0" dirty="0"/>
              <a:t>Hyper Parameter tuning</a:t>
            </a:r>
          </a:p>
        </p:txBody>
      </p:sp>
      <p:sp>
        <p:nvSpPr>
          <p:cNvPr id="15" name="TextBox 14">
            <a:extLst>
              <a:ext uri="{FF2B5EF4-FFF2-40B4-BE49-F238E27FC236}">
                <a16:creationId xmlns:a16="http://schemas.microsoft.com/office/drawing/2014/main" id="{3117AE0F-7798-4BCB-1C18-617A6248F9C3}"/>
              </a:ext>
            </a:extLst>
          </p:cNvPr>
          <p:cNvSpPr txBox="1"/>
          <p:nvPr/>
        </p:nvSpPr>
        <p:spPr>
          <a:xfrm>
            <a:off x="1133374" y="4686784"/>
            <a:ext cx="6097604" cy="646331"/>
          </a:xfrm>
          <a:prstGeom prst="rect">
            <a:avLst/>
          </a:prstGeom>
          <a:noFill/>
        </p:spPr>
        <p:txBody>
          <a:bodyPr wrap="square">
            <a:spAutoFit/>
          </a:bodyPr>
          <a:lstStyle/>
          <a:p>
            <a:r>
              <a:rPr lang="en-US" noProof="0" dirty="0"/>
              <a:t>Using </a:t>
            </a:r>
            <a:r>
              <a:rPr lang="en-US" noProof="0" dirty="0" err="1"/>
              <a:t>GridSearch</a:t>
            </a:r>
            <a:r>
              <a:rPr lang="en-US" noProof="0" dirty="0"/>
              <a:t> CV I have tuned the model for increase in performance</a:t>
            </a:r>
            <a:endParaRPr lang="en-IN" dirty="0"/>
          </a:p>
        </p:txBody>
      </p:sp>
    </p:spTree>
    <p:extLst>
      <p:ext uri="{BB962C8B-B14F-4D97-AF65-F5344CB8AC3E}">
        <p14:creationId xmlns:p14="http://schemas.microsoft.com/office/powerpoint/2010/main" val="189298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828D73-5136-3340-69F6-A4A6BB40904A}"/>
              </a:ext>
            </a:extLst>
          </p:cNvPr>
          <p:cNvSpPr txBox="1"/>
          <p:nvPr/>
        </p:nvSpPr>
        <p:spPr>
          <a:xfrm>
            <a:off x="1479884" y="850050"/>
            <a:ext cx="6097604" cy="523220"/>
          </a:xfrm>
          <a:prstGeom prst="rect">
            <a:avLst/>
          </a:prstGeom>
          <a:noFill/>
        </p:spPr>
        <p:txBody>
          <a:bodyPr wrap="square">
            <a:spAutoFit/>
          </a:bodyPr>
          <a:lstStyle/>
          <a:p>
            <a:r>
              <a:rPr lang="en-US" sz="2800" b="1" noProof="0" dirty="0" err="1"/>
              <a:t>WordCloud</a:t>
            </a:r>
            <a:endParaRPr lang="en-IN" sz="2800" b="1" dirty="0"/>
          </a:p>
        </p:txBody>
      </p:sp>
      <p:sp>
        <p:nvSpPr>
          <p:cNvPr id="5" name="TextBox 4">
            <a:extLst>
              <a:ext uri="{FF2B5EF4-FFF2-40B4-BE49-F238E27FC236}">
                <a16:creationId xmlns:a16="http://schemas.microsoft.com/office/drawing/2014/main" id="{0C675444-EA1A-CEF8-4898-55A2AD173C92}"/>
              </a:ext>
            </a:extLst>
          </p:cNvPr>
          <p:cNvSpPr txBox="1"/>
          <p:nvPr/>
        </p:nvSpPr>
        <p:spPr>
          <a:xfrm>
            <a:off x="1479884" y="1861806"/>
            <a:ext cx="3120992" cy="2083647"/>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6" name="Picture 5">
            <a:extLst>
              <a:ext uri="{FF2B5EF4-FFF2-40B4-BE49-F238E27FC236}">
                <a16:creationId xmlns:a16="http://schemas.microsoft.com/office/drawing/2014/main" id="{404A9FF9-494E-B743-7407-1BCDB5F1B7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8032" y="317634"/>
            <a:ext cx="6432550" cy="6169794"/>
          </a:xfrm>
          <a:prstGeom prst="rect">
            <a:avLst/>
          </a:prstGeom>
          <a:noFill/>
          <a:ln>
            <a:noFill/>
          </a:ln>
        </p:spPr>
      </p:pic>
    </p:spTree>
    <p:extLst>
      <p:ext uri="{BB962C8B-B14F-4D97-AF65-F5344CB8AC3E}">
        <p14:creationId xmlns:p14="http://schemas.microsoft.com/office/powerpoint/2010/main" val="36056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73E01-91BC-BB71-986D-CC515D9684EA}"/>
              </a:ext>
            </a:extLst>
          </p:cNvPr>
          <p:cNvSpPr txBox="1"/>
          <p:nvPr/>
        </p:nvSpPr>
        <p:spPr>
          <a:xfrm>
            <a:off x="1210377" y="936677"/>
            <a:ext cx="6097604" cy="461665"/>
          </a:xfrm>
          <a:prstGeom prst="rect">
            <a:avLst/>
          </a:prstGeom>
          <a:noFill/>
        </p:spPr>
        <p:txBody>
          <a:bodyPr wrap="square">
            <a:spAutoFit/>
          </a:bodyPr>
          <a:lstStyle/>
          <a:p>
            <a:r>
              <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IN" sz="2400" b="1" dirty="0"/>
          </a:p>
        </p:txBody>
      </p:sp>
      <p:pic>
        <p:nvPicPr>
          <p:cNvPr id="4" name="Picture 3">
            <a:extLst>
              <a:ext uri="{FF2B5EF4-FFF2-40B4-BE49-F238E27FC236}">
                <a16:creationId xmlns:a16="http://schemas.microsoft.com/office/drawing/2014/main" id="{3BF89FC6-A909-3333-22E1-345925E5BAA1}"/>
              </a:ext>
            </a:extLst>
          </p:cNvPr>
          <p:cNvPicPr/>
          <p:nvPr/>
        </p:nvPicPr>
        <p:blipFill>
          <a:blip r:embed="rId2">
            <a:extLst>
              <a:ext uri="{28A0092B-C50C-407E-A947-70E740481C1C}">
                <a14:useLocalDpi xmlns:a14="http://schemas.microsoft.com/office/drawing/2010/main" val="0"/>
              </a:ext>
            </a:extLst>
          </a:blip>
          <a:stretch>
            <a:fillRect/>
          </a:stretch>
        </p:blipFill>
        <p:spPr>
          <a:xfrm>
            <a:off x="1210377" y="1726035"/>
            <a:ext cx="7621706" cy="4355627"/>
          </a:xfrm>
          <a:prstGeom prst="rect">
            <a:avLst/>
          </a:prstGeom>
        </p:spPr>
      </p:pic>
    </p:spTree>
    <p:extLst>
      <p:ext uri="{BB962C8B-B14F-4D97-AF65-F5344CB8AC3E}">
        <p14:creationId xmlns:p14="http://schemas.microsoft.com/office/powerpoint/2010/main" val="346731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72E133-C0D1-EB7C-FC86-EA350987989B}"/>
              </a:ext>
            </a:extLst>
          </p:cNvPr>
          <p:cNvPicPr/>
          <p:nvPr/>
        </p:nvPicPr>
        <p:blipFill>
          <a:blip r:embed="rId2">
            <a:extLst>
              <a:ext uri="{28A0092B-C50C-407E-A947-70E740481C1C}">
                <a14:useLocalDpi xmlns:a14="http://schemas.microsoft.com/office/drawing/2010/main" val="0"/>
              </a:ext>
            </a:extLst>
          </a:blip>
          <a:stretch>
            <a:fillRect/>
          </a:stretch>
        </p:blipFill>
        <p:spPr>
          <a:xfrm>
            <a:off x="1571607" y="831888"/>
            <a:ext cx="7621707" cy="5342890"/>
          </a:xfrm>
          <a:prstGeom prst="rect">
            <a:avLst/>
          </a:prstGeom>
        </p:spPr>
      </p:pic>
    </p:spTree>
    <p:extLst>
      <p:ext uri="{BB962C8B-B14F-4D97-AF65-F5344CB8AC3E}">
        <p14:creationId xmlns:p14="http://schemas.microsoft.com/office/powerpoint/2010/main" val="26273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731CA-A44A-FA86-7E09-13E9808A1643}"/>
              </a:ext>
            </a:extLst>
          </p:cNvPr>
          <p:cNvSpPr txBox="1"/>
          <p:nvPr/>
        </p:nvSpPr>
        <p:spPr>
          <a:xfrm>
            <a:off x="1085248" y="551782"/>
            <a:ext cx="6097604" cy="769441"/>
          </a:xfrm>
          <a:prstGeom prst="rect">
            <a:avLst/>
          </a:prstGeom>
          <a:noFill/>
        </p:spPr>
        <p:txBody>
          <a:bodyPr wrap="square">
            <a:spAutoFit/>
          </a:bodyPr>
          <a:lstStyle/>
          <a:p>
            <a:r>
              <a:rPr lang="en-IN" sz="2400" b="1" dirty="0"/>
              <a:t>INTRODUCTION</a:t>
            </a:r>
            <a:br>
              <a:rPr lang="en-IN" sz="2000" b="1" dirty="0"/>
            </a:br>
            <a:r>
              <a:rPr lang="en-US" sz="2000" b="1" dirty="0"/>
              <a:t>&lt;</a:t>
            </a:r>
            <a:r>
              <a:rPr lang="en-IN" sz="2000" b="1" dirty="0"/>
              <a:t>Business Problem Framing</a:t>
            </a:r>
          </a:p>
        </p:txBody>
      </p:sp>
      <p:sp>
        <p:nvSpPr>
          <p:cNvPr id="5" name="TextBox 4">
            <a:extLst>
              <a:ext uri="{FF2B5EF4-FFF2-40B4-BE49-F238E27FC236}">
                <a16:creationId xmlns:a16="http://schemas.microsoft.com/office/drawing/2014/main" id="{4E1C9CF7-EE12-599B-7A75-858B24A78BE7}"/>
              </a:ext>
            </a:extLst>
          </p:cNvPr>
          <p:cNvSpPr txBox="1"/>
          <p:nvPr/>
        </p:nvSpPr>
        <p:spPr>
          <a:xfrm>
            <a:off x="1085248" y="1605088"/>
            <a:ext cx="8973152" cy="1200329"/>
          </a:xfrm>
          <a:prstGeom prst="rect">
            <a:avLst/>
          </a:prstGeom>
          <a:noFill/>
        </p:spPr>
        <p:txBody>
          <a:bodyPr wrap="square">
            <a:spAutoFit/>
          </a:bodyPr>
          <a:lstStyle/>
          <a:p>
            <a:r>
              <a:rPr lang="en-US" sz="1800" u="sng" dirty="0"/>
              <a:t>Business Goal: </a:t>
            </a:r>
          </a:p>
          <a:p>
            <a:r>
              <a:rPr lang="en-US" sz="1800" dirty="0"/>
              <a:t>Our goal is to build a prototype of online hate and abuse comment classifier which can used to classify hate and offensive comments so that it can be controlled and restricted from spreading hatred and cyberbullying</a:t>
            </a:r>
            <a:endParaRPr lang="en-IN" dirty="0"/>
          </a:p>
        </p:txBody>
      </p:sp>
      <p:sp>
        <p:nvSpPr>
          <p:cNvPr id="7" name="TextBox 6">
            <a:extLst>
              <a:ext uri="{FF2B5EF4-FFF2-40B4-BE49-F238E27FC236}">
                <a16:creationId xmlns:a16="http://schemas.microsoft.com/office/drawing/2014/main" id="{71617016-772E-DE72-6CB6-706731E26A76}"/>
              </a:ext>
            </a:extLst>
          </p:cNvPr>
          <p:cNvSpPr txBox="1"/>
          <p:nvPr/>
        </p:nvSpPr>
        <p:spPr>
          <a:xfrm>
            <a:off x="998621" y="2914645"/>
            <a:ext cx="9310036" cy="2031325"/>
          </a:xfrm>
          <a:prstGeom prst="rect">
            <a:avLst/>
          </a:prstGeom>
          <a:noFill/>
        </p:spPr>
        <p:txBody>
          <a:bodyPr wrap="square">
            <a:spAutoFit/>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9" name="TextBox 8">
            <a:extLst>
              <a:ext uri="{FF2B5EF4-FFF2-40B4-BE49-F238E27FC236}">
                <a16:creationId xmlns:a16="http://schemas.microsoft.com/office/drawing/2014/main" id="{D9A19BB4-2F71-352F-6273-2FCC5BE86759}"/>
              </a:ext>
            </a:extLst>
          </p:cNvPr>
          <p:cNvSpPr txBox="1"/>
          <p:nvPr/>
        </p:nvSpPr>
        <p:spPr>
          <a:xfrm>
            <a:off x="998621" y="5105889"/>
            <a:ext cx="9608419" cy="1200329"/>
          </a:xfrm>
          <a:prstGeom prst="rect">
            <a:avLst/>
          </a:prstGeom>
          <a:noFill/>
        </p:spPr>
        <p:txBody>
          <a:bodyPr wrap="square">
            <a:spAutoFit/>
          </a:bodyPr>
          <a:lstStyle/>
          <a:p>
            <a:r>
              <a:rPr lang="en-US" sz="1800" dirty="0"/>
              <a:t>There has been a remarkable increase in the cases of cyberbullying and trolls on </a:t>
            </a:r>
            <a:r>
              <a:rPr lang="en-US" dirty="0"/>
              <a:t>various</a:t>
            </a:r>
            <a:r>
              <a:rPr lang="en-US" sz="18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dirty="0"/>
          </a:p>
        </p:txBody>
      </p:sp>
    </p:spTree>
    <p:extLst>
      <p:ext uri="{BB962C8B-B14F-4D97-AF65-F5344CB8AC3E}">
        <p14:creationId xmlns:p14="http://schemas.microsoft.com/office/powerpoint/2010/main" val="41346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DF5AC-DDCA-A5FE-75FC-363FE764C4BE}"/>
              </a:ext>
            </a:extLst>
          </p:cNvPr>
          <p:cNvSpPr txBox="1"/>
          <p:nvPr/>
        </p:nvSpPr>
        <p:spPr>
          <a:xfrm>
            <a:off x="1181501" y="763422"/>
            <a:ext cx="6097604" cy="400110"/>
          </a:xfrm>
          <a:prstGeom prst="rect">
            <a:avLst/>
          </a:prstGeom>
          <a:noFill/>
        </p:spPr>
        <p:txBody>
          <a:bodyPr wrap="square">
            <a:spAutoFit/>
          </a:bodyPr>
          <a:lstStyle/>
          <a:p>
            <a:r>
              <a:rPr lang="en-US" sz="2000" b="1" noProof="0" dirty="0"/>
              <a:t>&lt;</a:t>
            </a:r>
            <a:r>
              <a:rPr lang="en-IN" sz="2000" b="1" noProof="0" dirty="0">
                <a:latin typeface="Calibri" panose="020F0502020204030204" pitchFamily="34" charset="0"/>
                <a:cs typeface="Times New Roman" panose="02020603050405020304" pitchFamily="18" charset="0"/>
              </a:rPr>
              <a:t>Shortlisting the trained model</a:t>
            </a:r>
            <a:r>
              <a:rPr lang="en-US" sz="2000" b="1" noProof="0" dirty="0"/>
              <a:t>&gt;</a:t>
            </a:r>
          </a:p>
        </p:txBody>
      </p:sp>
      <p:pic>
        <p:nvPicPr>
          <p:cNvPr id="4" name="Picture 3">
            <a:extLst>
              <a:ext uri="{FF2B5EF4-FFF2-40B4-BE49-F238E27FC236}">
                <a16:creationId xmlns:a16="http://schemas.microsoft.com/office/drawing/2014/main" id="{6770BE9A-BA6B-AEFA-3897-AED72661E020}"/>
              </a:ext>
            </a:extLst>
          </p:cNvPr>
          <p:cNvPicPr/>
          <p:nvPr/>
        </p:nvPicPr>
        <p:blipFill>
          <a:blip r:embed="rId2">
            <a:extLst>
              <a:ext uri="{28A0092B-C50C-407E-A947-70E740481C1C}">
                <a14:useLocalDpi xmlns:a14="http://schemas.microsoft.com/office/drawing/2010/main" val="0"/>
              </a:ext>
            </a:extLst>
          </a:blip>
          <a:stretch>
            <a:fillRect/>
          </a:stretch>
        </p:blipFill>
        <p:spPr>
          <a:xfrm>
            <a:off x="1442559" y="1416627"/>
            <a:ext cx="7277929" cy="1753818"/>
          </a:xfrm>
          <a:prstGeom prst="rect">
            <a:avLst/>
          </a:prstGeom>
        </p:spPr>
      </p:pic>
      <p:sp>
        <p:nvSpPr>
          <p:cNvPr id="6" name="TextBox 5">
            <a:extLst>
              <a:ext uri="{FF2B5EF4-FFF2-40B4-BE49-F238E27FC236}">
                <a16:creationId xmlns:a16="http://schemas.microsoft.com/office/drawing/2014/main" id="{7CA50A76-CE7E-7A4E-126C-E175F2F081A6}"/>
              </a:ext>
            </a:extLst>
          </p:cNvPr>
          <p:cNvSpPr txBox="1"/>
          <p:nvPr/>
        </p:nvSpPr>
        <p:spPr>
          <a:xfrm>
            <a:off x="1181501" y="3305645"/>
            <a:ext cx="8896149" cy="968278"/>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7" name="Picture 6">
            <a:extLst>
              <a:ext uri="{FF2B5EF4-FFF2-40B4-BE49-F238E27FC236}">
                <a16:creationId xmlns:a16="http://schemas.microsoft.com/office/drawing/2014/main" id="{8E786DBC-6899-AF00-0FE0-ADA2CBC907D8}"/>
              </a:ext>
            </a:extLst>
          </p:cNvPr>
          <p:cNvPicPr/>
          <p:nvPr/>
        </p:nvPicPr>
        <p:blipFill>
          <a:blip r:embed="rId3">
            <a:extLst>
              <a:ext uri="{28A0092B-C50C-407E-A947-70E740481C1C}">
                <a14:useLocalDpi xmlns:a14="http://schemas.microsoft.com/office/drawing/2010/main" val="0"/>
              </a:ext>
            </a:extLst>
          </a:blip>
          <a:stretch>
            <a:fillRect/>
          </a:stretch>
        </p:blipFill>
        <p:spPr>
          <a:xfrm>
            <a:off x="1270669" y="4409123"/>
            <a:ext cx="8537474" cy="2006913"/>
          </a:xfrm>
          <a:prstGeom prst="rect">
            <a:avLst/>
          </a:prstGeom>
        </p:spPr>
      </p:pic>
    </p:spTree>
    <p:extLst>
      <p:ext uri="{BB962C8B-B14F-4D97-AF65-F5344CB8AC3E}">
        <p14:creationId xmlns:p14="http://schemas.microsoft.com/office/powerpoint/2010/main" val="211156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ED6C4D-D03C-460C-D6B8-86564E9584EF}"/>
              </a:ext>
            </a:extLst>
          </p:cNvPr>
          <p:cNvSpPr txBox="1"/>
          <p:nvPr/>
        </p:nvSpPr>
        <p:spPr>
          <a:xfrm>
            <a:off x="1537636" y="686419"/>
            <a:ext cx="6097604" cy="523220"/>
          </a:xfrm>
          <a:prstGeom prst="rect">
            <a:avLst/>
          </a:prstGeom>
          <a:noFill/>
        </p:spPr>
        <p:txBody>
          <a:bodyPr wrap="square">
            <a:spAutoFit/>
          </a:bodyPr>
          <a:lstStyle/>
          <a:p>
            <a:r>
              <a:rPr lang="en-US" sz="2800" b="1" dirty="0"/>
              <a:t>Conclusion</a:t>
            </a:r>
            <a:endParaRPr lang="en-IN" sz="2800" b="1" dirty="0"/>
          </a:p>
        </p:txBody>
      </p:sp>
      <p:sp>
        <p:nvSpPr>
          <p:cNvPr id="5" name="TextBox 4">
            <a:extLst>
              <a:ext uri="{FF2B5EF4-FFF2-40B4-BE49-F238E27FC236}">
                <a16:creationId xmlns:a16="http://schemas.microsoft.com/office/drawing/2014/main" id="{EB26BD15-3822-ECA5-CE09-AEE9FB048E3D}"/>
              </a:ext>
            </a:extLst>
          </p:cNvPr>
          <p:cNvSpPr txBox="1"/>
          <p:nvPr/>
        </p:nvSpPr>
        <p:spPr>
          <a:xfrm>
            <a:off x="1422132" y="1526473"/>
            <a:ext cx="8511140" cy="1754326"/>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dirty="0"/>
          </a:p>
        </p:txBody>
      </p:sp>
      <p:sp>
        <p:nvSpPr>
          <p:cNvPr id="7" name="TextBox 6">
            <a:extLst>
              <a:ext uri="{FF2B5EF4-FFF2-40B4-BE49-F238E27FC236}">
                <a16:creationId xmlns:a16="http://schemas.microsoft.com/office/drawing/2014/main" id="{F587984C-A01B-02C4-3B59-AD5EB9D2A969}"/>
              </a:ext>
            </a:extLst>
          </p:cNvPr>
          <p:cNvSpPr txBox="1"/>
          <p:nvPr/>
        </p:nvSpPr>
        <p:spPr>
          <a:xfrm>
            <a:off x="5474368" y="2201263"/>
            <a:ext cx="6097604" cy="3970318"/>
          </a:xfrm>
          <a:prstGeom prst="rect">
            <a:avLst/>
          </a:prstGeom>
          <a:noFill/>
        </p:spPr>
        <p:txBody>
          <a:bodyPr wrap="square">
            <a:spAutoFit/>
          </a:bodyPr>
          <a:lstStyle/>
          <a:p>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dirty="0"/>
          </a:p>
        </p:txBody>
      </p:sp>
      <p:sp>
        <p:nvSpPr>
          <p:cNvPr id="9" name="TextBox 8">
            <a:extLst>
              <a:ext uri="{FF2B5EF4-FFF2-40B4-BE49-F238E27FC236}">
                <a16:creationId xmlns:a16="http://schemas.microsoft.com/office/drawing/2014/main" id="{17B1C8B1-B063-CAA3-121B-5BF80C4F6B66}"/>
              </a:ext>
            </a:extLst>
          </p:cNvPr>
          <p:cNvSpPr txBox="1"/>
          <p:nvPr/>
        </p:nvSpPr>
        <p:spPr>
          <a:xfrm>
            <a:off x="1422131" y="3761146"/>
            <a:ext cx="825125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dirty="0"/>
          </a:p>
        </p:txBody>
      </p:sp>
    </p:spTree>
    <p:extLst>
      <p:ext uri="{BB962C8B-B14F-4D97-AF65-F5344CB8AC3E}">
        <p14:creationId xmlns:p14="http://schemas.microsoft.com/office/powerpoint/2010/main" val="395783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9A79A-23FA-52C9-AD9E-C553E3AC229F}"/>
              </a:ext>
            </a:extLst>
          </p:cNvPr>
          <p:cNvSpPr txBox="1"/>
          <p:nvPr/>
        </p:nvSpPr>
        <p:spPr>
          <a:xfrm>
            <a:off x="1027496" y="528101"/>
            <a:ext cx="8982777" cy="3139321"/>
          </a:xfrm>
          <a:prstGeom prst="rect">
            <a:avLst/>
          </a:prstGeom>
          <a:noFill/>
        </p:spPr>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dirty="0"/>
          </a:p>
        </p:txBody>
      </p:sp>
    </p:spTree>
    <p:extLst>
      <p:ext uri="{BB962C8B-B14F-4D97-AF65-F5344CB8AC3E}">
        <p14:creationId xmlns:p14="http://schemas.microsoft.com/office/powerpoint/2010/main" val="279294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AB647-AB59-FA62-11D9-4186B73A2820}"/>
              </a:ext>
            </a:extLst>
          </p:cNvPr>
          <p:cNvSpPr txBox="1"/>
          <p:nvPr/>
        </p:nvSpPr>
        <p:spPr>
          <a:xfrm>
            <a:off x="1354756" y="715296"/>
            <a:ext cx="6097604" cy="461665"/>
          </a:xfrm>
          <a:prstGeom prst="rect">
            <a:avLst/>
          </a:prstGeom>
          <a:noFill/>
        </p:spPr>
        <p:txBody>
          <a:bodyPr wrap="square">
            <a:spAutoFit/>
          </a:bodyPr>
          <a:lstStyle/>
          <a:p>
            <a:r>
              <a:rPr lang="en-IN" sz="2400" b="1" dirty="0"/>
              <a:t>Analytical Problem Framing</a:t>
            </a:r>
          </a:p>
        </p:txBody>
      </p:sp>
      <p:pic>
        <p:nvPicPr>
          <p:cNvPr id="4" name="Picture 3">
            <a:extLst>
              <a:ext uri="{FF2B5EF4-FFF2-40B4-BE49-F238E27FC236}">
                <a16:creationId xmlns:a16="http://schemas.microsoft.com/office/drawing/2014/main" id="{1EFF7708-B7D8-2F9D-7830-76F07AAD88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4849" y="1619743"/>
            <a:ext cx="3270406"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B6E181C-47BA-55FA-53A4-EABEB8FD02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21501" y="1680047"/>
            <a:ext cx="3270406"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989BD819-96E1-5529-588F-8A1E9CA8D0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57409" y="4231688"/>
            <a:ext cx="3187845"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8D20D4A-E79F-DC70-7219-7E6083B8D26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86623" y="4355249"/>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813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1B4943-AAEA-AD80-EB7C-FB6D811292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4414" y="919833"/>
            <a:ext cx="3276087"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B48871AB-9E1C-8F1C-C608-BDBBE2452F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82244" y="1005627"/>
            <a:ext cx="3137654"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42558B42-E542-0A83-DDDC-F7C596196C8C}"/>
              </a:ext>
            </a:extLst>
          </p:cNvPr>
          <p:cNvSpPr txBox="1"/>
          <p:nvPr/>
        </p:nvSpPr>
        <p:spPr>
          <a:xfrm>
            <a:off x="1162249" y="3429000"/>
            <a:ext cx="6788217"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pic>
        <p:nvPicPr>
          <p:cNvPr id="6" name="Picture 5">
            <a:extLst>
              <a:ext uri="{FF2B5EF4-FFF2-40B4-BE49-F238E27FC236}">
                <a16:creationId xmlns:a16="http://schemas.microsoft.com/office/drawing/2014/main" id="{9F428F42-9358-B3DF-34DC-E6AD8811F634}"/>
              </a:ext>
            </a:extLst>
          </p:cNvPr>
          <p:cNvPicPr/>
          <p:nvPr/>
        </p:nvPicPr>
        <p:blipFill>
          <a:blip r:embed="rId4">
            <a:extLst>
              <a:ext uri="{28A0092B-C50C-407E-A947-70E740481C1C}">
                <a14:useLocalDpi xmlns:a14="http://schemas.microsoft.com/office/drawing/2010/main" val="0"/>
              </a:ext>
            </a:extLst>
          </a:blip>
          <a:stretch>
            <a:fillRect/>
          </a:stretch>
        </p:blipFill>
        <p:spPr>
          <a:xfrm>
            <a:off x="1162249" y="4589558"/>
            <a:ext cx="7423486" cy="2268442"/>
          </a:xfrm>
          <a:prstGeom prst="rect">
            <a:avLst/>
          </a:prstGeom>
        </p:spPr>
      </p:pic>
    </p:spTree>
    <p:extLst>
      <p:ext uri="{BB962C8B-B14F-4D97-AF65-F5344CB8AC3E}">
        <p14:creationId xmlns:p14="http://schemas.microsoft.com/office/powerpoint/2010/main" val="3491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FC784B-AF6F-3D1A-9021-DC44B1737641}"/>
              </a:ext>
            </a:extLst>
          </p:cNvPr>
          <p:cNvPicPr/>
          <p:nvPr/>
        </p:nvPicPr>
        <p:blipFill>
          <a:blip r:embed="rId2">
            <a:extLst>
              <a:ext uri="{28A0092B-C50C-407E-A947-70E740481C1C}">
                <a14:useLocalDpi xmlns:a14="http://schemas.microsoft.com/office/drawing/2010/main" val="0"/>
              </a:ext>
            </a:extLst>
          </a:blip>
          <a:stretch>
            <a:fillRect/>
          </a:stretch>
        </p:blipFill>
        <p:spPr>
          <a:xfrm>
            <a:off x="1052043" y="783467"/>
            <a:ext cx="7457473" cy="1835150"/>
          </a:xfrm>
          <a:prstGeom prst="rect">
            <a:avLst/>
          </a:prstGeom>
        </p:spPr>
      </p:pic>
      <p:sp>
        <p:nvSpPr>
          <p:cNvPr id="4" name="TextBox 3">
            <a:extLst>
              <a:ext uri="{FF2B5EF4-FFF2-40B4-BE49-F238E27FC236}">
                <a16:creationId xmlns:a16="http://schemas.microsoft.com/office/drawing/2014/main" id="{12E6139C-8C52-F84A-9116-212D80C56875}"/>
              </a:ext>
            </a:extLst>
          </p:cNvPr>
          <p:cNvSpPr txBox="1"/>
          <p:nvPr/>
        </p:nvSpPr>
        <p:spPr>
          <a:xfrm>
            <a:off x="1330391" y="3105834"/>
            <a:ext cx="8458502"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p:txBody>
      </p:sp>
      <p:pic>
        <p:nvPicPr>
          <p:cNvPr id="5" name="Picture 4">
            <a:extLst>
              <a:ext uri="{FF2B5EF4-FFF2-40B4-BE49-F238E27FC236}">
                <a16:creationId xmlns:a16="http://schemas.microsoft.com/office/drawing/2014/main" id="{C7157871-F00D-BD8B-B602-3673403A7B91}"/>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1052043" y="3684937"/>
            <a:ext cx="6538595" cy="29564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38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1A4E1-0ECA-B779-DE13-EDF1AE6193B5}"/>
              </a:ext>
            </a:extLst>
          </p:cNvPr>
          <p:cNvSpPr txBox="1"/>
          <p:nvPr/>
        </p:nvSpPr>
        <p:spPr>
          <a:xfrm>
            <a:off x="1200751" y="711550"/>
            <a:ext cx="7692992"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4" name="Picture 3">
            <a:extLst>
              <a:ext uri="{FF2B5EF4-FFF2-40B4-BE49-F238E27FC236}">
                <a16:creationId xmlns:a16="http://schemas.microsoft.com/office/drawing/2014/main" id="{C626E599-13B8-AA82-49A3-FE2C090F547A}"/>
              </a:ext>
            </a:extLst>
          </p:cNvPr>
          <p:cNvPicPr/>
          <p:nvPr/>
        </p:nvPicPr>
        <p:blipFill>
          <a:blip r:embed="rId2">
            <a:extLst>
              <a:ext uri="{28A0092B-C50C-407E-A947-70E740481C1C}">
                <a14:useLocalDpi xmlns:a14="http://schemas.microsoft.com/office/drawing/2010/main" val="0"/>
              </a:ext>
            </a:extLst>
          </a:blip>
          <a:stretch>
            <a:fillRect/>
          </a:stretch>
        </p:blipFill>
        <p:spPr>
          <a:xfrm>
            <a:off x="1200751" y="1278225"/>
            <a:ext cx="6386512" cy="4371804"/>
          </a:xfrm>
          <a:prstGeom prst="rect">
            <a:avLst/>
          </a:prstGeom>
        </p:spPr>
      </p:pic>
      <p:sp>
        <p:nvSpPr>
          <p:cNvPr id="6" name="TextBox 5">
            <a:extLst>
              <a:ext uri="{FF2B5EF4-FFF2-40B4-BE49-F238E27FC236}">
                <a16:creationId xmlns:a16="http://schemas.microsoft.com/office/drawing/2014/main" id="{3432AE4A-DCBC-3ED9-23AE-BCDA62750129}"/>
              </a:ext>
            </a:extLst>
          </p:cNvPr>
          <p:cNvSpPr txBox="1"/>
          <p:nvPr/>
        </p:nvSpPr>
        <p:spPr>
          <a:xfrm>
            <a:off x="1008247" y="5823284"/>
            <a:ext cx="8049126"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p:txBody>
      </p:sp>
    </p:spTree>
    <p:extLst>
      <p:ext uri="{BB962C8B-B14F-4D97-AF65-F5344CB8AC3E}">
        <p14:creationId xmlns:p14="http://schemas.microsoft.com/office/powerpoint/2010/main" val="359789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597003-7EB5-88BC-9047-9CA113DF1C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1236" y="638207"/>
            <a:ext cx="5838191" cy="4198883"/>
          </a:xfrm>
          <a:prstGeom prst="rect">
            <a:avLst/>
          </a:prstGeom>
          <a:noFill/>
          <a:ln>
            <a:noFill/>
          </a:ln>
        </p:spPr>
      </p:pic>
      <p:sp>
        <p:nvSpPr>
          <p:cNvPr id="4" name="TextBox 3">
            <a:extLst>
              <a:ext uri="{FF2B5EF4-FFF2-40B4-BE49-F238E27FC236}">
                <a16:creationId xmlns:a16="http://schemas.microsoft.com/office/drawing/2014/main" id="{8714B2BB-C276-8F38-A7EE-3DC6CD7FA46B}"/>
              </a:ext>
            </a:extLst>
          </p:cNvPr>
          <p:cNvSpPr txBox="1"/>
          <p:nvPr/>
        </p:nvSpPr>
        <p:spPr>
          <a:xfrm>
            <a:off x="1489510" y="5322052"/>
            <a:ext cx="6097604" cy="646331"/>
          </a:xfrm>
          <a:prstGeom prst="rect">
            <a:avLst/>
          </a:prstGeom>
          <a:noFill/>
        </p:spPr>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spTree>
    <p:extLst>
      <p:ext uri="{BB962C8B-B14F-4D97-AF65-F5344CB8AC3E}">
        <p14:creationId xmlns:p14="http://schemas.microsoft.com/office/powerpoint/2010/main" val="87171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39E56-956F-F3E9-068C-8164695A80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4756" y="780549"/>
            <a:ext cx="5678488" cy="4051334"/>
          </a:xfrm>
          <a:prstGeom prst="rect">
            <a:avLst/>
          </a:prstGeom>
          <a:noFill/>
          <a:ln>
            <a:noFill/>
          </a:ln>
        </p:spPr>
      </p:pic>
      <p:sp>
        <p:nvSpPr>
          <p:cNvPr id="4" name="TextBox 3">
            <a:extLst>
              <a:ext uri="{FF2B5EF4-FFF2-40B4-BE49-F238E27FC236}">
                <a16:creationId xmlns:a16="http://schemas.microsoft.com/office/drawing/2014/main" id="{C5469A09-F37C-9338-1C6E-D79F41802010}"/>
              </a:ext>
            </a:extLst>
          </p:cNvPr>
          <p:cNvSpPr txBox="1"/>
          <p:nvPr/>
        </p:nvSpPr>
        <p:spPr>
          <a:xfrm>
            <a:off x="1354755" y="5189430"/>
            <a:ext cx="8068377" cy="1200329"/>
          </a:xfrm>
          <a:prstGeom prst="rect">
            <a:avLst/>
          </a:prstGeom>
          <a:noFill/>
        </p:spPr>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spTree>
    <p:extLst>
      <p:ext uri="{BB962C8B-B14F-4D97-AF65-F5344CB8AC3E}">
        <p14:creationId xmlns:p14="http://schemas.microsoft.com/office/powerpoint/2010/main" val="4063009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1227</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Rockwell</vt:lpstr>
      <vt:lpstr>Office Theme</vt:lpstr>
      <vt:lpstr>MALAIGNANT COMMENTS CLASSIFIER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MALAIGNANT COMMENTS CLASSIFIER PROJECT</dc:title>
  <dc:creator>shivalabade4497.SL@gmail.com</dc:creator>
  <cp:lastModifiedBy>shivalabade4497.SL@gmail.com</cp:lastModifiedBy>
  <cp:revision>1</cp:revision>
  <dcterms:created xsi:type="dcterms:W3CDTF">2022-07-08T09:52:02Z</dcterms:created>
  <dcterms:modified xsi:type="dcterms:W3CDTF">2022-07-08T10:24:20Z</dcterms:modified>
</cp:coreProperties>
</file>