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sldIdLst>
    <p:sldId id="310" r:id="rId5"/>
    <p:sldId id="311" r:id="rId6"/>
    <p:sldId id="317" r:id="rId7"/>
    <p:sldId id="295" r:id="rId8"/>
    <p:sldId id="318" r:id="rId9"/>
    <p:sldId id="313" r:id="rId10"/>
    <p:sldId id="303" r:id="rId11"/>
    <p:sldId id="320" r:id="rId12"/>
    <p:sldId id="321" r:id="rId13"/>
    <p:sldId id="322" r:id="rId14"/>
    <p:sldId id="325" r:id="rId15"/>
    <p:sldId id="326" r:id="rId16"/>
    <p:sldId id="327"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0"/>
            <p14:sldId id="311"/>
          </p14:sldIdLst>
        </p14:section>
        <p14:section name="Data Collection" id="{E53A3617-D97C-4CBD-95F9-F020E6F6C0D2}">
          <p14:sldIdLst>
            <p14:sldId id="317"/>
            <p14:sldId id="295"/>
            <p14:sldId id="318"/>
          </p14:sldIdLst>
        </p14:section>
        <p14:section name="Pre- Processing data with NLP" id="{4F1DF52A-7268-49C2-8254-583F125AE1BC}">
          <p14:sldIdLst>
            <p14:sldId id="313"/>
            <p14:sldId id="303"/>
            <p14:sldId id="320"/>
            <p14:sldId id="321"/>
            <p14:sldId id="322"/>
          </p14:sldIdLst>
        </p14:section>
        <p14:section name="Model/s Development and Evaluation" id="{E83816A0-6C28-4AD0-B232-C069E292CAEE}">
          <p14:sldIdLst>
            <p14:sldId id="325"/>
            <p14:sldId id="326"/>
            <p14:sldId id="327"/>
            <p14:sldId id="3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varScale="1">
        <p:scale>
          <a:sx n="66" d="100"/>
          <a:sy n="66" d="100"/>
        </p:scale>
        <p:origin x="736" y="4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7/8/2022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10</a:t>
            </a:fld>
            <a:endParaRPr lang="en-US" dirty="0"/>
          </a:p>
        </p:txBody>
      </p:sp>
      <p:pic>
        <p:nvPicPr>
          <p:cNvPr id="5" name="Picture 4">
            <a:extLst>
              <a:ext uri="{FF2B5EF4-FFF2-40B4-BE49-F238E27FC236}">
                <a16:creationId xmlns:a16="http://schemas.microsoft.com/office/drawing/2014/main" id="{A906C069-9AB8-4B3F-A1EE-68388578A300}"/>
              </a:ext>
            </a:extLst>
          </p:cNvPr>
          <p:cNvPicPr>
            <a:picLocks noChangeAspect="1"/>
          </p:cNvPicPr>
          <p:nvPr/>
        </p:nvPicPr>
        <p:blipFill>
          <a:blip r:embed="rId2"/>
          <a:stretch>
            <a:fillRect/>
          </a:stretch>
        </p:blipFill>
        <p:spPr>
          <a:xfrm>
            <a:off x="1857375" y="2000250"/>
            <a:ext cx="8477250" cy="2857500"/>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Seven different algorithms and tried in sorting the top performed algorithm they are “Logistic Regression",  "Random Forest", "Decision Tree", "Extra Tree", "Ada Boost", "Gradient Boosting", "</a:t>
            </a:r>
            <a:r>
              <a:rPr lang="en-US" dirty="0" err="1"/>
              <a:t>XGBoost</a:t>
            </a:r>
            <a:r>
              <a:rPr lang="en-US" dirty="0"/>
              <a:t>”.</a:t>
            </a:r>
          </a:p>
        </p:txBody>
      </p:sp>
      <p:pic>
        <p:nvPicPr>
          <p:cNvPr id="4" name="Picture 3">
            <a:extLst>
              <a:ext uri="{FF2B5EF4-FFF2-40B4-BE49-F238E27FC236}">
                <a16:creationId xmlns:a16="http://schemas.microsoft.com/office/drawing/2014/main" id="{9B797C0C-CC9C-4900-8834-F5949A75E2C0}"/>
              </a:ext>
            </a:extLst>
          </p:cNvPr>
          <p:cNvPicPr>
            <a:picLocks noChangeAspect="1"/>
          </p:cNvPicPr>
          <p:nvPr/>
        </p:nvPicPr>
        <p:blipFill>
          <a:blip r:embed="rId2"/>
          <a:stretch>
            <a:fillRect/>
          </a:stretch>
        </p:blipFill>
        <p:spPr>
          <a:xfrm>
            <a:off x="3600450" y="2076450"/>
            <a:ext cx="4991100" cy="270510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4" name="Picture 3">
            <a:extLst>
              <a:ext uri="{FF2B5EF4-FFF2-40B4-BE49-F238E27FC236}">
                <a16:creationId xmlns:a16="http://schemas.microsoft.com/office/drawing/2014/main" id="{9FE7A48B-A96F-4549-9293-02B6A2290209}"/>
              </a:ext>
            </a:extLst>
          </p:cNvPr>
          <p:cNvPicPr>
            <a:picLocks noChangeAspect="1"/>
          </p:cNvPicPr>
          <p:nvPr/>
        </p:nvPicPr>
        <p:blipFill>
          <a:blip r:embed="rId2"/>
          <a:stretch>
            <a:fillRect/>
          </a:stretch>
        </p:blipFill>
        <p:spPr>
          <a:xfrm>
            <a:off x="2107097" y="2001079"/>
            <a:ext cx="5384316" cy="2623526"/>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3" name="Picture 2">
            <a:extLst>
              <a:ext uri="{FF2B5EF4-FFF2-40B4-BE49-F238E27FC236}">
                <a16:creationId xmlns:a16="http://schemas.microsoft.com/office/drawing/2014/main" id="{AFBC9F82-6865-447E-82E0-0D57633A2555}"/>
              </a:ext>
            </a:extLst>
          </p:cNvPr>
          <p:cNvPicPr>
            <a:picLocks noChangeAspect="1"/>
          </p:cNvPicPr>
          <p:nvPr/>
        </p:nvPicPr>
        <p:blipFill>
          <a:blip r:embed="rId2"/>
          <a:stretch>
            <a:fillRect/>
          </a:stretch>
        </p:blipFill>
        <p:spPr>
          <a:xfrm>
            <a:off x="836612" y="1454219"/>
            <a:ext cx="2555945" cy="1974782"/>
          </a:xfrm>
          <a:prstGeom prst="rect">
            <a:avLst/>
          </a:prstGeom>
        </p:spPr>
      </p:pic>
      <p:pic>
        <p:nvPicPr>
          <p:cNvPr id="4" name="Picture 3">
            <a:extLst>
              <a:ext uri="{FF2B5EF4-FFF2-40B4-BE49-F238E27FC236}">
                <a16:creationId xmlns:a16="http://schemas.microsoft.com/office/drawing/2014/main" id="{212CBCDD-AD15-414D-A3E9-B1E641D6A3B9}"/>
              </a:ext>
            </a:extLst>
          </p:cNvPr>
          <p:cNvPicPr>
            <a:picLocks noChangeAspect="1"/>
          </p:cNvPicPr>
          <p:nvPr/>
        </p:nvPicPr>
        <p:blipFill>
          <a:blip r:embed="rId3"/>
          <a:stretch>
            <a:fillRect/>
          </a:stretch>
        </p:blipFill>
        <p:spPr>
          <a:xfrm>
            <a:off x="4038600" y="1454218"/>
            <a:ext cx="2703443" cy="1974782"/>
          </a:xfrm>
          <a:prstGeom prst="rect">
            <a:avLst/>
          </a:prstGeom>
        </p:spPr>
      </p:pic>
      <p:pic>
        <p:nvPicPr>
          <p:cNvPr id="5" name="Picture 4">
            <a:extLst>
              <a:ext uri="{FF2B5EF4-FFF2-40B4-BE49-F238E27FC236}">
                <a16:creationId xmlns:a16="http://schemas.microsoft.com/office/drawing/2014/main" id="{6CD9BE69-78BC-4B8A-8755-C4593B7C6FA6}"/>
              </a:ext>
            </a:extLst>
          </p:cNvPr>
          <p:cNvPicPr>
            <a:picLocks noChangeAspect="1"/>
          </p:cNvPicPr>
          <p:nvPr/>
        </p:nvPicPr>
        <p:blipFill>
          <a:blip r:embed="rId4"/>
          <a:stretch>
            <a:fillRect/>
          </a:stretch>
        </p:blipFill>
        <p:spPr>
          <a:xfrm>
            <a:off x="833542" y="3564594"/>
            <a:ext cx="2555946" cy="2531405"/>
          </a:xfrm>
          <a:prstGeom prst="rect">
            <a:avLst/>
          </a:prstGeom>
        </p:spPr>
      </p:pic>
      <p:pic>
        <p:nvPicPr>
          <p:cNvPr id="6" name="Picture 5">
            <a:extLst>
              <a:ext uri="{FF2B5EF4-FFF2-40B4-BE49-F238E27FC236}">
                <a16:creationId xmlns:a16="http://schemas.microsoft.com/office/drawing/2014/main" id="{AC715102-163D-4814-AB2C-DD1B9AD95A82}"/>
              </a:ext>
            </a:extLst>
          </p:cNvPr>
          <p:cNvPicPr>
            <a:picLocks noChangeAspect="1"/>
          </p:cNvPicPr>
          <p:nvPr/>
        </p:nvPicPr>
        <p:blipFill>
          <a:blip r:embed="rId5"/>
          <a:stretch>
            <a:fillRect/>
          </a:stretch>
        </p:blipFill>
        <p:spPr>
          <a:xfrm>
            <a:off x="4038600" y="3564594"/>
            <a:ext cx="2703444" cy="2531406"/>
          </a:xfrm>
          <a:prstGeom prst="rect">
            <a:avLst/>
          </a:prstGeom>
        </p:spPr>
      </p:pic>
    </p:spTree>
    <p:extLst>
      <p:ext uri="{BB962C8B-B14F-4D97-AF65-F5344CB8AC3E}">
        <p14:creationId xmlns:p14="http://schemas.microsoft.com/office/powerpoint/2010/main" val="339678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3</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4</a:t>
            </a:fld>
            <a:endParaRPr lang="en-US" dirty="0"/>
          </a:p>
        </p:txBody>
      </p:sp>
      <p:pic>
        <p:nvPicPr>
          <p:cNvPr id="5" name="Picture 4">
            <a:extLst>
              <a:ext uri="{FF2B5EF4-FFF2-40B4-BE49-F238E27FC236}">
                <a16:creationId xmlns:a16="http://schemas.microsoft.com/office/drawing/2014/main" id="{7ECEEF77-5371-4394-92A3-50FC1F038C51}"/>
              </a:ext>
            </a:extLst>
          </p:cNvPr>
          <p:cNvPicPr>
            <a:picLocks noChangeAspect="1"/>
          </p:cNvPicPr>
          <p:nvPr/>
        </p:nvPicPr>
        <p:blipFill>
          <a:blip r:embed="rId2"/>
          <a:stretch>
            <a:fillRect/>
          </a:stretch>
        </p:blipFill>
        <p:spPr>
          <a:xfrm>
            <a:off x="1185656" y="1933368"/>
            <a:ext cx="8972550" cy="397192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5</a:t>
            </a:fld>
            <a:endParaRPr lang="en-US" dirty="0"/>
          </a:p>
        </p:txBody>
      </p:sp>
      <p:pic>
        <p:nvPicPr>
          <p:cNvPr id="5" name="Picture 4">
            <a:extLst>
              <a:ext uri="{FF2B5EF4-FFF2-40B4-BE49-F238E27FC236}">
                <a16:creationId xmlns:a16="http://schemas.microsoft.com/office/drawing/2014/main" id="{32BBD253-01E6-4E83-B73D-F5DE933F05FF}"/>
              </a:ext>
            </a:extLst>
          </p:cNvPr>
          <p:cNvPicPr>
            <a:picLocks noChangeAspect="1"/>
          </p:cNvPicPr>
          <p:nvPr/>
        </p:nvPicPr>
        <p:blipFill>
          <a:blip r:embed="rId2"/>
          <a:stretch>
            <a:fillRect/>
          </a:stretch>
        </p:blipFill>
        <p:spPr>
          <a:xfrm>
            <a:off x="1450077" y="2598046"/>
            <a:ext cx="5819775" cy="2085975"/>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7</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8</a:t>
            </a:fld>
            <a:endParaRPr lang="en-US" dirty="0"/>
          </a:p>
        </p:txBody>
      </p:sp>
      <p:pic>
        <p:nvPicPr>
          <p:cNvPr id="5" name="Picture 4">
            <a:extLst>
              <a:ext uri="{FF2B5EF4-FFF2-40B4-BE49-F238E27FC236}">
                <a16:creationId xmlns:a16="http://schemas.microsoft.com/office/drawing/2014/main" id="{8A052DD7-B654-4637-8C4C-8B48C1CD3EAD}"/>
              </a:ext>
            </a:extLst>
          </p:cNvPr>
          <p:cNvPicPr>
            <a:picLocks noChangeAspect="1"/>
          </p:cNvPicPr>
          <p:nvPr/>
        </p:nvPicPr>
        <p:blipFill>
          <a:blip r:embed="rId2"/>
          <a:stretch>
            <a:fillRect/>
          </a:stretch>
        </p:blipFill>
        <p:spPr>
          <a:xfrm>
            <a:off x="785812" y="1371600"/>
            <a:ext cx="10620375" cy="411480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9</a:t>
            </a:fld>
            <a:endParaRPr lang="en-US" dirty="0"/>
          </a:p>
        </p:txBody>
      </p:sp>
      <p:pic>
        <p:nvPicPr>
          <p:cNvPr id="5" name="Picture 4">
            <a:extLst>
              <a:ext uri="{FF2B5EF4-FFF2-40B4-BE49-F238E27FC236}">
                <a16:creationId xmlns:a16="http://schemas.microsoft.com/office/drawing/2014/main" id="{6C6C7CFD-59B6-4CC4-8261-99E5E2D9CF2C}"/>
              </a:ext>
            </a:extLst>
          </p:cNvPr>
          <p:cNvPicPr>
            <a:picLocks noChangeAspect="1"/>
          </p:cNvPicPr>
          <p:nvPr/>
        </p:nvPicPr>
        <p:blipFill>
          <a:blip r:embed="rId2"/>
          <a:stretch>
            <a:fillRect/>
          </a:stretch>
        </p:blipFill>
        <p:spPr>
          <a:xfrm>
            <a:off x="1327288" y="1690688"/>
            <a:ext cx="9086850" cy="4019550"/>
          </a:xfrm>
          <a:prstGeom prst="rect">
            <a:avLst/>
          </a:prstGeom>
        </p:spPr>
      </p:pic>
    </p:spTree>
    <p:extLst>
      <p:ext uri="{BB962C8B-B14F-4D97-AF65-F5344CB8AC3E}">
        <p14:creationId xmlns:p14="http://schemas.microsoft.com/office/powerpoint/2010/main" val="359240031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Gradient design</Template>
  <TotalTime>158</TotalTime>
  <Words>736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Google Sans</vt:lpstr>
      <vt:lpstr>Univers</vt:lpstr>
      <vt:lpstr>GradientVTI</vt:lpstr>
      <vt:lpstr>Agenda</vt:lpstr>
      <vt:lpstr>Introduction</vt:lpstr>
      <vt:lpstr>Data Sources and their formats.</vt:lpstr>
      <vt:lpstr>Collected Data</vt:lpstr>
      <vt:lpstr>Collected Data</vt:lpstr>
      <vt:lpstr>Exploratory data analysis.</vt:lpstr>
      <vt:lpstr>Exploratory data analysis</vt:lpstr>
      <vt:lpstr>Exploratory data analysis</vt:lpstr>
      <vt:lpstr>Exploratory data analysis</vt:lpstr>
      <vt:lpstr>Count vectorizer for Preprocessing.</vt:lpstr>
      <vt:lpstr>Testing of Identified Approaches (Algorithms).</vt:lpstr>
      <vt:lpstr>Testing of Identified Approaches (Algorithms).</vt:lpstr>
      <vt:lpstr>Visualizations.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shivalabade4497.SL@gmail.com</cp:lastModifiedBy>
  <cp:revision>12</cp:revision>
  <dcterms:created xsi:type="dcterms:W3CDTF">2021-06-28T15:09:16Z</dcterms:created>
  <dcterms:modified xsi:type="dcterms:W3CDTF">2022-07-08T09:44:59Z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