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viewProps" Target="viewProps.xml" /><Relationship Id="rId17" Type="http://schemas.openxmlformats.org/officeDocument/2006/relationships/presProps" Target="presProps.xml" /><Relationship Id="rId1" Type="http://schemas.openxmlformats.org/officeDocument/2006/relationships/slideMaster" Target="slideMasters/slideMaster1.xml" /><Relationship Id="rId20" Type="http://schemas.openxmlformats.org/officeDocument/2006/relationships/tableStyles" Target="tableStyles.xml" /><Relationship Id="rId1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Project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FINA 6333 – Spring 2024</a:t>
            </a:r>
            <a:br/>
            <a:br/>
            <a:r>
              <a:rPr/>
              <a:t>Team 36</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Value at risk(VaR)</a:t>
            </a:r>
          </a:p>
        </p:txBody>
      </p:sp>
      <p:sp>
        <p:nvSpPr>
          <p:cNvPr id="4" name="Text Placeholder 3"/>
          <p:cNvSpPr>
            <a:spLocks noGrp="1"/>
          </p:cNvSpPr>
          <p:nvPr>
            <p:ph idx="2" sz="half" type="body"/>
          </p:nvPr>
        </p:nvSpPr>
        <p:spPr/>
        <p:txBody>
          <a:bodyPr/>
          <a:lstStyle/>
          <a:p>
            <a:pPr lvl="0" indent="0" marL="0">
              <a:buNone/>
            </a:pPr>
            <a:r>
              <a:rPr/>
              <a:t>It represents the maximum loss that can be expected over a given time period and confidence level. Strategy3 consistently has the lowest VaR across all confidence levels, indicating the lowest expected loss in adverse market conditions.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gridCol w="723900"/>
              </a:tblGrid>
              <a:tr h="0">
                <a:tc>
                  <a:txBody>
                    <a:bodyPr/>
                    <a:lstStyle/>
                    <a:p>
                      <a:pPr lvl="0" indent="0" marL="0" algn="r">
                        <a:buNone/>
                      </a:pPr>
                      <a:r>
                        <a:rPr/>
                        <a:t>confidence</a:t>
                      </a:r>
                    </a:p>
                  </a:txBody>
                  <a:tcPr/>
                </a:tc>
                <a:tc>
                  <a:txBody>
                    <a:bodyPr/>
                    <a:lstStyle/>
                    <a:p>
                      <a:pPr lvl="0" indent="0" marL="0" algn="r">
                        <a:buNone/>
                      </a:pPr>
                      <a:r>
                        <a:rPr/>
                        <a:t>S1_returns</a:t>
                      </a:r>
                    </a:p>
                  </a:txBody>
                  <a:tcPr/>
                </a:tc>
                <a:tc>
                  <a:txBody>
                    <a:bodyPr/>
                    <a:lstStyle/>
                    <a:p>
                      <a:pPr lvl="0" indent="0" marL="0" algn="r">
                        <a:buNone/>
                      </a:pPr>
                      <a:r>
                        <a:rPr/>
                        <a:t>S2_returns</a:t>
                      </a:r>
                    </a:p>
                  </a:txBody>
                  <a:tcPr/>
                </a:tc>
                <a:tc>
                  <a:txBody>
                    <a:bodyPr/>
                    <a:lstStyle/>
                    <a:p>
                      <a:pPr lvl="0" indent="0" marL="0" algn="r">
                        <a:buNone/>
                      </a:pPr>
                      <a:r>
                        <a:rPr/>
                        <a:t>S3_returns</a:t>
                      </a:r>
                    </a:p>
                  </a:txBody>
                  <a:tcPr/>
                </a:tc>
                <a:tc>
                  <a:txBody>
                    <a:bodyPr/>
                    <a:lstStyle/>
                    <a:p>
                      <a:pPr lvl="0" indent="0" marL="0" algn="r">
                        <a:buNone/>
                      </a:pPr>
                      <a:r>
                        <a:rPr/>
                        <a:t>s4_days1</a:t>
                      </a:r>
                    </a:p>
                  </a:txBody>
                  <a:tcPr/>
                </a:tc>
                <a:tc>
                  <a:txBody>
                    <a:bodyPr/>
                    <a:lstStyle/>
                    <a:p>
                      <a:pPr lvl="0" indent="0" marL="0" algn="r">
                        <a:buNone/>
                      </a:pPr>
                      <a:r>
                        <a:rPr/>
                        <a:t>s4_days2</a:t>
                      </a:r>
                    </a:p>
                  </a:txBody>
                  <a:tcPr/>
                </a:tc>
                <a:tc>
                  <a:txBody>
                    <a:bodyPr/>
                    <a:lstStyle/>
                    <a:p>
                      <a:pPr lvl="0" indent="0" marL="0" algn="r">
                        <a:buNone/>
                      </a:pPr>
                      <a:r>
                        <a:rPr/>
                        <a:t>s4_days3</a:t>
                      </a:r>
                    </a:p>
                  </a:txBody>
                  <a:tcPr/>
                </a:tc>
              </a:tr>
              <a:tr h="0">
                <a:tc>
                  <a:txBody>
                    <a:bodyPr/>
                    <a:lstStyle/>
                    <a:p>
                      <a:pPr lvl="0" indent="0" marL="0" algn="r">
                        <a:buNone/>
                      </a:pPr>
                      <a:r>
                        <a:rPr/>
                        <a:t>0.9</a:t>
                      </a:r>
                    </a:p>
                  </a:txBody>
                </a:tc>
                <a:tc>
                  <a:txBody>
                    <a:bodyPr/>
                    <a:lstStyle/>
                    <a:p>
                      <a:pPr lvl="0" indent="0" marL="0" algn="r">
                        <a:buNone/>
                      </a:pPr>
                      <a:r>
                        <a:rPr/>
                        <a:t>-0.0124803</a:t>
                      </a:r>
                    </a:p>
                  </a:txBody>
                </a:tc>
                <a:tc>
                  <a:txBody>
                    <a:bodyPr/>
                    <a:lstStyle/>
                    <a:p>
                      <a:pPr lvl="0" indent="0" marL="0" algn="r">
                        <a:buNone/>
                      </a:pPr>
                      <a:r>
                        <a:rPr/>
                        <a:t>-0.0107961</a:t>
                      </a:r>
                    </a:p>
                  </a:txBody>
                </a:tc>
                <a:tc>
                  <a:txBody>
                    <a:bodyPr/>
                    <a:lstStyle/>
                    <a:p>
                      <a:pPr lvl="0" indent="0" marL="0" algn="r">
                        <a:buNone/>
                      </a:pPr>
                      <a:r>
                        <a:rPr/>
                        <a:t>-0.00728079</a:t>
                      </a:r>
                    </a:p>
                  </a:txBody>
                </a:tc>
                <a:tc>
                  <a:txBody>
                    <a:bodyPr/>
                    <a:lstStyle/>
                    <a:p>
                      <a:pPr lvl="0" indent="0" marL="0" algn="r">
                        <a:buNone/>
                      </a:pPr>
                      <a:r>
                        <a:rPr/>
                        <a:t>-0.0122967</a:t>
                      </a:r>
                    </a:p>
                  </a:txBody>
                </a:tc>
                <a:tc>
                  <a:txBody>
                    <a:bodyPr/>
                    <a:lstStyle/>
                    <a:p>
                      <a:pPr lvl="0" indent="0" marL="0" algn="r">
                        <a:buNone/>
                      </a:pPr>
                      <a:r>
                        <a:rPr/>
                        <a:t>-0.012041</a:t>
                      </a:r>
                    </a:p>
                  </a:txBody>
                </a:tc>
                <a:tc>
                  <a:txBody>
                    <a:bodyPr/>
                    <a:lstStyle/>
                    <a:p>
                      <a:pPr lvl="0" indent="0" marL="0" algn="r">
                        <a:buNone/>
                      </a:pPr>
                      <a:r>
                        <a:rPr/>
                        <a:t>-0.0118236</a:t>
                      </a:r>
                    </a:p>
                  </a:txBody>
                </a:tc>
              </a:tr>
              <a:tr h="0">
                <a:tc>
                  <a:txBody>
                    <a:bodyPr/>
                    <a:lstStyle/>
                    <a:p>
                      <a:pPr lvl="0" indent="0" marL="0" algn="r">
                        <a:buNone/>
                      </a:pPr>
                      <a:r>
                        <a:rPr/>
                        <a:t>0.95</a:t>
                      </a:r>
                    </a:p>
                  </a:txBody>
                </a:tc>
                <a:tc>
                  <a:txBody>
                    <a:bodyPr/>
                    <a:lstStyle/>
                    <a:p>
                      <a:pPr lvl="0" indent="0" marL="0" algn="r">
                        <a:buNone/>
                      </a:pPr>
                      <a:r>
                        <a:rPr/>
                        <a:t>-0.0173207</a:t>
                      </a:r>
                    </a:p>
                  </a:txBody>
                </a:tc>
                <a:tc>
                  <a:txBody>
                    <a:bodyPr/>
                    <a:lstStyle/>
                    <a:p>
                      <a:pPr lvl="0" indent="0" marL="0" algn="r">
                        <a:buNone/>
                      </a:pPr>
                      <a:r>
                        <a:rPr/>
                        <a:t>-0.0150449</a:t>
                      </a:r>
                    </a:p>
                  </a:txBody>
                </a:tc>
                <a:tc>
                  <a:txBody>
                    <a:bodyPr/>
                    <a:lstStyle/>
                    <a:p>
                      <a:pPr lvl="0" indent="0" marL="0" algn="r">
                        <a:buNone/>
                      </a:pPr>
                      <a:r>
                        <a:rPr/>
                        <a:t>-0.011212</a:t>
                      </a:r>
                    </a:p>
                  </a:txBody>
                </a:tc>
                <a:tc>
                  <a:txBody>
                    <a:bodyPr/>
                    <a:lstStyle/>
                    <a:p>
                      <a:pPr lvl="0" indent="0" marL="0" algn="r">
                        <a:buNone/>
                      </a:pPr>
                      <a:r>
                        <a:rPr/>
                        <a:t>-0.0167693</a:t>
                      </a:r>
                    </a:p>
                  </a:txBody>
                </a:tc>
                <a:tc>
                  <a:txBody>
                    <a:bodyPr/>
                    <a:lstStyle/>
                    <a:p>
                      <a:pPr lvl="0" indent="0" marL="0" algn="r">
                        <a:buNone/>
                      </a:pPr>
                      <a:r>
                        <a:rPr/>
                        <a:t>-0.0164642</a:t>
                      </a:r>
                    </a:p>
                  </a:txBody>
                </a:tc>
                <a:tc>
                  <a:txBody>
                    <a:bodyPr/>
                    <a:lstStyle/>
                    <a:p>
                      <a:pPr lvl="0" indent="0" marL="0" algn="r">
                        <a:buNone/>
                      </a:pPr>
                      <a:r>
                        <a:rPr/>
                        <a:t>-0.0158843</a:t>
                      </a:r>
                    </a:p>
                  </a:txBody>
                </a:tc>
              </a:tr>
              <a:tr h="0">
                <a:tc>
                  <a:txBody>
                    <a:bodyPr/>
                    <a:lstStyle/>
                    <a:p>
                      <a:pPr lvl="0" indent="0" marL="0" algn="r">
                        <a:buNone/>
                      </a:pPr>
                      <a:r>
                        <a:rPr/>
                        <a:t>0.99</a:t>
                      </a:r>
                    </a:p>
                  </a:txBody>
                </a:tc>
                <a:tc>
                  <a:txBody>
                    <a:bodyPr/>
                    <a:lstStyle/>
                    <a:p>
                      <a:pPr lvl="0" indent="0" marL="0" algn="r">
                        <a:buNone/>
                      </a:pPr>
                      <a:r>
                        <a:rPr/>
                        <a:t>-0.0298092</a:t>
                      </a:r>
                    </a:p>
                  </a:txBody>
                </a:tc>
                <a:tc>
                  <a:txBody>
                    <a:bodyPr/>
                    <a:lstStyle/>
                    <a:p>
                      <a:pPr lvl="0" indent="0" marL="0" algn="r">
                        <a:buNone/>
                      </a:pPr>
                      <a:r>
                        <a:rPr/>
                        <a:t>-0.0245742</a:t>
                      </a:r>
                    </a:p>
                  </a:txBody>
                </a:tc>
                <a:tc>
                  <a:txBody>
                    <a:bodyPr/>
                    <a:lstStyle/>
                    <a:p>
                      <a:pPr lvl="0" indent="0" marL="0" algn="r">
                        <a:buNone/>
                      </a:pPr>
                      <a:r>
                        <a:rPr/>
                        <a:t>-0.0151905</a:t>
                      </a:r>
                    </a:p>
                  </a:txBody>
                </a:tc>
                <a:tc>
                  <a:txBody>
                    <a:bodyPr/>
                    <a:lstStyle/>
                    <a:p>
                      <a:pPr lvl="0" indent="0" marL="0" algn="r">
                        <a:buNone/>
                      </a:pPr>
                      <a:r>
                        <a:rPr/>
                        <a:t>-0.0290971</a:t>
                      </a:r>
                    </a:p>
                  </a:txBody>
                </a:tc>
                <a:tc>
                  <a:txBody>
                    <a:bodyPr/>
                    <a:lstStyle/>
                    <a:p>
                      <a:pPr lvl="0" indent="0" marL="0" algn="r">
                        <a:buNone/>
                      </a:pPr>
                      <a:r>
                        <a:rPr/>
                        <a:t>-0.0289709</a:t>
                      </a:r>
                    </a:p>
                  </a:txBody>
                </a:tc>
                <a:tc>
                  <a:txBody>
                    <a:bodyPr/>
                    <a:lstStyle/>
                    <a:p>
                      <a:pPr lvl="0" indent="0" marL="0" algn="r">
                        <a:buNone/>
                      </a:pPr>
                      <a:r>
                        <a:rPr/>
                        <a:t>-0.0282886</a:t>
                      </a:r>
                    </a:p>
                  </a:txBody>
                </a:tc>
              </a:tr>
            </a:tbl>
          </a:graphicData>
        </a:graphic>
      </p:graphicFrame>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conditional value at risk(CVaR)</a:t>
            </a:r>
          </a:p>
        </p:txBody>
      </p:sp>
      <p:sp>
        <p:nvSpPr>
          <p:cNvPr id="4" name="Text Placeholder 3"/>
          <p:cNvSpPr>
            <a:spLocks noGrp="1"/>
          </p:cNvSpPr>
          <p:nvPr>
            <p:ph idx="2" sz="half" type="body"/>
          </p:nvPr>
        </p:nvSpPr>
        <p:spPr/>
        <p:txBody>
          <a:bodyPr/>
          <a:lstStyle/>
          <a:p>
            <a:pPr lvl="0" indent="0" marL="0">
              <a:buNone/>
            </a:pPr>
            <a:r>
              <a:rPr/>
              <a:t>The Conditional Value at Risk (CVaR) is an average of losses that exceed the VaR threshold. Strategy3, like VaR, has the lowest CVaR, indicating that in worst-case scenarios (beyond the VaR threshold), Strategy3’s losses will be less severe than those of the other strategies.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723900"/>
                <a:gridCol w="723900"/>
                <a:gridCol w="723900"/>
                <a:gridCol w="723900"/>
                <a:gridCol w="723900"/>
                <a:gridCol w="723900"/>
                <a:gridCol w="723900"/>
              </a:tblGrid>
              <a:tr h="0">
                <a:tc>
                  <a:txBody>
                    <a:bodyPr/>
                    <a:lstStyle/>
                    <a:p>
                      <a:pPr lvl="0" indent="0" marL="0" algn="r">
                        <a:buNone/>
                      </a:pPr>
                      <a:r>
                        <a:rPr/>
                        <a:t>confidence</a:t>
                      </a:r>
                    </a:p>
                  </a:txBody>
                  <a:tcPr/>
                </a:tc>
                <a:tc>
                  <a:txBody>
                    <a:bodyPr/>
                    <a:lstStyle/>
                    <a:p>
                      <a:pPr lvl="0" indent="0" marL="0" algn="r">
                        <a:buNone/>
                      </a:pPr>
                      <a:r>
                        <a:rPr/>
                        <a:t>S1_returns</a:t>
                      </a:r>
                    </a:p>
                  </a:txBody>
                  <a:tcPr/>
                </a:tc>
                <a:tc>
                  <a:txBody>
                    <a:bodyPr/>
                    <a:lstStyle/>
                    <a:p>
                      <a:pPr lvl="0" indent="0" marL="0" algn="r">
                        <a:buNone/>
                      </a:pPr>
                      <a:r>
                        <a:rPr/>
                        <a:t>S2_returns</a:t>
                      </a:r>
                    </a:p>
                  </a:txBody>
                  <a:tcPr/>
                </a:tc>
                <a:tc>
                  <a:txBody>
                    <a:bodyPr/>
                    <a:lstStyle/>
                    <a:p>
                      <a:pPr lvl="0" indent="0" marL="0" algn="r">
                        <a:buNone/>
                      </a:pPr>
                      <a:r>
                        <a:rPr/>
                        <a:t>S3_returns</a:t>
                      </a:r>
                    </a:p>
                  </a:txBody>
                  <a:tcPr/>
                </a:tc>
                <a:tc>
                  <a:txBody>
                    <a:bodyPr/>
                    <a:lstStyle/>
                    <a:p>
                      <a:pPr lvl="0" indent="0" marL="0" algn="r">
                        <a:buNone/>
                      </a:pPr>
                      <a:r>
                        <a:rPr/>
                        <a:t>s4_days1</a:t>
                      </a:r>
                    </a:p>
                  </a:txBody>
                  <a:tcPr/>
                </a:tc>
                <a:tc>
                  <a:txBody>
                    <a:bodyPr/>
                    <a:lstStyle/>
                    <a:p>
                      <a:pPr lvl="0" indent="0" marL="0" algn="r">
                        <a:buNone/>
                      </a:pPr>
                      <a:r>
                        <a:rPr/>
                        <a:t>s4_days2</a:t>
                      </a:r>
                    </a:p>
                  </a:txBody>
                  <a:tcPr/>
                </a:tc>
                <a:tc>
                  <a:txBody>
                    <a:bodyPr/>
                    <a:lstStyle/>
                    <a:p>
                      <a:pPr lvl="0" indent="0" marL="0" algn="r">
                        <a:buNone/>
                      </a:pPr>
                      <a:r>
                        <a:rPr/>
                        <a:t>s4_days3</a:t>
                      </a:r>
                    </a:p>
                  </a:txBody>
                  <a:tcPr/>
                </a:tc>
              </a:tr>
              <a:tr h="0">
                <a:tc>
                  <a:txBody>
                    <a:bodyPr/>
                    <a:lstStyle/>
                    <a:p>
                      <a:pPr lvl="0" indent="0" marL="0" algn="r">
                        <a:buNone/>
                      </a:pPr>
                      <a:r>
                        <a:rPr/>
                        <a:t>0.9</a:t>
                      </a:r>
                    </a:p>
                  </a:txBody>
                </a:tc>
                <a:tc>
                  <a:txBody>
                    <a:bodyPr/>
                    <a:lstStyle/>
                    <a:p>
                      <a:pPr lvl="0" indent="0" marL="0" algn="r">
                        <a:buNone/>
                      </a:pPr>
                      <a:r>
                        <a:rPr/>
                        <a:t>-0.0198611</a:t>
                      </a:r>
                    </a:p>
                  </a:txBody>
                </a:tc>
                <a:tc>
                  <a:txBody>
                    <a:bodyPr/>
                    <a:lstStyle/>
                    <a:p>
                      <a:pPr lvl="0" indent="0" marL="0" algn="r">
                        <a:buNone/>
                      </a:pPr>
                      <a:r>
                        <a:rPr/>
                        <a:t>-0.0166415</a:t>
                      </a:r>
                    </a:p>
                  </a:txBody>
                </a:tc>
                <a:tc>
                  <a:txBody>
                    <a:bodyPr/>
                    <a:lstStyle/>
                    <a:p>
                      <a:pPr lvl="0" indent="0" marL="0" algn="r">
                        <a:buNone/>
                      </a:pPr>
                      <a:r>
                        <a:rPr/>
                        <a:t>-0.00747038</a:t>
                      </a:r>
                    </a:p>
                  </a:txBody>
                </a:tc>
                <a:tc>
                  <a:txBody>
                    <a:bodyPr/>
                    <a:lstStyle/>
                    <a:p>
                      <a:pPr lvl="0" indent="0" marL="0" algn="r">
                        <a:buNone/>
                      </a:pPr>
                      <a:r>
                        <a:rPr/>
                        <a:t>-0.0144656</a:t>
                      </a:r>
                    </a:p>
                  </a:txBody>
                </a:tc>
                <a:tc>
                  <a:txBody>
                    <a:bodyPr/>
                    <a:lstStyle/>
                    <a:p>
                      <a:pPr lvl="0" indent="0" marL="0" algn="r">
                        <a:buNone/>
                      </a:pPr>
                      <a:r>
                        <a:rPr/>
                        <a:t>-0.0149406</a:t>
                      </a:r>
                    </a:p>
                  </a:txBody>
                </a:tc>
                <a:tc>
                  <a:txBody>
                    <a:bodyPr/>
                    <a:lstStyle/>
                    <a:p>
                      <a:pPr lvl="0" indent="0" marL="0" algn="r">
                        <a:buNone/>
                      </a:pPr>
                      <a:r>
                        <a:rPr/>
                        <a:t>-0.0151797</a:t>
                      </a:r>
                    </a:p>
                  </a:txBody>
                </a:tc>
              </a:tr>
              <a:tr h="0">
                <a:tc>
                  <a:txBody>
                    <a:bodyPr/>
                    <a:lstStyle/>
                    <a:p>
                      <a:pPr lvl="0" indent="0" marL="0" algn="r">
                        <a:buNone/>
                      </a:pPr>
                      <a:r>
                        <a:rPr/>
                        <a:t>0.95</a:t>
                      </a:r>
                    </a:p>
                  </a:txBody>
                </a:tc>
                <a:tc>
                  <a:txBody>
                    <a:bodyPr/>
                    <a:lstStyle/>
                    <a:p>
                      <a:pPr lvl="0" indent="0" marL="0" algn="r">
                        <a:buNone/>
                      </a:pPr>
                      <a:r>
                        <a:rPr/>
                        <a:t>-0.0249339</a:t>
                      </a:r>
                    </a:p>
                  </a:txBody>
                </a:tc>
                <a:tc>
                  <a:txBody>
                    <a:bodyPr/>
                    <a:lstStyle/>
                    <a:p>
                      <a:pPr lvl="0" indent="0" marL="0" algn="r">
                        <a:buNone/>
                      </a:pPr>
                      <a:r>
                        <a:rPr/>
                        <a:t>-0.020238</a:t>
                      </a:r>
                    </a:p>
                  </a:txBody>
                </a:tc>
                <a:tc>
                  <a:txBody>
                    <a:bodyPr/>
                    <a:lstStyle/>
                    <a:p>
                      <a:pPr lvl="0" indent="0" marL="0" algn="r">
                        <a:buNone/>
                      </a:pPr>
                      <a:r>
                        <a:rPr/>
                        <a:t>-0.00853434</a:t>
                      </a:r>
                    </a:p>
                  </a:txBody>
                </a:tc>
                <a:tc>
                  <a:txBody>
                    <a:bodyPr/>
                    <a:lstStyle/>
                    <a:p>
                      <a:pPr lvl="0" indent="0" marL="0" algn="r">
                        <a:buNone/>
                      </a:pPr>
                      <a:r>
                        <a:rPr/>
                        <a:t>-0.0181663</a:t>
                      </a:r>
                    </a:p>
                  </a:txBody>
                </a:tc>
                <a:tc>
                  <a:txBody>
                    <a:bodyPr/>
                    <a:lstStyle/>
                    <a:p>
                      <a:pPr lvl="0" indent="0" marL="0" algn="r">
                        <a:buNone/>
                      </a:pPr>
                      <a:r>
                        <a:rPr/>
                        <a:t>-0.0186956</a:t>
                      </a:r>
                    </a:p>
                  </a:txBody>
                </a:tc>
                <a:tc>
                  <a:txBody>
                    <a:bodyPr/>
                    <a:lstStyle/>
                    <a:p>
                      <a:pPr lvl="0" indent="0" marL="0" algn="r">
                        <a:buNone/>
                      </a:pPr>
                      <a:r>
                        <a:rPr/>
                        <a:t>-0.0188489</a:t>
                      </a:r>
                    </a:p>
                  </a:txBody>
                </a:tc>
              </a:tr>
              <a:tr h="0">
                <a:tc>
                  <a:txBody>
                    <a:bodyPr/>
                    <a:lstStyle/>
                    <a:p>
                      <a:pPr lvl="0" indent="0" marL="0" algn="r">
                        <a:buNone/>
                      </a:pPr>
                      <a:r>
                        <a:rPr/>
                        <a:t>0.99</a:t>
                      </a:r>
                    </a:p>
                  </a:txBody>
                </a:tc>
                <a:tc>
                  <a:txBody>
                    <a:bodyPr/>
                    <a:lstStyle/>
                    <a:p>
                      <a:pPr lvl="0" indent="0" marL="0" algn="r">
                        <a:buNone/>
                      </a:pPr>
                      <a:r>
                        <a:rPr/>
                        <a:t>-0.0366529</a:t>
                      </a:r>
                    </a:p>
                  </a:txBody>
                </a:tc>
                <a:tc>
                  <a:txBody>
                    <a:bodyPr/>
                    <a:lstStyle/>
                    <a:p>
                      <a:pPr lvl="0" indent="0" marL="0" algn="r">
                        <a:buNone/>
                      </a:pPr>
                      <a:r>
                        <a:rPr/>
                        <a:t>-0.0291582</a:t>
                      </a:r>
                    </a:p>
                  </a:txBody>
                </a:tc>
                <a:tc>
                  <a:txBody>
                    <a:bodyPr/>
                    <a:lstStyle/>
                    <a:p>
                      <a:pPr lvl="0" indent="0" marL="0" algn="r">
                        <a:buNone/>
                      </a:pPr>
                      <a:r>
                        <a:rPr/>
                        <a:t>-0.0102922</a:t>
                      </a:r>
                    </a:p>
                  </a:txBody>
                </a:tc>
                <a:tc>
                  <a:txBody>
                    <a:bodyPr/>
                    <a:lstStyle/>
                    <a:p>
                      <a:pPr lvl="0" indent="0" marL="0" algn="r">
                        <a:buNone/>
                      </a:pPr>
                      <a:r>
                        <a:rPr/>
                        <a:t>-0.0262316</a:t>
                      </a:r>
                    </a:p>
                  </a:txBody>
                </a:tc>
                <a:tc>
                  <a:txBody>
                    <a:bodyPr/>
                    <a:lstStyle/>
                    <a:p>
                      <a:pPr lvl="0" indent="0" marL="0" algn="r">
                        <a:buNone/>
                      </a:pPr>
                      <a:r>
                        <a:rPr/>
                        <a:t>-0.0268309</a:t>
                      </a:r>
                    </a:p>
                  </a:txBody>
                </a:tc>
                <a:tc>
                  <a:txBody>
                    <a:bodyPr/>
                    <a:lstStyle/>
                    <a:p>
                      <a:pPr lvl="0" indent="0" marL="0" algn="r">
                        <a:buNone/>
                      </a:pPr>
                      <a:r>
                        <a:rPr/>
                        <a:t>-0.0269983</a:t>
                      </a:r>
                    </a:p>
                  </a:txBody>
                </a:tc>
              </a:tr>
            </a:tbl>
          </a:graphicData>
        </a:graphic>
      </p:graphicFrame>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Limitations</a:t>
            </a:r>
          </a:p>
        </p:txBody>
      </p:sp>
      <p:sp>
        <p:nvSpPr>
          <p:cNvPr id="3" name="Content Placeholder 2"/>
          <p:cNvSpPr>
            <a:spLocks noGrp="1"/>
          </p:cNvSpPr>
          <p:nvPr>
            <p:ph idx="1"/>
          </p:nvPr>
        </p:nvSpPr>
        <p:spPr/>
        <p:txBody>
          <a:bodyPr/>
          <a:lstStyle/>
          <a:p>
            <a:pPr lvl="0" indent="0" marL="0">
              <a:buNone/>
            </a:pPr>
            <a:r>
              <a:rPr/>
              <a:t>Market Conditions: The performance metrics are historical, so they may not accurately predict future returns. Market conditions change, and successful strategies may no longer be effective in the future.</a:t>
            </a:r>
          </a:p>
          <a:p>
            <a:pPr lvl="0" indent="0" marL="0">
              <a:buNone/>
            </a:pPr>
            <a:r>
              <a:rPr/>
              <a:t>Liquidity Risk: Certain strategies may experience liquidity issues, limiting their ability to execute trades at desired prices for intraday strategies.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Real-world Limitations</a:t>
            </a:r>
          </a:p>
        </p:txBody>
      </p:sp>
      <p:sp>
        <p:nvSpPr>
          <p:cNvPr id="3" name="Content Placeholder 2"/>
          <p:cNvSpPr>
            <a:spLocks noGrp="1"/>
          </p:cNvSpPr>
          <p:nvPr>
            <p:ph idx="1"/>
          </p:nvPr>
        </p:nvSpPr>
        <p:spPr/>
        <p:txBody>
          <a:bodyPr/>
          <a:lstStyle/>
          <a:p>
            <a:pPr lvl="0" indent="0" marL="0">
              <a:buNone/>
            </a:pPr>
            <a:r>
              <a:rPr/>
              <a:t>Transaction Costs: It can have a significant impact on net returns, particularly for frequent trading strategies.</a:t>
            </a:r>
          </a:p>
          <a:p>
            <a:pPr lvl="0" indent="0" marL="0">
              <a:buNone/>
            </a:pPr>
            <a:r>
              <a:rPr/>
              <a:t>Model Risk: The assumptions used to calculate VaR and CVaR may not be accurate in all market conditions, resulting in under or overestimation of risk measures.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Overall Strategy</a:t>
            </a:r>
          </a:p>
        </p:txBody>
      </p:sp>
      <p:sp>
        <p:nvSpPr>
          <p:cNvPr id="3" name="Content Placeholder 2"/>
          <p:cNvSpPr>
            <a:spLocks noGrp="1"/>
          </p:cNvSpPr>
          <p:nvPr>
            <p:ph idx="1"/>
          </p:nvPr>
        </p:nvSpPr>
        <p:spPr/>
        <p:txBody>
          <a:bodyPr/>
          <a:lstStyle/>
          <a:p>
            <a:pPr lvl="0" indent="0" marL="0">
              <a:buNone/>
            </a:pPr>
            <a:r>
              <a:rPr/>
              <a:t>Given the trade-off between returns and risk, Strategy4_days3 appears to be the best overall strategy. It has higher mean returns (compared to the highest), the best Sharpe ratio (indicating superior risk-adjusted returns), and reasonable risk metrics (VaR and CVaR) than the others. However, the choice of the “best” strategy is also determined by the investor’s risk tolerance, investment horizon, and specific objectives.</a:t>
            </a:r>
          </a:p>
          <a:p>
            <a:pPr lvl="0" indent="0" marL="0">
              <a:buNone/>
            </a:pPr>
            <a:r>
              <a:rPr/>
              <a:t>The reason s4_days3 is beneficial is that it provides a greater return at a moderate risk. Although it is not the strategy with the lowest risk in absolute terms, it successfully manages risk and return.</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In conclusion, while Strategy4_days3 produces promising results based on the analysis, investors should consider real-world constraints and their personal investment profile before implementing any strategy. Continuous monitoring and adjustment in response to changing market conditions are also required to ensure the effectiveness of any investment strategy.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Descreptive stastics of returns</a:t>
            </a:r>
          </a:p>
        </p:txBody>
      </p:sp>
      <p:graphicFrame>
        <p:nvGraphicFramePr>
          <p:cNvPr id="6" name="Content Placeholder 5"/>
          <p:cNvGraphicFramePr>
            <a:graphicFrameLocks noGrp="1"/>
          </p:cNvGraphicFramePr>
          <p:nvPr>
            <p:ph idx="1"/>
          </p:nvPr>
        </p:nvGraphicFramePr>
        <p:xfrm>
          <a:off x="457200" y="1193800"/>
          <a:ext cx="8229600" cy="3390900"/>
        </p:xfrm>
        <a:graphic>
          <a:graphicData uri="http://schemas.openxmlformats.org/drawingml/2006/table">
            <a:tbl>
              <a:tblPr firstRow="1" bandRow="1">
                <a:tableStyleId>{5C22544A-7EE6-4342-B048-85BDC9FD1C3A}</a:tableStyleId>
              </a:tblPr>
              <a:tblGrid>
                <a:gridCol w="1168400"/>
                <a:gridCol w="1168400"/>
                <a:gridCol w="1168400"/>
                <a:gridCol w="1168400"/>
                <a:gridCol w="1168400"/>
                <a:gridCol w="1168400"/>
                <a:gridCol w="1168400"/>
              </a:tblGrid>
              <a:tr h="0">
                <a:tc>
                  <a:txBody>
                    <a:bodyPr/>
                    <a:lstStyle/>
                    <a:p>
                      <a:pPr lvl="0" indent="0" marL="0" algn="l">
                        <a:buNone/>
                      </a:pPr>
                      <a:r>
                        <a:rPr/>
                        <a:t>metrics</a:t>
                      </a:r>
                    </a:p>
                  </a:txBody>
                  <a:tcPr/>
                </a:tc>
                <a:tc>
                  <a:txBody>
                    <a:bodyPr/>
                    <a:lstStyle/>
                    <a:p>
                      <a:pPr lvl="0" indent="0" marL="0" algn="r">
                        <a:buNone/>
                      </a:pPr>
                      <a:r>
                        <a:rPr/>
                        <a:t>S1_returns</a:t>
                      </a:r>
                    </a:p>
                  </a:txBody>
                  <a:tcPr/>
                </a:tc>
                <a:tc>
                  <a:txBody>
                    <a:bodyPr/>
                    <a:lstStyle/>
                    <a:p>
                      <a:pPr lvl="0" indent="0" marL="0" algn="r">
                        <a:buNone/>
                      </a:pPr>
                      <a:r>
                        <a:rPr/>
                        <a:t>S2_returns</a:t>
                      </a:r>
                    </a:p>
                  </a:txBody>
                  <a:tcPr/>
                </a:tc>
                <a:tc>
                  <a:txBody>
                    <a:bodyPr/>
                    <a:lstStyle/>
                    <a:p>
                      <a:pPr lvl="0" indent="0" marL="0" algn="r">
                        <a:buNone/>
                      </a:pPr>
                      <a:r>
                        <a:rPr/>
                        <a:t>S3_returns</a:t>
                      </a:r>
                    </a:p>
                  </a:txBody>
                  <a:tcPr/>
                </a:tc>
                <a:tc>
                  <a:txBody>
                    <a:bodyPr/>
                    <a:lstStyle/>
                    <a:p>
                      <a:pPr lvl="0" indent="0" marL="0" algn="r">
                        <a:buNone/>
                      </a:pPr>
                      <a:r>
                        <a:rPr/>
                        <a:t>s4_days1</a:t>
                      </a:r>
                    </a:p>
                  </a:txBody>
                  <a:tcPr/>
                </a:tc>
                <a:tc>
                  <a:txBody>
                    <a:bodyPr/>
                    <a:lstStyle/>
                    <a:p>
                      <a:pPr lvl="0" indent="0" marL="0" algn="r">
                        <a:buNone/>
                      </a:pPr>
                      <a:r>
                        <a:rPr/>
                        <a:t>s4_days2</a:t>
                      </a:r>
                    </a:p>
                  </a:txBody>
                  <a:tcPr/>
                </a:tc>
                <a:tc>
                  <a:txBody>
                    <a:bodyPr/>
                    <a:lstStyle/>
                    <a:p>
                      <a:pPr lvl="0" indent="0" marL="0" algn="r">
                        <a:buNone/>
                      </a:pPr>
                      <a:r>
                        <a:rPr/>
                        <a:t>s4_days3</a:t>
                      </a:r>
                    </a:p>
                  </a:txBody>
                  <a:tcPr/>
                </a:tc>
              </a:tr>
              <a:tr h="0">
                <a:tc>
                  <a:txBody>
                    <a:bodyPr/>
                    <a:lstStyle/>
                    <a:p>
                      <a:pPr lvl="0" indent="0" marL="0" algn="l">
                        <a:buNone/>
                      </a:pPr>
                      <a:r>
                        <a:rPr/>
                        <a:t>mean</a:t>
                      </a:r>
                    </a:p>
                  </a:txBody>
                </a:tc>
                <a:tc>
                  <a:txBody>
                    <a:bodyPr/>
                    <a:lstStyle/>
                    <a:p>
                      <a:pPr lvl="0" indent="0" marL="0" algn="r">
                        <a:buNone/>
                      </a:pPr>
                      <a:r>
                        <a:rPr/>
                        <a:t>0.000521613</a:t>
                      </a:r>
                    </a:p>
                  </a:txBody>
                </a:tc>
                <a:tc>
                  <a:txBody>
                    <a:bodyPr/>
                    <a:lstStyle/>
                    <a:p>
                      <a:pPr lvl="0" indent="0" marL="0" algn="r">
                        <a:buNone/>
                      </a:pPr>
                      <a:r>
                        <a:rPr/>
                        <a:t>0.000380745</a:t>
                      </a:r>
                    </a:p>
                  </a:txBody>
                </a:tc>
                <a:tc>
                  <a:txBody>
                    <a:bodyPr/>
                    <a:lstStyle/>
                    <a:p>
                      <a:pPr lvl="0" indent="0" marL="0" algn="r">
                        <a:buNone/>
                      </a:pPr>
                      <a:r>
                        <a:rPr/>
                        <a:t>6.20357e-05</a:t>
                      </a:r>
                    </a:p>
                  </a:txBody>
                </a:tc>
                <a:tc>
                  <a:txBody>
                    <a:bodyPr/>
                    <a:lstStyle/>
                    <a:p>
                      <a:pPr lvl="0" indent="0" marL="0" algn="r">
                        <a:buNone/>
                      </a:pPr>
                      <a:r>
                        <a:rPr/>
                        <a:t>0.000503219</a:t>
                      </a:r>
                    </a:p>
                  </a:txBody>
                </a:tc>
                <a:tc>
                  <a:txBody>
                    <a:bodyPr/>
                    <a:lstStyle/>
                    <a:p>
                      <a:pPr lvl="0" indent="0" marL="0" algn="r">
                        <a:buNone/>
                      </a:pPr>
                      <a:r>
                        <a:rPr/>
                        <a:t>0.000521344</a:t>
                      </a:r>
                    </a:p>
                  </a:txBody>
                </a:tc>
                <a:tc>
                  <a:txBody>
                    <a:bodyPr/>
                    <a:lstStyle/>
                    <a:p>
                      <a:pPr lvl="0" indent="0" marL="0" algn="r">
                        <a:buNone/>
                      </a:pPr>
                      <a:r>
                        <a:rPr/>
                        <a:t>0.000530859</a:t>
                      </a:r>
                    </a:p>
                  </a:txBody>
                </a:tc>
              </a:tr>
              <a:tr h="0">
                <a:tc>
                  <a:txBody>
                    <a:bodyPr/>
                    <a:lstStyle/>
                    <a:p>
                      <a:pPr lvl="0" indent="0" marL="0" algn="l">
                        <a:buNone/>
                      </a:pPr>
                      <a:r>
                        <a:rPr/>
                        <a:t>Variance</a:t>
                      </a:r>
                    </a:p>
                  </a:txBody>
                </a:tc>
                <a:tc>
                  <a:txBody>
                    <a:bodyPr/>
                    <a:lstStyle/>
                    <a:p>
                      <a:pPr lvl="0" indent="0" marL="0" algn="r">
                        <a:buNone/>
                      </a:pPr>
                      <a:r>
                        <a:rPr/>
                        <a:t>0.000119996</a:t>
                      </a:r>
                    </a:p>
                  </a:txBody>
                </a:tc>
                <a:tc>
                  <a:txBody>
                    <a:bodyPr/>
                    <a:lstStyle/>
                    <a:p>
                      <a:pPr lvl="0" indent="0" marL="0" algn="r">
                        <a:buNone/>
                      </a:pPr>
                      <a:r>
                        <a:rPr/>
                        <a:t>8.11694e-05</a:t>
                      </a:r>
                    </a:p>
                  </a:txBody>
                </a:tc>
                <a:tc>
                  <a:txBody>
                    <a:bodyPr/>
                    <a:lstStyle/>
                    <a:p>
                      <a:pPr lvl="0" indent="0" marL="0" algn="r">
                        <a:buNone/>
                      </a:pPr>
                      <a:r>
                        <a:rPr/>
                        <a:t>3.94367e-05</a:t>
                      </a:r>
                    </a:p>
                  </a:txBody>
                </a:tc>
                <a:tc>
                  <a:txBody>
                    <a:bodyPr/>
                    <a:lstStyle/>
                    <a:p>
                      <a:pPr lvl="0" indent="0" marL="0" algn="r">
                        <a:buNone/>
                      </a:pPr>
                      <a:r>
                        <a:rPr/>
                        <a:t>0.000111342</a:t>
                      </a:r>
                    </a:p>
                  </a:txBody>
                </a:tc>
                <a:tc>
                  <a:txBody>
                    <a:bodyPr/>
                    <a:lstStyle/>
                    <a:p>
                      <a:pPr lvl="0" indent="0" marL="0" algn="r">
                        <a:buNone/>
                      </a:pPr>
                      <a:r>
                        <a:rPr/>
                        <a:t>0.000106289</a:t>
                      </a:r>
                    </a:p>
                  </a:txBody>
                </a:tc>
                <a:tc>
                  <a:txBody>
                    <a:bodyPr/>
                    <a:lstStyle/>
                    <a:p>
                      <a:pPr lvl="0" indent="0" marL="0" algn="r">
                        <a:buNone/>
                      </a:pPr>
                      <a:r>
                        <a:rPr/>
                        <a:t>0.000101925</a:t>
                      </a:r>
                    </a:p>
                  </a:txBody>
                </a:tc>
              </a:tr>
              <a:tr h="0">
                <a:tc>
                  <a:txBody>
                    <a:bodyPr/>
                    <a:lstStyle/>
                    <a:p>
                      <a:pPr lvl="0" indent="0" marL="0" algn="l">
                        <a:buNone/>
                      </a:pPr>
                      <a:r>
                        <a:rPr/>
                        <a:t>Standard deviation</a:t>
                      </a:r>
                    </a:p>
                  </a:txBody>
                </a:tc>
                <a:tc>
                  <a:txBody>
                    <a:bodyPr/>
                    <a:lstStyle/>
                    <a:p>
                      <a:pPr lvl="0" indent="0" marL="0" algn="r">
                        <a:buNone/>
                      </a:pPr>
                      <a:r>
                        <a:rPr/>
                        <a:t>0.0109543</a:t>
                      </a:r>
                    </a:p>
                  </a:txBody>
                </a:tc>
                <a:tc>
                  <a:txBody>
                    <a:bodyPr/>
                    <a:lstStyle/>
                    <a:p>
                      <a:pPr lvl="0" indent="0" marL="0" algn="r">
                        <a:buNone/>
                      </a:pPr>
                      <a:r>
                        <a:rPr/>
                        <a:t>0.0090094</a:t>
                      </a:r>
                    </a:p>
                  </a:txBody>
                </a:tc>
                <a:tc>
                  <a:txBody>
                    <a:bodyPr/>
                    <a:lstStyle/>
                    <a:p>
                      <a:pPr lvl="0" indent="0" marL="0" algn="r">
                        <a:buNone/>
                      </a:pPr>
                      <a:r>
                        <a:rPr/>
                        <a:t>0.00627986</a:t>
                      </a:r>
                    </a:p>
                  </a:txBody>
                </a:tc>
                <a:tc>
                  <a:txBody>
                    <a:bodyPr/>
                    <a:lstStyle/>
                    <a:p>
                      <a:pPr lvl="0" indent="0" marL="0" algn="r">
                        <a:buNone/>
                      </a:pPr>
                      <a:r>
                        <a:rPr/>
                        <a:t>0.0105519</a:t>
                      </a:r>
                    </a:p>
                  </a:txBody>
                </a:tc>
                <a:tc>
                  <a:txBody>
                    <a:bodyPr/>
                    <a:lstStyle/>
                    <a:p>
                      <a:pPr lvl="0" indent="0" marL="0" algn="r">
                        <a:buNone/>
                      </a:pPr>
                      <a:r>
                        <a:rPr/>
                        <a:t>0.0103096</a:t>
                      </a:r>
                    </a:p>
                  </a:txBody>
                </a:tc>
                <a:tc>
                  <a:txBody>
                    <a:bodyPr/>
                    <a:lstStyle/>
                    <a:p>
                      <a:pPr lvl="0" indent="0" marL="0" algn="r">
                        <a:buNone/>
                      </a:pPr>
                      <a:r>
                        <a:rPr/>
                        <a:t>0.0100958</a:t>
                      </a:r>
                    </a:p>
                  </a:txBody>
                </a:tc>
              </a:tr>
              <a:tr h="0">
                <a:tc>
                  <a:txBody>
                    <a:bodyPr/>
                    <a:lstStyle/>
                    <a:p>
                      <a:pPr lvl="0" indent="0" marL="0" algn="l">
                        <a:buNone/>
                      </a:pPr>
                      <a:r>
                        <a:rPr/>
                        <a:t>kurtosis</a:t>
                      </a:r>
                    </a:p>
                  </a:txBody>
                </a:tc>
                <a:tc>
                  <a:txBody>
                    <a:bodyPr/>
                    <a:lstStyle/>
                    <a:p>
                      <a:pPr lvl="0" indent="0" marL="0" algn="r">
                        <a:buNone/>
                      </a:pPr>
                      <a:r>
                        <a:rPr/>
                        <a:t>1.70486</a:t>
                      </a:r>
                    </a:p>
                  </a:txBody>
                </a:tc>
                <a:tc>
                  <a:txBody>
                    <a:bodyPr/>
                    <a:lstStyle/>
                    <a:p>
                      <a:pPr lvl="0" indent="0" marL="0" algn="r">
                        <a:buNone/>
                      </a:pPr>
                      <a:r>
                        <a:rPr/>
                        <a:t>2.13497</a:t>
                      </a:r>
                    </a:p>
                  </a:txBody>
                </a:tc>
                <a:tc>
                  <a:txBody>
                    <a:bodyPr/>
                    <a:lstStyle/>
                    <a:p>
                      <a:pPr lvl="0" indent="0" marL="0" algn="r">
                        <a:buNone/>
                      </a:pPr>
                      <a:r>
                        <a:rPr/>
                        <a:t>3.12226</a:t>
                      </a:r>
                    </a:p>
                  </a:txBody>
                </a:tc>
                <a:tc>
                  <a:txBody>
                    <a:bodyPr/>
                    <a:lstStyle/>
                    <a:p>
                      <a:pPr lvl="0" indent="0" marL="0" algn="r">
                        <a:buNone/>
                      </a:pPr>
                      <a:r>
                        <a:rPr/>
                        <a:t>1.06971</a:t>
                      </a:r>
                    </a:p>
                  </a:txBody>
                </a:tc>
                <a:tc>
                  <a:txBody>
                    <a:bodyPr/>
                    <a:lstStyle/>
                    <a:p>
                      <a:pPr lvl="0" indent="0" marL="0" algn="r">
                        <a:buNone/>
                      </a:pPr>
                      <a:r>
                        <a:rPr/>
                        <a:t>0.981473</a:t>
                      </a:r>
                    </a:p>
                  </a:txBody>
                </a:tc>
                <a:tc>
                  <a:txBody>
                    <a:bodyPr/>
                    <a:lstStyle/>
                    <a:p>
                      <a:pPr lvl="0" indent="0" marL="0" algn="r">
                        <a:buNone/>
                      </a:pPr>
                      <a:r>
                        <a:rPr/>
                        <a:t>0.901483</a:t>
                      </a:r>
                    </a:p>
                  </a:txBody>
                </a:tc>
              </a:tr>
              <a:tr h="0">
                <a:tc>
                  <a:txBody>
                    <a:bodyPr/>
                    <a:lstStyle/>
                    <a:p>
                      <a:pPr lvl="0" indent="0" marL="0" algn="l">
                        <a:buNone/>
                      </a:pPr>
                      <a:r>
                        <a:rPr/>
                        <a:t>skewness</a:t>
                      </a:r>
                    </a:p>
                  </a:txBody>
                </a:tc>
                <a:tc>
                  <a:txBody>
                    <a:bodyPr/>
                    <a:lstStyle/>
                    <a:p>
                      <a:pPr lvl="0" indent="0" marL="0" algn="r">
                        <a:buNone/>
                      </a:pPr>
                      <a:r>
                        <a:rPr/>
                        <a:t>-0.154435</a:t>
                      </a:r>
                    </a:p>
                  </a:txBody>
                </a:tc>
                <a:tc>
                  <a:txBody>
                    <a:bodyPr/>
                    <a:lstStyle/>
                    <a:p>
                      <a:pPr lvl="0" indent="0" marL="0" algn="r">
                        <a:buNone/>
                      </a:pPr>
                      <a:r>
                        <a:rPr/>
                        <a:t>-0.0555907</a:t>
                      </a:r>
                    </a:p>
                  </a:txBody>
                </a:tc>
                <a:tc>
                  <a:txBody>
                    <a:bodyPr/>
                    <a:lstStyle/>
                    <a:p>
                      <a:pPr lvl="0" indent="0" marL="0" algn="r">
                        <a:buNone/>
                      </a:pPr>
                      <a:r>
                        <a:rPr/>
                        <a:t>0.046007</a:t>
                      </a:r>
                    </a:p>
                  </a:txBody>
                </a:tc>
                <a:tc>
                  <a:txBody>
                    <a:bodyPr/>
                    <a:lstStyle/>
                    <a:p>
                      <a:pPr lvl="0" indent="0" marL="0" algn="r">
                        <a:buNone/>
                      </a:pPr>
                      <a:r>
                        <a:rPr/>
                        <a:t>-0.256772</a:t>
                      </a:r>
                    </a:p>
                  </a:txBody>
                </a:tc>
                <a:tc>
                  <a:txBody>
                    <a:bodyPr/>
                    <a:lstStyle/>
                    <a:p>
                      <a:pPr lvl="0" indent="0" marL="0" algn="r">
                        <a:buNone/>
                      </a:pPr>
                      <a:r>
                        <a:rPr/>
                        <a:t>-0.231452</a:t>
                      </a:r>
                    </a:p>
                  </a:txBody>
                </a:tc>
                <a:tc>
                  <a:txBody>
                    <a:bodyPr/>
                    <a:lstStyle/>
                    <a:p>
                      <a:pPr lvl="0" indent="0" marL="0" algn="r">
                        <a:buNone/>
                      </a:pPr>
                      <a:r>
                        <a:rPr/>
                        <a:t>-0.212529</a:t>
                      </a:r>
                    </a:p>
                  </a:txBody>
                </a:tc>
              </a:tr>
              <a:tr h="0">
                <a:tc>
                  <a:txBody>
                    <a:bodyPr/>
                    <a:lstStyle/>
                    <a:p>
                      <a:pPr lvl="0" indent="0" marL="0" algn="l">
                        <a:buNone/>
                      </a:pPr>
                      <a:r>
                        <a:rPr/>
                        <a:t>sharpe ratio</a:t>
                      </a:r>
                    </a:p>
                  </a:txBody>
                </a:tc>
                <a:tc>
                  <a:txBody>
                    <a:bodyPr/>
                    <a:lstStyle/>
                    <a:p>
                      <a:pPr lvl="0" indent="0" marL="0" algn="r">
                        <a:buNone/>
                      </a:pPr>
                      <a:r>
                        <a:rPr/>
                        <a:t>0.508624</a:t>
                      </a:r>
                    </a:p>
                  </a:txBody>
                </a:tc>
                <a:tc>
                  <a:txBody>
                    <a:bodyPr/>
                    <a:lstStyle/>
                    <a:p>
                      <a:pPr lvl="0" indent="0" marL="0" algn="r">
                        <a:buNone/>
                      </a:pPr>
                      <a:r>
                        <a:rPr/>
                        <a:t>0.370213</a:t>
                      </a:r>
                    </a:p>
                  </a:txBody>
                </a:tc>
                <a:tc>
                  <a:txBody>
                    <a:bodyPr/>
                    <a:lstStyle/>
                    <a:p>
                      <a:pPr lvl="0" indent="0" marL="0" algn="r">
                        <a:buNone/>
                      </a:pPr>
                      <a:r>
                        <a:rPr/>
                        <a:t>-0.274522</a:t>
                      </a:r>
                    </a:p>
                  </a:txBody>
                </a:tc>
                <a:tc>
                  <a:txBody>
                    <a:bodyPr/>
                    <a:lstStyle/>
                    <a:p>
                      <a:pPr lvl="0" indent="0" marL="0" algn="r">
                        <a:buNone/>
                      </a:pPr>
                      <a:r>
                        <a:rPr/>
                        <a:t>0.500347</a:t>
                      </a:r>
                    </a:p>
                  </a:txBody>
                </a:tc>
                <a:tc>
                  <a:txBody>
                    <a:bodyPr/>
                    <a:lstStyle/>
                    <a:p>
                      <a:pPr lvl="0" indent="0" marL="0" algn="r">
                        <a:buNone/>
                      </a:pPr>
                      <a:r>
                        <a:rPr/>
                        <a:t>0.540013</a:t>
                      </a:r>
                    </a:p>
                  </a:txBody>
                </a:tc>
                <a:tc>
                  <a:txBody>
                    <a:bodyPr/>
                    <a:lstStyle/>
                    <a:p>
                      <a:pPr lvl="0" indent="0" marL="0" algn="r">
                        <a:buNone/>
                      </a:pPr>
                      <a:r>
                        <a:rPr/>
                        <a:t>0.566414</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Mean Returns:</a:t>
            </a:r>
          </a:p>
        </p:txBody>
      </p:sp>
      <p:sp>
        <p:nvSpPr>
          <p:cNvPr id="3" name="Content Placeholder 2"/>
          <p:cNvSpPr>
            <a:spLocks noGrp="1"/>
          </p:cNvSpPr>
          <p:nvPr>
            <p:ph idx="1"/>
          </p:nvPr>
        </p:nvSpPr>
        <p:spPr/>
        <p:txBody>
          <a:bodyPr/>
          <a:lstStyle/>
          <a:p>
            <a:pPr lvl="0" indent="0" marL="0">
              <a:buNone/>
            </a:pPr>
            <a:r>
              <a:rPr/>
              <a:t>The mean return shows average return of asset throughout the period. Strategy 1 yields the highest mean return, followed by Strategy 4 (over all day windows). This suggests that Strategy 1 has higher average returns than the others.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Variance and Standard Deviation:</a:t>
            </a:r>
          </a:p>
        </p:txBody>
      </p:sp>
      <p:sp>
        <p:nvSpPr>
          <p:cNvPr id="3" name="Content Placeholder 2"/>
          <p:cNvSpPr>
            <a:spLocks noGrp="1"/>
          </p:cNvSpPr>
          <p:nvPr>
            <p:ph idx="1"/>
          </p:nvPr>
        </p:nvSpPr>
        <p:spPr/>
        <p:txBody>
          <a:bodyPr/>
          <a:lstStyle/>
          <a:p>
            <a:pPr lvl="0" indent="0" marL="0">
              <a:buNone/>
            </a:pPr>
            <a:r>
              <a:rPr/>
              <a:t>These metrics indicate the risk or volatility associated with each strategy. Strategy 3 has the lowest variance and standard deviation, implying that it is the least risky, while S1 is the most volatile. Lower variance in Strategy 3 indicates more stable returns, but at the expense of lower average returns.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Kurtosis and Skewness:</a:t>
            </a:r>
          </a:p>
        </p:txBody>
      </p:sp>
      <p:sp>
        <p:nvSpPr>
          <p:cNvPr id="3" name="Content Placeholder 2"/>
          <p:cNvSpPr>
            <a:spLocks noGrp="1"/>
          </p:cNvSpPr>
          <p:nvPr>
            <p:ph idx="1"/>
          </p:nvPr>
        </p:nvSpPr>
        <p:spPr/>
        <p:txBody>
          <a:bodyPr/>
          <a:lstStyle/>
          <a:p>
            <a:pPr lvl="0" indent="0" marL="0">
              <a:buNone/>
            </a:pPr>
            <a:r>
              <a:rPr/>
              <a:t>Strategy 3 has the highest kurtosis, indicating a greater likelihood of extreme returns (either very high or very low) than a normal distribution. The skewness values show that Strategy 1, Strategy 4 (across all days), and Strategy 2 returns are slightly skewed to the left (negative skewness), while S3 has a slight right skew (positive skewness), indicating a tendency for more frequent positive outliers.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Sharpe Ratio:</a:t>
            </a:r>
          </a:p>
        </p:txBody>
      </p:sp>
      <p:sp>
        <p:nvSpPr>
          <p:cNvPr id="3" name="Content Placeholder 2"/>
          <p:cNvSpPr>
            <a:spLocks noGrp="1"/>
          </p:cNvSpPr>
          <p:nvPr>
            <p:ph idx="1"/>
          </p:nvPr>
        </p:nvSpPr>
        <p:spPr/>
        <p:txBody>
          <a:bodyPr/>
          <a:lstStyle/>
          <a:p>
            <a:pPr lvl="0" indent="0" marL="0">
              <a:buNone/>
            </a:pPr>
            <a:r>
              <a:rPr/>
              <a:t>This ratio compares the performance of an investment to a risk-free asset after accounting for risk. A higher Sharpe ratio suggests better risk-adjusted returns. Strategy4_days3 has the highest Sharpe ratio, indicating that it provides the best risk-adjusted returns among the strategies.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Interpretation of cumulative returns</a:t>
            </a:r>
          </a:p>
        </p:txBody>
      </p:sp>
      <p:sp>
        <p:nvSpPr>
          <p:cNvPr id="4" name="Text Placeholder 3"/>
          <p:cNvSpPr>
            <a:spLocks noGrp="1"/>
          </p:cNvSpPr>
          <p:nvPr>
            <p:ph idx="2" sz="half" type="body"/>
          </p:nvPr>
        </p:nvSpPr>
        <p:spPr/>
        <p:txBody>
          <a:bodyPr/>
          <a:lstStyle/>
          <a:p>
            <a:pPr lvl="0" indent="0" marL="0">
              <a:buNone/>
            </a:pPr>
            <a:r>
              <a:rPr/>
              <a:t>The cumulative returns graph visually represents the total return over time for each strategy, providing a straightforward comparison of their performance. Strategies showing a steeper slope upwards are delivering better returns over the period analyzed. As we can see Strategy 4 and strategy 1 has outperformed other strategies.</a:t>
            </a:r>
          </a:p>
        </p:txBody>
      </p:sp>
      <p:pic>
        <p:nvPicPr>
          <p:cNvPr descr="Team36_project1_files/figure-pptx/cell-10-output-1.png" id="0" name="Picture 1"/>
          <p:cNvPicPr>
            <a:picLocks noGrp="1" noChangeAspect="1"/>
          </p:cNvPicPr>
          <p:nvPr/>
        </p:nvPicPr>
        <p:blipFill>
          <a:blip r:embed="rId2"/>
          <a:stretch>
            <a:fillRect/>
          </a:stretch>
        </p:blipFill>
        <p:spPr bwMode="auto">
          <a:xfrm>
            <a:off x="3568700" y="1041400"/>
            <a:ext cx="5105400" cy="27051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Interpretation of Kernel density plot</a:t>
            </a:r>
          </a:p>
        </p:txBody>
      </p:sp>
      <p:sp>
        <p:nvSpPr>
          <p:cNvPr id="4" name="Text Placeholder 3"/>
          <p:cNvSpPr>
            <a:spLocks noGrp="1"/>
          </p:cNvSpPr>
          <p:nvPr>
            <p:ph idx="2" sz="half" type="body"/>
          </p:nvPr>
        </p:nvSpPr>
        <p:spPr/>
        <p:txBody>
          <a:bodyPr/>
          <a:lstStyle/>
          <a:p>
            <a:pPr lvl="0" indent="0" marL="0">
              <a:buNone/>
            </a:pPr>
            <a:r>
              <a:rPr/>
              <a:t>Kernel density plot represent the distribution of returns. Risk-averse investors tend to prefer strategies with narrower spreads and higher peaks (such as Strategy 3 and Strategy4_days3) because they suggest lower volatility and more predictable performance. Risk-seeking investors who are willing to accept more uncertainty in exchange for higher returns may prefer strategies with wider spreads (such as Strategy 1).</a:t>
            </a:r>
          </a:p>
          <a:p>
            <a:pPr lvl="0" indent="0" marL="0">
              <a:buNone/>
            </a:pPr>
            <a:r>
              <a:rPr/>
              <a:t>Overall, Strategy3 and the Strategy4 composite strategy evaluated on day 3 appear to offer a good risk-reward balance, with Strategy3 being the most conservative and Strategy4_days3 having a slightly riskier profile but potentially higher returns.</a:t>
            </a:r>
          </a:p>
        </p:txBody>
      </p:sp>
      <p:pic>
        <p:nvPicPr>
          <p:cNvPr descr="Team36_project1_files/figure-pptx/cell-11-output-1.png" id="0" name="Picture 1"/>
          <p:cNvPicPr>
            <a:picLocks noGrp="1" noChangeAspect="1"/>
          </p:cNvPicPr>
          <p:nvPr/>
        </p:nvPicPr>
        <p:blipFill>
          <a:blip r:embed="rId2"/>
          <a:stretch>
            <a:fillRect/>
          </a:stretch>
        </p:blipFill>
        <p:spPr bwMode="auto">
          <a:xfrm>
            <a:off x="3568700" y="317500"/>
            <a:ext cx="5105400" cy="4152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risk return tradeoff</a:t>
            </a:r>
          </a:p>
        </p:txBody>
      </p:sp>
      <p:sp>
        <p:nvSpPr>
          <p:cNvPr id="4" name="Text Placeholder 3"/>
          <p:cNvSpPr>
            <a:spLocks noGrp="1"/>
          </p:cNvSpPr>
          <p:nvPr>
            <p:ph idx="2" sz="half" type="body"/>
          </p:nvPr>
        </p:nvSpPr>
        <p:spPr/>
        <p:txBody>
          <a:bodyPr/>
          <a:lstStyle/>
          <a:p>
            <a:pPr lvl="0" indent="0" marL="0">
              <a:buNone/>
            </a:pPr>
            <a:r>
              <a:rPr/>
              <a:t>Six strategies (Strategy1, Strategy2, Strategy3, Strategy4_days1, Strategy4_days2, and Strategy4_days3) are displayed in a scatter plot with returns on the x-axis and risk on the y-axis. Higher returns are generally desired, but they frequently entail greater risk. Striking a balance between a reasonable degree of risk and the need for greater returns is the trade-off.</a:t>
            </a:r>
          </a:p>
          <a:p>
            <a:pPr lvl="0" indent="0" marL="0">
              <a:buNone/>
            </a:pPr>
            <a:r>
              <a:rPr/>
              <a:t>Although it isn’t the lowest on the plot, the strategy designated as s4_days3 appears to have the highest return with a moderate amount of risk and is well-balanced in light of its return. Although it isn’t at the very top, its placement in the upper right quadrant suggests a higher return without the highest risk, which may be appealing.</a:t>
            </a:r>
          </a:p>
        </p:txBody>
      </p:sp>
      <p:pic>
        <p:nvPicPr>
          <p:cNvPr descr="Team36_project1_files/figure-pptx/cell-12-output-1.png" id="0" name="Picture 1"/>
          <p:cNvPicPr>
            <a:picLocks noGrp="1" noChangeAspect="1"/>
          </p:cNvPicPr>
          <p:nvPr/>
        </p:nvPicPr>
        <p:blipFill>
          <a:blip r:embed="rId2"/>
          <a:stretch>
            <a:fillRect/>
          </a:stretch>
        </p:blipFill>
        <p:spPr bwMode="auto">
          <a:xfrm>
            <a:off x="3568700" y="368300"/>
            <a:ext cx="5105400" cy="405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Team 36</dc:creator>
  <cp:keywords/>
  <dcterms:created xsi:type="dcterms:W3CDTF">2024-02-27T09:12:05Z</dcterms:created>
  <dcterms:modified xsi:type="dcterms:W3CDTF">2024-02-27T09:12:05Z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institute">
    <vt:lpwstr>D’Amore-McKim School of Business, Northeastern University</vt:lpwstr>
  </property>
  <property fmtid="{D5CDD505-2E9C-101B-9397-08002B2CF9AE}" pid="12" name="institutes">
    <vt:lpwstr/>
  </property>
  <property fmtid="{D5CDD505-2E9C-101B-9397-08002B2CF9AE}" pid="13" name="labels">
    <vt:lpwstr/>
  </property>
  <property fmtid="{D5CDD505-2E9C-101B-9397-08002B2CF9AE}" pid="14" name="subtitle">
    <vt:lpwstr>FINA 6333 – Spring 2024</vt:lpwstr>
  </property>
  <property fmtid="{D5CDD505-2E9C-101B-9397-08002B2CF9AE}" pid="15" name="toc-title">
    <vt:lpwstr>Table of contents</vt:lpwstr>
  </property>
</Properties>
</file>