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11"/>
  </p:notesMasterIdLst>
  <p:sldIdLst>
    <p:sldId id="282" r:id="rId2"/>
    <p:sldId id="300" r:id="rId3"/>
    <p:sldId id="301" r:id="rId4"/>
    <p:sldId id="287" r:id="rId5"/>
    <p:sldId id="302" r:id="rId6"/>
    <p:sldId id="303" r:id="rId7"/>
    <p:sldId id="304" r:id="rId8"/>
    <p:sldId id="305" r:id="rId9"/>
    <p:sldId id="306" r:id="rId10"/>
  </p:sldIdLst>
  <p:sldSz cx="10080625" cy="7559675"/>
  <p:notesSz cx="7772400" cy="10058400"/>
  <p:defaultTextStyle>
    <a:defPPr>
      <a:defRPr lang="en-GB"/>
    </a:defPPr>
    <a:lvl1pPr algn="l" defTabSz="4568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411" indent="-285543" algn="l" defTabSz="4568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2169" indent="-228435" algn="l" defTabSz="4568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599039" indent="-228435" algn="l" defTabSz="4568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5907" indent="-228435" algn="l" defTabSz="45686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4341" algn="l" defTabSz="913736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1210" algn="l" defTabSz="913736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198078" algn="l" defTabSz="913736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4946" algn="l" defTabSz="913736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2" y="-10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306D9537-A6F5-4F6B-99BA-9809F5794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8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411" indent="-285543" algn="l" defTabSz="4568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169" indent="-228435" algn="l" defTabSz="4568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9039" indent="-228435" algn="l" defTabSz="4568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907" indent="-228435" algn="l" defTabSz="45686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4341" algn="l" defTabSz="9137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10" algn="l" defTabSz="9137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78" algn="l" defTabSz="9137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46" algn="l" defTabSz="9137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28479" y="167992"/>
            <a:ext cx="2184135" cy="7227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011" y="169672"/>
            <a:ext cx="7392458" cy="72236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8479" y="2263008"/>
            <a:ext cx="2184135" cy="2015913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31" y="2263008"/>
            <a:ext cx="6972432" cy="2015913"/>
          </a:xfrm>
        </p:spPr>
        <p:txBody>
          <a:bodyPr/>
          <a:lstStyle>
            <a:lvl1pPr algn="r">
              <a:defRPr sz="4600" spc="1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011" y="162392"/>
            <a:ext cx="7392458" cy="7227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479" y="162392"/>
            <a:ext cx="2156405" cy="7227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96489" y="302738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28479" y="167992"/>
            <a:ext cx="2184135" cy="7227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011" y="169672"/>
            <a:ext cx="7392458" cy="7223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6489" y="3188200"/>
            <a:ext cx="1764110" cy="1814322"/>
          </a:xfrm>
        </p:spPr>
        <p:txBody>
          <a:bodyPr anchor="ctr"/>
          <a:lstStyle>
            <a:lvl1pPr marL="0" indent="0">
              <a:buNone/>
              <a:defRPr sz="2200">
                <a:solidFill>
                  <a:schemeClr val="bg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20026" y="3188200"/>
            <a:ext cx="6972432" cy="1814322"/>
          </a:xfrm>
        </p:spPr>
        <p:txBody>
          <a:bodyPr/>
          <a:lstStyle>
            <a:lvl1pPr algn="r">
              <a:defRPr sz="4600" spc="1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894959"/>
            <a:ext cx="4452276" cy="485835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894959"/>
            <a:ext cx="4452276" cy="485835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898669"/>
            <a:ext cx="4454027" cy="705219"/>
          </a:xfrm>
        </p:spPr>
        <p:txBody>
          <a:bodyPr anchor="b"/>
          <a:lstStyle>
            <a:lvl1pPr marL="0" indent="0" algn="ctr">
              <a:buNone/>
              <a:defRPr sz="26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687884"/>
            <a:ext cx="4454027" cy="406507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898669"/>
            <a:ext cx="4455776" cy="705219"/>
          </a:xfrm>
        </p:spPr>
        <p:txBody>
          <a:bodyPr anchor="b"/>
          <a:lstStyle>
            <a:lvl1pPr marL="0" indent="0" algn="ctr">
              <a:buNone/>
              <a:defRPr sz="2600" b="0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687884"/>
            <a:ext cx="4455776" cy="406507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011" y="166360"/>
            <a:ext cx="9736448" cy="7227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479" y="166313"/>
            <a:ext cx="2184135" cy="7227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68011" y="167993"/>
            <a:ext cx="7392458" cy="72236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2" y="335986"/>
            <a:ext cx="6468401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3130" y="2348539"/>
            <a:ext cx="1844754" cy="3104507"/>
          </a:xfrm>
        </p:spPr>
        <p:txBody>
          <a:bodyPr tIns="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893129" y="503978"/>
            <a:ext cx="1847299" cy="1844561"/>
          </a:xfrm>
        </p:spPr>
        <p:txBody>
          <a:bodyPr anchor="b"/>
          <a:lstStyle>
            <a:lvl1pPr algn="l">
              <a:defRPr sz="2200" spc="16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728479" y="166313"/>
            <a:ext cx="2184135" cy="7227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8011" y="167993"/>
            <a:ext cx="7392458" cy="7223689"/>
          </a:xfrm>
        </p:spPr>
        <p:txBody>
          <a:bodyPr anchor="ctr"/>
          <a:lstStyle>
            <a:lvl1pPr marL="0" indent="0" algn="ctr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6489" y="2351899"/>
            <a:ext cx="1848115" cy="3275859"/>
          </a:xfrm>
        </p:spPr>
        <p:txBody>
          <a:bodyPr tIns="0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96489" y="507338"/>
            <a:ext cx="1848115" cy="1844561"/>
          </a:xfrm>
        </p:spPr>
        <p:txBody>
          <a:bodyPr anchor="b"/>
          <a:lstStyle>
            <a:lvl1pPr algn="l">
              <a:defRPr sz="2200" spc="165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8011" y="1802253"/>
            <a:ext cx="9736448" cy="5561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8010" y="167994"/>
            <a:ext cx="9716875" cy="14842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026" y="392255"/>
            <a:ext cx="9239757" cy="1162274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026" y="1894957"/>
            <a:ext cx="9269118" cy="4858351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878" y="7006699"/>
            <a:ext cx="2352146" cy="302387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8BE824-F901-46D3-8060-751CA1EFE404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0208" y="7006699"/>
            <a:ext cx="3696229" cy="302387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8163" y="7005299"/>
            <a:ext cx="642680" cy="302387"/>
          </a:xfrm>
          <a:prstGeom prst="rect">
            <a:avLst/>
          </a:prstGeom>
          <a:ln w="19050">
            <a:noFill/>
          </a:ln>
        </p:spPr>
        <p:txBody>
          <a:bodyPr vert="horz" lIns="100794" tIns="50397" rIns="100794" bIns="50397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ED9843C2-2D93-4E6F-AB42-0040BCE02B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3500" kern="1200" cap="all" spc="22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251986" algn="l" defTabSz="1007943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200" kern="1200" spc="165" baseline="0">
          <a:solidFill>
            <a:schemeClr val="tx2"/>
          </a:solidFill>
          <a:latin typeface="+mn-lt"/>
          <a:ea typeface="+mn-ea"/>
          <a:cs typeface="+mn-cs"/>
        </a:defRPr>
      </a:lvl1pPr>
      <a:lvl2pPr marL="604766" indent="-201589" algn="l" defTabSz="1007943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10" baseline="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01589" algn="l" defTabSz="1007943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800" kern="1200" spc="110" baseline="0">
          <a:solidFill>
            <a:schemeClr val="tx2"/>
          </a:solidFill>
          <a:latin typeface="+mn-lt"/>
          <a:ea typeface="+mn-ea"/>
          <a:cs typeface="+mn-cs"/>
        </a:defRPr>
      </a:lvl3pPr>
      <a:lvl4pPr marL="1209532" indent="-201589" algn="l" defTabSz="1007943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411120" indent="-201589" algn="l" defTabSz="1007943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400" kern="1200" spc="110" baseline="0">
          <a:solidFill>
            <a:schemeClr val="tx2"/>
          </a:solidFill>
          <a:latin typeface="+mn-lt"/>
          <a:ea typeface="+mn-ea"/>
          <a:cs typeface="+mn-cs"/>
        </a:defRPr>
      </a:lvl5pPr>
      <a:lvl6pPr marL="1713503" indent="-201589" algn="l" defTabSz="1007943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2015886" indent="-201589" algn="l" defTabSz="1007943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2318269" indent="-201589" algn="l" defTabSz="1007943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2620652" indent="-201589" algn="l" defTabSz="1007943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//upload.wikimedia.org/wikipedia/commons/d/d2/Elliptical_coordinates_gri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en.wikipedia.org/wiki/File:Parabolic_coords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3512" y="5456237"/>
            <a:ext cx="7056438" cy="1931917"/>
          </a:xfrm>
        </p:spPr>
        <p:txBody>
          <a:bodyPr/>
          <a:lstStyle/>
          <a:p>
            <a:pPr algn="l"/>
            <a:r>
              <a:rPr lang="en-US" dirty="0" smtClean="0"/>
              <a:t>References: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Chapter 2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731837"/>
            <a:ext cx="5116512" cy="2362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Lecture 1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Coordinate Systems and Vectors intro</a:t>
            </a:r>
            <a:endParaRPr lang="en-US" dirty="0"/>
          </a:p>
        </p:txBody>
      </p:sp>
      <p:pic>
        <p:nvPicPr>
          <p:cNvPr id="5" name="Picture 2" descr="C:\Users\Acer\AppData\Local\Microsoft\Windows\Temporary Internet Files\Content.IE5\2O6QG8QE\MP90038607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2" y="579437"/>
            <a:ext cx="457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026" y="1894957"/>
            <a:ext cx="9269118" cy="53900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Euclidean / Rectangular (used 99% of this class)</a:t>
            </a:r>
          </a:p>
          <a:p>
            <a:pPr lvl="1"/>
            <a:r>
              <a:rPr lang="en-US" dirty="0" smtClean="0"/>
              <a:t>Polar</a:t>
            </a:r>
          </a:p>
          <a:p>
            <a:pPr lvl="1"/>
            <a:r>
              <a:rPr lang="en-US" dirty="0" smtClean="0"/>
              <a:t>Hyperbolic, </a:t>
            </a:r>
            <a:r>
              <a:rPr lang="en-US" dirty="0" err="1" smtClean="0"/>
              <a:t>Logartithmic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Axis (or axes)</a:t>
            </a:r>
          </a:p>
          <a:p>
            <a:pPr lvl="2"/>
            <a:r>
              <a:rPr lang="en-US" dirty="0" smtClean="0"/>
              <a:t>Scale</a:t>
            </a:r>
          </a:p>
          <a:p>
            <a:pPr lvl="2"/>
            <a:r>
              <a:rPr lang="en-US" dirty="0" smtClean="0"/>
              <a:t>Direction</a:t>
            </a:r>
          </a:p>
          <a:p>
            <a:r>
              <a:rPr lang="en-US" dirty="0" smtClean="0"/>
              <a:t>Two types of measurements:</a:t>
            </a:r>
          </a:p>
          <a:p>
            <a:pPr lvl="1"/>
            <a:r>
              <a:rPr lang="en-US" dirty="0" smtClean="0"/>
              <a:t>Absolute position (relative to orientation) – a </a:t>
            </a:r>
            <a:r>
              <a:rPr lang="en-US" b="1" dirty="0" smtClean="0"/>
              <a:t>Point</a:t>
            </a:r>
          </a:p>
          <a:p>
            <a:pPr lvl="1"/>
            <a:r>
              <a:rPr lang="en-US" dirty="0" smtClean="0"/>
              <a:t>Relative distance – an </a:t>
            </a:r>
            <a:r>
              <a:rPr lang="en-US" b="1" dirty="0" smtClean="0"/>
              <a:t>Offset</a:t>
            </a:r>
            <a:r>
              <a:rPr lang="en-US" dirty="0" smtClean="0"/>
              <a:t> (or </a:t>
            </a:r>
            <a:r>
              <a:rPr lang="en-US" b="1" dirty="0" smtClean="0"/>
              <a:t>Vector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Note how a Point and Vector are related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1D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3D</a:t>
            </a:r>
          </a:p>
          <a:p>
            <a:pPr lvl="2"/>
            <a:r>
              <a:rPr lang="en-US" dirty="0" smtClean="0"/>
              <a:t>Right vs. Left Handed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of Reference</a:t>
            </a:r>
            <a:endParaRPr lang="en-US" dirty="0"/>
          </a:p>
        </p:txBody>
      </p:sp>
      <p:pic>
        <p:nvPicPr>
          <p:cNvPr id="2050" name="Picture 2" descr="C:\temp\Temporary Internet Files\Content.IE5\U6PLZSNG\12_inch_18_inch_Wooden_Ruler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66898" y="1726769"/>
            <a:ext cx="4836525" cy="14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0026" y="1894957"/>
                <a:ext cx="9269118" cy="546628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We'll mainly use it in 2D</a:t>
                </a:r>
              </a:p>
              <a:p>
                <a:r>
                  <a:rPr lang="en-US" dirty="0" smtClean="0"/>
                  <a:t>Description:</a:t>
                </a:r>
              </a:p>
              <a:p>
                <a:pPr lvl="1"/>
                <a:r>
                  <a:rPr lang="en-US" dirty="0" smtClean="0"/>
                  <a:t>Origin</a:t>
                </a:r>
              </a:p>
              <a:p>
                <a:pPr lvl="1"/>
                <a:r>
                  <a:rPr lang="en-US" dirty="0" smtClean="0"/>
                  <a:t>Reference direction + scale (concentric rings)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Points, Offsets</a:t>
                </a:r>
              </a:p>
              <a:p>
                <a:r>
                  <a:rPr lang="en-US" dirty="0" smtClean="0"/>
                  <a:t>Conversions to / from Euclidean</a:t>
                </a:r>
              </a:p>
              <a:p>
                <a:pPr lvl="1"/>
                <a:r>
                  <a:rPr lang="en-US" dirty="0" smtClean="0"/>
                  <a:t>Polar to Euclidean</a:t>
                </a:r>
              </a:p>
              <a:p>
                <a:pPr marL="40317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𝑑𝑖𝑠𝑡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317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𝑑𝑖𝑠𝑡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Euclidean to Polar</a:t>
                </a:r>
              </a:p>
              <a:p>
                <a:pPr marL="40317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𝑑𝑖𝑠𝑡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40317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𝑖𝑓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=0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𝑎𝑛𝑑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&gt;0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𝜋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𝑖𝑓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=0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𝑎𝑛𝑑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≤0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𝑡𝑎𝑛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𝑦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𝑖𝑓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&gt;0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𝑡𝑎𝑛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𝑦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∆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𝑖𝑓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∆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≤0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26" y="1894957"/>
                <a:ext cx="9269118" cy="5466280"/>
              </a:xfrm>
              <a:blipFill rotWithShape="1"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C.S.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88112" y="5200651"/>
                <a:ext cx="3048000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sz="16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𝑚𝑎𝑡h</m:t>
                      </m:r>
                      <m:r>
                        <a:rPr lang="en-US" sz="16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𝑎𝑡𝑎𝑛</m:t>
                      </m:r>
                      <m:r>
                        <a:rPr lang="en-US" sz="16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,∆</m:t>
                          </m:r>
                          <m:r>
                            <a:rPr lang="en-US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16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𝑝𝑦𝑡h𝑜𝑛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12" y="5200651"/>
                <a:ext cx="3048000" cy="321306"/>
              </a:xfrm>
              <a:prstGeom prst="rect">
                <a:avLst/>
              </a:prstGeom>
              <a:blipFill rotWithShape="1">
                <a:blip r:embed="rId3"/>
                <a:stretch>
                  <a:fillRect r="-240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Elliptical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Parabolic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Logarithmic</a:t>
            </a:r>
          </a:p>
          <a:p>
            <a:pPr marL="50397" indent="0">
              <a:buNone/>
            </a:pP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37" y="610777"/>
            <a:ext cx="9072563" cy="58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2D coordinate Systems (we aren't using these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pic>
        <p:nvPicPr>
          <p:cNvPr id="1026" name="Picture 2" descr="File:Elliptical coordinates grid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822" y="2027236"/>
            <a:ext cx="3011289" cy="225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abolic coords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2805790"/>
            <a:ext cx="3786187" cy="193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ages.macworld.com/images/legacy/2006/08/images/content/gpmlogverticalbla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2" y="4618037"/>
            <a:ext cx="3171825" cy="245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026" y="1874837"/>
            <a:ext cx="9269118" cy="4878471"/>
          </a:xfrm>
        </p:spPr>
        <p:txBody>
          <a:bodyPr/>
          <a:lstStyle/>
          <a:p>
            <a:r>
              <a:rPr lang="en-US" dirty="0" smtClean="0"/>
              <a:t>Biology: pathogen transmission route (e.g. fleas / rats in Black Plague)</a:t>
            </a:r>
          </a:p>
          <a:p>
            <a:r>
              <a:rPr lang="en-US" dirty="0" smtClean="0"/>
              <a:t>Computer Science: an array (list) of data (e.g. </a:t>
            </a:r>
            <a:r>
              <a:rPr lang="en-US" dirty="0" err="1" smtClean="0"/>
              <a:t>my_vals</a:t>
            </a:r>
            <a:r>
              <a:rPr lang="en-US" dirty="0" smtClean="0"/>
              <a:t>[7])</a:t>
            </a:r>
          </a:p>
          <a:p>
            <a:r>
              <a:rPr lang="en-US" dirty="0" smtClean="0"/>
              <a:t>Despicable Me: the bad-guy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Math / Physics</a:t>
            </a:r>
            <a:r>
              <a:rPr lang="en-US" b="1" dirty="0" smtClean="0"/>
              <a:t>: a quantity, represented by an arrow, indicating </a:t>
            </a:r>
            <a:r>
              <a:rPr lang="en-US" b="1" u="sng" dirty="0" smtClean="0"/>
              <a:t>direction</a:t>
            </a:r>
            <a:r>
              <a:rPr lang="en-US" b="1" dirty="0" smtClean="0"/>
              <a:t> and </a:t>
            </a:r>
            <a:r>
              <a:rPr lang="en-US" b="1" u="sng" dirty="0" smtClean="0"/>
              <a:t>magnitude</a:t>
            </a:r>
            <a:endParaRPr lang="en-US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the dictionary</a:t>
            </a:r>
            <a:endParaRPr lang="en-US" dirty="0"/>
          </a:p>
        </p:txBody>
      </p:sp>
      <p:pic>
        <p:nvPicPr>
          <p:cNvPr id="4098" name="Picture 2" descr="http://2.bp.blogspot.com/-ENqF2lKkgtE/UT80T66Z1KI/AAAAAAAAADQ/5dUh2jFoWNQ/s1600/tinytoile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r="7848"/>
          <a:stretch/>
        </p:blipFill>
        <p:spPr bwMode="auto">
          <a:xfrm>
            <a:off x="5262818" y="4302125"/>
            <a:ext cx="4817807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20712" y="4280628"/>
            <a:ext cx="4228848" cy="2242410"/>
            <a:chOff x="804052" y="4027308"/>
            <a:chExt cx="4228848" cy="2242410"/>
          </a:xfrm>
        </p:grpSpPr>
        <p:grpSp>
          <p:nvGrpSpPr>
            <p:cNvPr id="4" name="Group 3"/>
            <p:cNvGrpSpPr/>
            <p:nvPr/>
          </p:nvGrpSpPr>
          <p:grpSpPr>
            <a:xfrm>
              <a:off x="804052" y="4027308"/>
              <a:ext cx="4228848" cy="2242410"/>
              <a:chOff x="804051" y="5170083"/>
              <a:chExt cx="8695745" cy="165762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224077" y="5435767"/>
                <a:ext cx="6408397" cy="13919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176543" y="5170083"/>
                <a:ext cx="2345332" cy="265684"/>
              </a:xfrm>
              <a:prstGeom prst="rect">
                <a:avLst/>
              </a:prstGeom>
              <a:noFill/>
            </p:spPr>
            <p:txBody>
              <a:bodyPr wrap="square" lIns="100794" tIns="50397" rIns="100794" bIns="50397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4051" y="6455722"/>
                <a:ext cx="1020062" cy="359413"/>
              </a:xfrm>
              <a:prstGeom prst="rect">
                <a:avLst/>
              </a:prstGeom>
              <a:noFill/>
            </p:spPr>
            <p:txBody>
              <a:bodyPr wrap="square" lIns="100794" tIns="50397" rIns="100794" bIns="50397" rtlCol="0">
                <a:spAutoFit/>
              </a:bodyPr>
              <a:lstStyle/>
              <a:p>
                <a:r>
                  <a:rPr lang="en-US" dirty="0" smtClean="0"/>
                  <a:t>tail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9661591">
                <a:off x="2767158" y="6349183"/>
                <a:ext cx="6732638" cy="456131"/>
              </a:xfrm>
              <a:prstGeom prst="rect">
                <a:avLst/>
              </a:prstGeom>
              <a:noFill/>
            </p:spPr>
            <p:txBody>
              <a:bodyPr wrap="square" lIns="100794" tIns="50397" rIns="100794" bIns="50397" rtlCol="0">
                <a:spAutoFit/>
              </a:bodyPr>
              <a:lstStyle/>
              <a:p>
                <a:r>
                  <a:rPr lang="en-US" dirty="0" smtClean="0"/>
                  <a:t>Length, (aka magnitude) (</a:t>
                </a:r>
                <a:r>
                  <a:rPr lang="en-US" sz="1600" dirty="0" smtClean="0"/>
                  <a:t>a </a:t>
                </a:r>
                <a:r>
                  <a:rPr lang="en-US" sz="1600" b="1" dirty="0" smtClean="0"/>
                  <a:t>scalar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sp>
          <p:nvSpPr>
            <p:cNvPr id="9" name="Left Brace 8"/>
            <p:cNvSpPr/>
            <p:nvPr/>
          </p:nvSpPr>
          <p:spPr>
            <a:xfrm rot="14294900">
              <a:off x="2549864" y="3938947"/>
              <a:ext cx="533399" cy="36415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44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Scalars</a:t>
                </a:r>
              </a:p>
              <a:p>
                <a:pPr lvl="1"/>
                <a:r>
                  <a:rPr lang="en-US" dirty="0" smtClean="0"/>
                  <a:t>k</a:t>
                </a:r>
              </a:p>
              <a:p>
                <a:pPr lvl="1"/>
                <a:r>
                  <a:rPr lang="en-US" dirty="0" smtClean="0"/>
                  <a:t>7.492</a:t>
                </a:r>
              </a:p>
              <a:p>
                <a:pPr lvl="1"/>
                <a:r>
                  <a:rPr lang="en-US" dirty="0" smtClean="0"/>
                  <a:t>9</a:t>
                </a:r>
              </a:p>
              <a:p>
                <a:pPr lvl="1"/>
                <a:r>
                  <a:rPr lang="en-US" dirty="0" smtClean="0"/>
                  <a:t>s = 3.946</a:t>
                </a:r>
              </a:p>
              <a:p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 smtClean="0"/>
                  <a:t>       (the book uses bold-face)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3.6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 a right-hand system, it is customary to write it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.7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3.6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2.7,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3.6,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-1.4 (implies 3d)</a:t>
                </a:r>
              </a:p>
              <a:p>
                <a:pPr lvl="2"/>
                <a:r>
                  <a:rPr lang="en-US" dirty="0" smtClean="0"/>
                  <a:t>Note: the </a:t>
                </a:r>
                <a:r>
                  <a:rPr lang="en-US" i="1" dirty="0" smtClean="0"/>
                  <a:t>elements</a:t>
                </a:r>
                <a:r>
                  <a:rPr lang="en-US" dirty="0" smtClean="0"/>
                  <a:t> of a vector are scalars.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0026" y="1894957"/>
                <a:ext cx="9269118" cy="53900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Implies movement…</a:t>
                </a:r>
              </a:p>
              <a:p>
                <a:pPr lvl="1"/>
                <a:r>
                  <a:rPr lang="en-US" dirty="0" smtClean="0"/>
                  <a:t>E.g. Because of player input, link moves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−1.3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pixels this frame.</a:t>
                </a:r>
              </a:p>
              <a:p>
                <a:pPr marL="403177" lvl="1" indent="0">
                  <a:buNone/>
                </a:pPr>
                <a:endParaRPr lang="en-US" dirty="0"/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pPr marL="403177" lvl="1" indent="0">
                  <a:buNone/>
                </a:pPr>
                <a:endParaRPr lang="en-US" dirty="0"/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E.g. The spaceship's port wing-tip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feet from the cockpit.</a:t>
                </a:r>
              </a:p>
              <a:p>
                <a:pPr marL="403177" lvl="1" indent="0">
                  <a:buNone/>
                </a:pPr>
                <a:endParaRPr lang="en-US" dirty="0"/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…not position</a:t>
                </a:r>
              </a:p>
              <a:p>
                <a:pPr lvl="1"/>
                <a:r>
                  <a:rPr lang="en-US" dirty="0" smtClean="0"/>
                  <a:t>The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−1.3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doesn't indicate link's current </a:t>
                </a:r>
                <a:r>
                  <a:rPr lang="en-US" i="1" dirty="0" smtClean="0"/>
                  <a:t>nor</a:t>
                </a:r>
                <a:r>
                  <a:rPr lang="en-US" dirty="0" smtClean="0"/>
                  <a:t> new position -- only the </a:t>
                </a:r>
                <a:r>
                  <a:rPr lang="en-US" u="sng" dirty="0" smtClean="0"/>
                  <a:t>relative movement</a:t>
                </a:r>
                <a:r>
                  <a:rPr lang="en-US" i="1" u="sng" dirty="0" smtClean="0"/>
                  <a:t>.</a:t>
                </a:r>
              </a:p>
              <a:p>
                <a:pPr lvl="1"/>
                <a:r>
                  <a:rPr lang="en-US" dirty="0" smtClean="0"/>
                  <a:t>The plane's wing-tip offset would be the same regardless of position.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26" y="1894957"/>
                <a:ext cx="9269118" cy="5390080"/>
              </a:xfrm>
              <a:blipFill rotWithShape="1"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conceptually</a:t>
            </a:r>
            <a:endParaRPr lang="en-US" dirty="0"/>
          </a:p>
        </p:txBody>
      </p:sp>
      <p:pic>
        <p:nvPicPr>
          <p:cNvPr id="5122" name="Picture 2" descr="http://www.infendo.com/uploaded_images/103516199_23ade9ef3e_o-74309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910" b="75000" l="25391" r="319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47885" r="67167" b="26029"/>
          <a:stretch/>
        </p:blipFill>
        <p:spPr bwMode="auto">
          <a:xfrm>
            <a:off x="2031104" y="2941637"/>
            <a:ext cx="795130" cy="8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2458065" y="2560637"/>
            <a:ext cx="2810847" cy="1405967"/>
            <a:chOff x="2458065" y="2560637"/>
            <a:chExt cx="2810847" cy="1405967"/>
          </a:xfrm>
        </p:grpSpPr>
        <p:pic>
          <p:nvPicPr>
            <p:cNvPr id="5" name="Picture 2" descr="http://www.infendo.com/uploaded_images/103516199_23ade9ef3e_o-743094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910" b="75000" l="25391" r="319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1" t="47885" r="67167" b="26029"/>
            <a:stretch/>
          </p:blipFill>
          <p:spPr bwMode="auto">
            <a:xfrm>
              <a:off x="4049712" y="2560637"/>
              <a:ext cx="795130" cy="88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2458065" y="3445219"/>
              <a:ext cx="2810847" cy="521385"/>
              <a:chOff x="2458065" y="3445219"/>
              <a:chExt cx="2810847" cy="521385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2458065" y="3445219"/>
                <a:ext cx="2048847" cy="389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2467897" y="3460956"/>
                <a:ext cx="2035277" cy="373318"/>
              </a:xfrm>
              <a:custGeom>
                <a:avLst/>
                <a:gdLst>
                  <a:gd name="connsiteX0" fmla="*/ 0 w 2035277"/>
                  <a:gd name="connsiteY0" fmla="*/ 363793 h 363793"/>
                  <a:gd name="connsiteX1" fmla="*/ 2035277 w 2035277"/>
                  <a:gd name="connsiteY1" fmla="*/ 334297 h 363793"/>
                  <a:gd name="connsiteX2" fmla="*/ 2035277 w 2035277"/>
                  <a:gd name="connsiteY2" fmla="*/ 0 h 363793"/>
                  <a:gd name="connsiteX0" fmla="*/ 0 w 2035277"/>
                  <a:gd name="connsiteY0" fmla="*/ 363793 h 363793"/>
                  <a:gd name="connsiteX1" fmla="*/ 2015613 w 2035277"/>
                  <a:gd name="connsiteY1" fmla="*/ 363793 h 363793"/>
                  <a:gd name="connsiteX2" fmla="*/ 2035277 w 2035277"/>
                  <a:gd name="connsiteY2" fmla="*/ 0 h 363793"/>
                  <a:gd name="connsiteX0" fmla="*/ 0 w 2054942"/>
                  <a:gd name="connsiteY0" fmla="*/ 363793 h 363793"/>
                  <a:gd name="connsiteX1" fmla="*/ 2054942 w 2054942"/>
                  <a:gd name="connsiteY1" fmla="*/ 363793 h 363793"/>
                  <a:gd name="connsiteX2" fmla="*/ 2035277 w 2054942"/>
                  <a:gd name="connsiteY2" fmla="*/ 0 h 363793"/>
                  <a:gd name="connsiteX0" fmla="*/ 0 w 2035277"/>
                  <a:gd name="connsiteY0" fmla="*/ 363793 h 363793"/>
                  <a:gd name="connsiteX1" fmla="*/ 2031129 w 2035277"/>
                  <a:gd name="connsiteY1" fmla="*/ 363793 h 363793"/>
                  <a:gd name="connsiteX2" fmla="*/ 2035277 w 2035277"/>
                  <a:gd name="connsiteY2" fmla="*/ 0 h 363793"/>
                  <a:gd name="connsiteX0" fmla="*/ 0 w 2035277"/>
                  <a:gd name="connsiteY0" fmla="*/ 373318 h 373318"/>
                  <a:gd name="connsiteX1" fmla="*/ 2031129 w 2035277"/>
                  <a:gd name="connsiteY1" fmla="*/ 363793 h 373318"/>
                  <a:gd name="connsiteX2" fmla="*/ 2035277 w 2035277"/>
                  <a:gd name="connsiteY2" fmla="*/ 0 h 37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5277" h="373318">
                    <a:moveTo>
                      <a:pt x="0" y="373318"/>
                    </a:moveTo>
                    <a:lnTo>
                      <a:pt x="2031129" y="363793"/>
                    </a:lnTo>
                    <a:cubicBezTo>
                      <a:pt x="2032512" y="242529"/>
                      <a:pt x="2033894" y="121264"/>
                      <a:pt x="2035277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56677" y="3702557"/>
                <a:ext cx="990600" cy="26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7.2</a:t>
                </a:r>
                <a:endParaRPr 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78312" y="3513723"/>
                <a:ext cx="990600" cy="26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B050"/>
                    </a:solidFill>
                  </a:rPr>
                  <a:t>-1.3</a:t>
                </a:r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p:grpSp>
      </p:grpSp>
      <p:pic>
        <p:nvPicPr>
          <p:cNvPr id="5124" name="Picture 4" descr="http://img3.wikia.nocookie.net/__cb20131229051005/disney/images/0/0d/X-Wing_Top_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8712">
            <a:off x="3331764" y="4254589"/>
            <a:ext cx="1738992" cy="18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5345112" y="2878054"/>
            <a:ext cx="914400" cy="755622"/>
            <a:chOff x="5345112" y="2878054"/>
            <a:chExt cx="914400" cy="75562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421312" y="3002928"/>
              <a:ext cx="457200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21312" y="3002928"/>
              <a:ext cx="0" cy="45802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802312" y="2878054"/>
              <a:ext cx="457200" cy="24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45112" y="3383928"/>
              <a:ext cx="457200" cy="24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00B050"/>
                  </a:solidFill>
                </a:rPr>
                <a:t>y</a:t>
              </a:r>
              <a:endParaRPr lang="en-US" sz="11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74692" y="5202714"/>
            <a:ext cx="1491654" cy="398462"/>
            <a:chOff x="2294974" y="4887740"/>
            <a:chExt cx="1491654" cy="39846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426737" y="4887740"/>
              <a:ext cx="833711" cy="1506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2423495" y="4887740"/>
              <a:ext cx="805477" cy="398462"/>
            </a:xfrm>
            <a:custGeom>
              <a:avLst/>
              <a:gdLst>
                <a:gd name="connsiteX0" fmla="*/ 0 w 619125"/>
                <a:gd name="connsiteY0" fmla="*/ 104775 h 271463"/>
                <a:gd name="connsiteX1" fmla="*/ 133350 w 619125"/>
                <a:gd name="connsiteY1" fmla="*/ 271463 h 271463"/>
                <a:gd name="connsiteX2" fmla="*/ 619125 w 619125"/>
                <a:gd name="connsiteY2" fmla="*/ 0 h 271463"/>
                <a:gd name="connsiteX0" fmla="*/ 0 w 665604"/>
                <a:gd name="connsiteY0" fmla="*/ 55231 h 271463"/>
                <a:gd name="connsiteX1" fmla="*/ 179829 w 665604"/>
                <a:gd name="connsiteY1" fmla="*/ 271463 h 271463"/>
                <a:gd name="connsiteX2" fmla="*/ 665604 w 665604"/>
                <a:gd name="connsiteY2" fmla="*/ 0 h 271463"/>
                <a:gd name="connsiteX0" fmla="*/ 0 w 665604"/>
                <a:gd name="connsiteY0" fmla="*/ 55231 h 277656"/>
                <a:gd name="connsiteX1" fmla="*/ 165304 w 665604"/>
                <a:gd name="connsiteY1" fmla="*/ 277656 h 277656"/>
                <a:gd name="connsiteX2" fmla="*/ 665604 w 665604"/>
                <a:gd name="connsiteY2" fmla="*/ 0 h 277656"/>
                <a:gd name="connsiteX0" fmla="*/ 0 w 665604"/>
                <a:gd name="connsiteY0" fmla="*/ 55231 h 299331"/>
                <a:gd name="connsiteX1" fmla="*/ 176924 w 665604"/>
                <a:gd name="connsiteY1" fmla="*/ 299331 h 299331"/>
                <a:gd name="connsiteX2" fmla="*/ 665604 w 665604"/>
                <a:gd name="connsiteY2" fmla="*/ 0 h 299331"/>
                <a:gd name="connsiteX0" fmla="*/ 0 w 485498"/>
                <a:gd name="connsiteY0" fmla="*/ 119758 h 363858"/>
                <a:gd name="connsiteX1" fmla="*/ 176924 w 485498"/>
                <a:gd name="connsiteY1" fmla="*/ 363858 h 363858"/>
                <a:gd name="connsiteX2" fmla="*/ 485498 w 485498"/>
                <a:gd name="connsiteY2" fmla="*/ 0 h 363858"/>
                <a:gd name="connsiteX0" fmla="*/ 0 w 485498"/>
                <a:gd name="connsiteY0" fmla="*/ 119758 h 449894"/>
                <a:gd name="connsiteX1" fmla="*/ 121730 w 485498"/>
                <a:gd name="connsiteY1" fmla="*/ 449894 h 449894"/>
                <a:gd name="connsiteX2" fmla="*/ 485498 w 485498"/>
                <a:gd name="connsiteY2" fmla="*/ 0 h 449894"/>
                <a:gd name="connsiteX0" fmla="*/ 0 w 491308"/>
                <a:gd name="connsiteY0" fmla="*/ 162776 h 449894"/>
                <a:gd name="connsiteX1" fmla="*/ 127540 w 491308"/>
                <a:gd name="connsiteY1" fmla="*/ 449894 h 449894"/>
                <a:gd name="connsiteX2" fmla="*/ 491308 w 491308"/>
                <a:gd name="connsiteY2" fmla="*/ 0 h 44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1308" h="449894">
                  <a:moveTo>
                    <a:pt x="0" y="162776"/>
                  </a:moveTo>
                  <a:lnTo>
                    <a:pt x="127540" y="449894"/>
                  </a:lnTo>
                  <a:lnTo>
                    <a:pt x="49130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9560294">
              <a:off x="2796028" y="4906389"/>
              <a:ext cx="990600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</a:rPr>
                <a:t>-1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9560294">
              <a:off x="2294974" y="5019729"/>
              <a:ext cx="990600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9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4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68312" y="1874837"/>
            <a:ext cx="8229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0026" y="1894957"/>
                <a:ext cx="9269118" cy="508528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A 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Point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is</a:t>
                </a:r>
                <a:r>
                  <a:rPr lang="en-US" b="1" dirty="0" smtClean="0"/>
                  <a:t> the tip of a 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vector</a:t>
                </a:r>
                <a:r>
                  <a:rPr lang="en-US" b="1" dirty="0" smtClean="0"/>
                  <a:t> whose tail is at the origin. </a:t>
                </a:r>
              </a:p>
              <a:p>
                <a:r>
                  <a:rPr lang="en-US" dirty="0" smtClean="0"/>
                  <a:t>Suppose link is currently at </a:t>
                </a:r>
                <a:r>
                  <a:rPr lang="en-US" b="1" dirty="0" smtClean="0"/>
                  <a:t>position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Think of this as a </a:t>
                </a:r>
                <a:r>
                  <a:rPr lang="en-US" b="1" dirty="0" smtClean="0"/>
                  <a:t>vector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...</a:t>
                </a:r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…with it's tail at the origin…</a:t>
                </a:r>
              </a:p>
              <a:p>
                <a:pPr marL="403177" lvl="1" indent="0">
                  <a:buNone/>
                </a:pPr>
                <a:endParaRPr lang="en-US" dirty="0"/>
              </a:p>
              <a:p>
                <a:pPr marL="403177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…the tip of that vector is at link's </a:t>
                </a:r>
                <a:r>
                  <a:rPr lang="en-US" b="1" dirty="0" smtClean="0"/>
                  <a:t>position </a:t>
                </a:r>
                <a:r>
                  <a:rPr lang="en-US" dirty="0" smtClean="0"/>
                  <a:t>(also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marL="50397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Mathematically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b="0" dirty="0" smtClean="0"/>
                  <a:t> is just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>.  We </a:t>
                </a:r>
                <a:r>
                  <a:rPr lang="en-US" b="0" i="1" dirty="0" smtClean="0"/>
                  <a:t>interpret</a:t>
                </a:r>
                <a:r>
                  <a:rPr lang="en-US" b="0" dirty="0" smtClean="0"/>
                  <a:t> it as either</a:t>
                </a:r>
              </a:p>
              <a:p>
                <a:pPr lvl="1"/>
                <a:r>
                  <a:rPr lang="en-US" dirty="0" smtClean="0"/>
                  <a:t>a point (dot</a:t>
                </a:r>
                <a:r>
                  <a:rPr lang="en-US" dirty="0" smtClean="0"/>
                  <a:t>) – an </a:t>
                </a:r>
                <a:r>
                  <a:rPr lang="en-US" b="1" dirty="0" smtClean="0"/>
                  <a:t>absolute position</a:t>
                </a:r>
                <a:endParaRPr lang="en-US" b="1" dirty="0" smtClean="0"/>
              </a:p>
              <a:p>
                <a:pPr lvl="1"/>
                <a:r>
                  <a:rPr lang="en-US" b="0" dirty="0" smtClean="0"/>
                  <a:t>a vector (arrow</a:t>
                </a:r>
                <a:r>
                  <a:rPr lang="en-US" b="0" dirty="0" smtClean="0"/>
                  <a:t>) – a </a:t>
                </a:r>
                <a:r>
                  <a:rPr lang="en-US" b="1" dirty="0" smtClean="0"/>
                  <a:t>relative offset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but usually not both [except on this slide</a:t>
                </a:r>
                <a:r>
                  <a:rPr lang="en-US" dirty="0" smtClean="0">
                    <a:sym typeface="Wingdings" panose="05000000000000000000" pitchFamily="2" charset="2"/>
                  </a:rPr>
                  <a:t>]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26" y="1894957"/>
                <a:ext cx="9269118" cy="5085280"/>
              </a:xfrm>
              <a:blipFill rotWithShape="1">
                <a:blip r:embed="rId2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(absolute) position &amp; Vectors</a:t>
            </a:r>
            <a:endParaRPr lang="en-US" dirty="0"/>
          </a:p>
        </p:txBody>
      </p:sp>
      <p:pic>
        <p:nvPicPr>
          <p:cNvPr id="6146" name="Picture 2" descr="http://upload.wikimedia.org/wikipedia/commons/thumb/9/9f/Graph-paper.svg/2000px-Graph-pap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710580"/>
            <a:ext cx="2735262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191914" y="2636837"/>
            <a:ext cx="924232" cy="835743"/>
            <a:chOff x="7191914" y="2865437"/>
            <a:chExt cx="924232" cy="835743"/>
          </a:xfrm>
        </p:grpSpPr>
        <p:sp>
          <p:nvSpPr>
            <p:cNvPr id="4" name="Oval 3"/>
            <p:cNvSpPr/>
            <p:nvPr/>
          </p:nvSpPr>
          <p:spPr>
            <a:xfrm>
              <a:off x="7191914" y="2865437"/>
              <a:ext cx="152400" cy="1603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266833" y="2937388"/>
              <a:ext cx="849313" cy="36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266833" y="2947220"/>
              <a:ext cx="1281" cy="7539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5726112" y="3114967"/>
            <a:ext cx="689769" cy="13716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80496" y="4005224"/>
                <a:ext cx="381000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96" y="4005224"/>
                <a:ext cx="381000" cy="349968"/>
              </a:xfrm>
              <a:prstGeom prst="rect">
                <a:avLst/>
              </a:prstGeom>
              <a:blipFill rotWithShape="1">
                <a:blip r:embed="rId4"/>
                <a:stretch>
                  <a:fillRect t="-28070" r="-30645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7846456" y="3966527"/>
            <a:ext cx="190500" cy="21368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14770" y="4084637"/>
                <a:ext cx="654542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70" y="4084637"/>
                <a:ext cx="654542" cy="349968"/>
              </a:xfrm>
              <a:prstGeom prst="rect">
                <a:avLst/>
              </a:prstGeom>
              <a:blipFill rotWithShape="1">
                <a:blip r:embed="rId5"/>
                <a:stretch>
                  <a:fillRect t="-28070" r="-18692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9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441E-6 4.68376E-6 L 0.15481 -0.0531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2" y="-26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441E-6 4.04917E-6 L 0.15481 -0.0529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2" y="-2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3112" y="5913437"/>
            <a:ext cx="4953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Take the </a:t>
                </a:r>
                <a:r>
                  <a:rPr lang="en-US" b="1" dirty="0" smtClean="0"/>
                  <a:t>point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 from the last slide</a:t>
                </a:r>
              </a:p>
              <a:p>
                <a:r>
                  <a:rPr lang="en-US" dirty="0" smtClean="0"/>
                  <a:t>Also, consider another </a:t>
                </a:r>
                <a:r>
                  <a:rPr lang="en-US" b="1" dirty="0" smtClean="0"/>
                  <a:t>vector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Recall: vector = movement</a:t>
                </a:r>
              </a:p>
              <a:p>
                <a:r>
                  <a:rPr lang="en-US" dirty="0" smtClean="0"/>
                  <a:t>If we now consider our (link) origin to be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move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 smtClean="0"/>
                  <a:t>, by</a:t>
                </a:r>
              </a:p>
              <a:p>
                <a:pPr lvl="1"/>
                <a:r>
                  <a:rPr lang="en-US" dirty="0" smtClean="0"/>
                  <a:t>Placing the tail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new position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 smtClean="0"/>
                  <a:t> (</a:t>
                </a:r>
                <a:r>
                  <a:rPr lang="en-US" smtClean="0"/>
                  <a:t>the </a:t>
                </a:r>
                <a:r>
                  <a:rPr lang="en-US" smtClean="0"/>
                  <a:t>head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Said symbolically: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 smtClean="0"/>
                  <a:t>        (vector addition)</a:t>
                </a:r>
              </a:p>
              <a:p>
                <a:r>
                  <a:rPr lang="en-US" dirty="0" smtClean="0"/>
                  <a:t>Said numerically:</a:t>
                </a:r>
              </a:p>
              <a:p>
                <a:pPr lvl="1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7.2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18.7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 smtClean="0"/>
                  <a:t> (the vector) has no position. </a:t>
                </a:r>
              </a:p>
              <a:p>
                <a:r>
                  <a:rPr lang="en-US" dirty="0" smtClean="0"/>
                  <a:t>This is a taste of the (many) vector properties we'll discuss later.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(absolute) position &amp; Vectors</a:t>
            </a:r>
            <a:endParaRPr lang="en-US" dirty="0"/>
          </a:p>
        </p:txBody>
      </p:sp>
      <p:pic>
        <p:nvPicPr>
          <p:cNvPr id="6146" name="Picture 2" descr="http://upload.wikimedia.org/wikipedia/commons/thumb/9/9f/Graph-paper.svg/2000px-Graph-pap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644775"/>
            <a:ext cx="2735262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191914" y="2560637"/>
            <a:ext cx="924232" cy="835743"/>
            <a:chOff x="7191914" y="2865437"/>
            <a:chExt cx="924232" cy="835743"/>
          </a:xfrm>
        </p:grpSpPr>
        <p:sp>
          <p:nvSpPr>
            <p:cNvPr id="4" name="Oval 3"/>
            <p:cNvSpPr/>
            <p:nvPr/>
          </p:nvSpPr>
          <p:spPr>
            <a:xfrm>
              <a:off x="7191914" y="2865437"/>
              <a:ext cx="152400" cy="1603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266833" y="2937388"/>
              <a:ext cx="849313" cy="36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266833" y="2947220"/>
              <a:ext cx="1281" cy="7539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846456" y="3900722"/>
            <a:ext cx="190500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02512" y="4015022"/>
                <a:ext cx="654542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512" y="4015022"/>
                <a:ext cx="654542" cy="349968"/>
              </a:xfrm>
              <a:prstGeom prst="rect">
                <a:avLst/>
              </a:prstGeom>
              <a:blipFill rotWithShape="1">
                <a:blip r:embed="rId4"/>
                <a:stretch>
                  <a:fillRect t="-28070" r="-18519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890970" y="3866432"/>
            <a:ext cx="654542" cy="446805"/>
            <a:chOff x="7890970" y="3866432"/>
            <a:chExt cx="654542" cy="44680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7941706" y="3866432"/>
              <a:ext cx="525462" cy="14597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890970" y="3963269"/>
                  <a:ext cx="654542" cy="349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970" y="3963269"/>
                  <a:ext cx="654542" cy="34996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8357282" y="3691448"/>
            <a:ext cx="764428" cy="349968"/>
            <a:chOff x="8357282" y="3691448"/>
            <a:chExt cx="764428" cy="349968"/>
          </a:xfrm>
        </p:grpSpPr>
        <p:sp>
          <p:nvSpPr>
            <p:cNvPr id="21" name="Oval 20"/>
            <p:cNvSpPr/>
            <p:nvPr/>
          </p:nvSpPr>
          <p:spPr>
            <a:xfrm>
              <a:off x="8357282" y="3752132"/>
              <a:ext cx="246602" cy="228600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467168" y="3691448"/>
                  <a:ext cx="654542" cy="349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168" y="3691448"/>
                  <a:ext cx="654542" cy="34996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8070" r="-168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7236499" y="2497572"/>
            <a:ext cx="654542" cy="446805"/>
            <a:chOff x="7890970" y="3866432"/>
            <a:chExt cx="654542" cy="446805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941706" y="3866432"/>
              <a:ext cx="525462" cy="14597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890970" y="3963269"/>
                  <a:ext cx="654542" cy="349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970" y="3963269"/>
                  <a:ext cx="654542" cy="34996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18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2260</TotalTime>
  <Words>765</Words>
  <Application>Microsoft Office PowerPoint</Application>
  <PresentationFormat>Custom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Lecture 1:  Coordinate Systems and Vectors intro</vt:lpstr>
      <vt:lpstr>Frames of Reference</vt:lpstr>
      <vt:lpstr>Polar C.S.</vt:lpstr>
      <vt:lpstr>Other 2D coordinate Systems (we aren't using these)</vt:lpstr>
      <vt:lpstr>VECTORS in the dictionary</vt:lpstr>
      <vt:lpstr>Vector Notation</vt:lpstr>
      <vt:lpstr>Vectors conceptually</vt:lpstr>
      <vt:lpstr>(absolute) position &amp; Vectors</vt:lpstr>
      <vt:lpstr>(absolute) position &amp; Vectors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Acer</dc:creator>
  <cp:lastModifiedBy>Jason Witherell</cp:lastModifiedBy>
  <cp:revision>84</cp:revision>
  <cp:lastPrinted>1601-01-01T00:00:00Z</cp:lastPrinted>
  <dcterms:created xsi:type="dcterms:W3CDTF">2010-09-11T04:20:44Z</dcterms:created>
  <dcterms:modified xsi:type="dcterms:W3CDTF">2015-01-14T17:59:57Z</dcterms:modified>
</cp:coreProperties>
</file>