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4"/>
  </p:handoutMasterIdLst>
  <p:sldIdLst>
    <p:sldId id="485" r:id="rId3"/>
    <p:sldId id="472" r:id="rId5"/>
    <p:sldId id="479" r:id="rId6"/>
    <p:sldId id="391" r:id="rId7"/>
    <p:sldId id="424" r:id="rId8"/>
    <p:sldId id="388" r:id="rId9"/>
    <p:sldId id="428" r:id="rId10"/>
    <p:sldId id="521" r:id="rId11"/>
    <p:sldId id="397" r:id="rId12"/>
    <p:sldId id="429" r:id="rId13"/>
    <p:sldId id="550" r:id="rId14"/>
    <p:sldId id="551" r:id="rId15"/>
    <p:sldId id="438" r:id="rId16"/>
    <p:sldId id="552" r:id="rId17"/>
    <p:sldId id="579" r:id="rId18"/>
    <p:sldId id="405" r:id="rId19"/>
    <p:sldId id="580" r:id="rId20"/>
    <p:sldId id="581" r:id="rId21"/>
    <p:sldId id="608" r:id="rId22"/>
    <p:sldId id="606" r:id="rId23"/>
  </p:sldIdLst>
  <p:sldSz cx="9144000" cy="5143500" type="screen16x9"/>
  <p:notesSz cx="6858000" cy="9144000"/>
  <p:custDataLst>
    <p:tags r:id="rId28"/>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a:srgbClr val="F39700"/>
    <a:srgbClr val="909090"/>
    <a:srgbClr val="454545"/>
    <a:srgbClr val="FF8607"/>
    <a:srgbClr val="282828"/>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5494" autoAdjust="0"/>
  </p:normalViewPr>
  <p:slideViewPr>
    <p:cSldViewPr snapToGrid="0" snapToObjects="1">
      <p:cViewPr varScale="1">
        <p:scale>
          <a:sx n="145" d="100"/>
          <a:sy n="145" d="100"/>
        </p:scale>
        <p:origin x="-720" y="-102"/>
      </p:cViewPr>
      <p:guideLst>
        <p:guide orient="horz" pos="2041"/>
        <p:guide orient="horz" pos="1735"/>
        <p:guide orient="horz" pos="776"/>
        <p:guide orient="horz" pos="2980"/>
        <p:guide pos="3801"/>
        <p:guide pos="2880"/>
        <p:guide pos="397"/>
        <p:guide pos="53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3969856" y="3501938"/>
            <a:ext cx="1203960" cy="283845"/>
          </a:xfrm>
          <a:prstGeom prst="rect">
            <a:avLst/>
          </a:prstGeom>
          <a:noFill/>
        </p:spPr>
        <p:txBody>
          <a:bodyPr wrap="none" lIns="68580" tIns="34290" rIns="68580" bIns="34290"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导师：吴向明</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2200071" y="2964070"/>
            <a:ext cx="3422909" cy="391160"/>
          </a:xfrm>
          <a:prstGeom prst="rect">
            <a:avLst/>
          </a:prstGeom>
        </p:spPr>
        <p:txBody>
          <a:bodyPr wrap="square" lIns="68580" tIns="34290" rIns="68580" bIns="34290">
            <a:spAutoFit/>
          </a:bodyPr>
          <a:lstStyle/>
          <a:p>
            <a:pPr>
              <a:lnSpc>
                <a:spcPct val="150000"/>
              </a:lnSpc>
              <a:spcBef>
                <a:spcPct val="0"/>
              </a:spcBef>
            </a:pPr>
            <a:r>
              <a:rPr lang="zh-CN" altLang="en-US" b="1" dirty="0" smtClean="0">
                <a:latin typeface="+mj-ea"/>
                <a:ea typeface="+mj-ea"/>
              </a:rPr>
              <a:t>副标题：先启阶段项目开发成果演示</a:t>
            </a:r>
            <a:endParaRPr lang="zh-CN" altLang="en-US" b="1" dirty="0">
              <a:latin typeface="+mj-ea"/>
              <a:ea typeface="+mj-ea"/>
            </a:endParaRPr>
          </a:p>
        </p:txBody>
      </p:sp>
      <p:sp>
        <p:nvSpPr>
          <p:cNvPr id="22" name="矩形 21"/>
          <p:cNvSpPr/>
          <p:nvPr/>
        </p:nvSpPr>
        <p:spPr>
          <a:xfrm>
            <a:off x="2458761" y="3501938"/>
            <a:ext cx="1203960" cy="283845"/>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：刘杰</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200275" y="1917065"/>
            <a:ext cx="6508115" cy="837565"/>
          </a:xfrm>
          <a:prstGeom prst="rect">
            <a:avLst/>
          </a:prstGeom>
        </p:spPr>
        <p:txBody>
          <a:bodyPr wrap="square" lIns="68580" tIns="34290" rIns="68580" bIns="34290">
            <a:spAutoFit/>
          </a:bodyPr>
          <a:lstStyle/>
          <a:p>
            <a:r>
              <a:rPr lang="zh-CN" altLang="en-US" sz="5000" b="1" dirty="0">
                <a:solidFill>
                  <a:srgbClr val="071F65"/>
                </a:solidFill>
                <a:latin typeface="+mj-ea"/>
                <a:ea typeface="+mj-ea"/>
              </a:rPr>
              <a:t>云迪在线网络学习平台</a:t>
            </a:r>
            <a:endParaRPr lang="zh-CN" altLang="en-US" sz="5000" b="1" dirty="0">
              <a:solidFill>
                <a:srgbClr val="071F65"/>
              </a:solidFill>
              <a:latin typeface="+mj-ea"/>
              <a:ea typeface="+mj-ea"/>
            </a:endParaRPr>
          </a:p>
        </p:txBody>
      </p:sp>
      <p:cxnSp>
        <p:nvCxnSpPr>
          <p:cNvPr id="24" name="直接连接符 23"/>
          <p:cNvCxnSpPr/>
          <p:nvPr/>
        </p:nvCxnSpPr>
        <p:spPr>
          <a:xfrm flipH="1">
            <a:off x="2200275" y="2892425"/>
            <a:ext cx="64242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200275" y="1633220"/>
            <a:ext cx="3833495" cy="283845"/>
          </a:xfrm>
          <a:prstGeom prst="rect">
            <a:avLst/>
          </a:prstGeom>
        </p:spPr>
        <p:txBody>
          <a:bodyPr wrap="square" lIns="68580" tIns="34290" rIns="68580" bIns="34290">
            <a:spAutoFit/>
          </a:bodyPr>
          <a:lstStyle/>
          <a:p>
            <a:r>
              <a:rPr lang="zh-CN" altLang="en-US" b="1" dirty="0">
                <a:latin typeface="微软雅黑" panose="020B0503020204020204" pitchFamily="34" charset="-122"/>
                <a:ea typeface="微软雅黑" panose="020B0503020204020204" pitchFamily="34" charset="-122"/>
              </a:rPr>
              <a:t>中北大学</a:t>
            </a:r>
            <a:r>
              <a:rPr lang="en-US" altLang="zh-CN" b="1" dirty="0" smtClean="0">
                <a:latin typeface="微软雅黑" panose="020B0503020204020204" pitchFamily="34" charset="-122"/>
                <a:ea typeface="微软雅黑" panose="020B0503020204020204" pitchFamily="34" charset="-122"/>
              </a:rPr>
              <a:t>2017</a:t>
            </a:r>
            <a:r>
              <a:rPr lang="zh-CN" altLang="en-US" b="1" dirty="0" smtClean="0">
                <a:latin typeface="微软雅黑" panose="020B0503020204020204" pitchFamily="34" charset="-122"/>
                <a:ea typeface="微软雅黑" panose="020B0503020204020204" pitchFamily="34" charset="-122"/>
              </a:rPr>
              <a:t>级</a:t>
            </a:r>
            <a:r>
              <a:rPr lang="zh-CN" altLang="en-US" b="1" dirty="0">
                <a:latin typeface="微软雅黑" panose="020B0503020204020204" pitchFamily="34" charset="-122"/>
                <a:ea typeface="微软雅黑" panose="020B0503020204020204" pitchFamily="34" charset="-122"/>
              </a:rPr>
              <a:t>软件工程</a:t>
            </a:r>
            <a:r>
              <a:rPr lang="zh-CN" altLang="en-US"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J</a:t>
            </a:r>
            <a:r>
              <a:rPr lang="en-US" altLang="zh-CN" b="1" dirty="0" smtClean="0">
                <a:latin typeface="微软雅黑" panose="020B0503020204020204" pitchFamily="34" charset="-122"/>
                <a:ea typeface="微软雅黑" panose="020B0503020204020204" pitchFamily="34" charset="-122"/>
              </a:rPr>
              <a:t>ava</a:t>
            </a:r>
            <a:r>
              <a:rPr lang="zh-CN" altLang="en-US" b="1" dirty="0" smtClean="0">
                <a:latin typeface="微软雅黑" panose="020B0503020204020204" pitchFamily="34" charset="-122"/>
                <a:ea typeface="微软雅黑" panose="020B0503020204020204" pitchFamily="34" charset="-122"/>
              </a:rPr>
              <a:t>实训第八组</a:t>
            </a:r>
            <a:endParaRPr lang="zh-CN" altLang="en-US" b="1" dirty="0" smtClean="0">
              <a:latin typeface="微软雅黑" panose="020B0503020204020204" pitchFamily="34" charset="-122"/>
              <a:ea typeface="微软雅黑" panose="020B0503020204020204" pitchFamily="34" charset="-122"/>
            </a:endParaRP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2" name="图片 1" descr="GZUOYVM%BU`0T7(M~QCIYU0"/>
          <p:cNvPicPr>
            <a:picLocks noChangeAspect="1"/>
          </p:cNvPicPr>
          <p:nvPr/>
        </p:nvPicPr>
        <p:blipFill>
          <a:blip r:embed="rId1"/>
          <a:srcRect l="7965" t="14627" r="66469" b="24627"/>
          <a:stretch>
            <a:fillRect/>
          </a:stretch>
        </p:blipFill>
        <p:spPr>
          <a:xfrm>
            <a:off x="2276475" y="497840"/>
            <a:ext cx="737870" cy="7753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7" name="文本框 6"/>
          <p:cNvSpPr txBox="1"/>
          <p:nvPr/>
        </p:nvSpPr>
        <p:spPr>
          <a:xfrm>
            <a:off x="3167380" y="424815"/>
            <a:ext cx="2614930" cy="811530"/>
          </a:xfrm>
          <a:prstGeom prst="rect">
            <a:avLst/>
          </a:prstGeom>
          <a:noFill/>
        </p:spPr>
        <p:txBody>
          <a:bodyPr wrap="square" rtlCol="0">
            <a:spAutoFit/>
          </a:bodyPr>
          <a:p>
            <a:pPr>
              <a:lnSpc>
                <a:spcPct val="130000"/>
              </a:lnSpc>
            </a:pPr>
            <a:r>
              <a:rPr lang="zh-CN" altLang="en-US" sz="3600" dirty="0" smtClean="0">
                <a:solidFill>
                  <a:srgbClr val="071F65"/>
                </a:solidFill>
                <a:latin typeface="华文行楷" panose="02010800040101010101" charset="-122"/>
                <a:ea typeface="华文行楷" panose="02010800040101010101" charset="-122"/>
              </a:rPr>
              <a:t>中北大学</a:t>
            </a:r>
            <a:endParaRPr lang="zh-CN" altLang="en-US" sz="3600" dirty="0" smtClean="0">
              <a:solidFill>
                <a:srgbClr val="071F65"/>
              </a:solidFill>
              <a:latin typeface="华文行楷" panose="02010800040101010101" charset="-122"/>
              <a:ea typeface="华文行楷" panose="02010800040101010101" charset="-122"/>
            </a:endParaRPr>
          </a:p>
        </p:txBody>
      </p:sp>
      <p:sp>
        <p:nvSpPr>
          <p:cNvPr id="8" name="文本框 7"/>
          <p:cNvSpPr txBox="1"/>
          <p:nvPr/>
        </p:nvSpPr>
        <p:spPr>
          <a:xfrm>
            <a:off x="3113405" y="1087755"/>
            <a:ext cx="2196465" cy="291465"/>
          </a:xfrm>
          <a:prstGeom prst="rect">
            <a:avLst/>
          </a:prstGeom>
          <a:noFill/>
        </p:spPr>
        <p:txBody>
          <a:bodyPr wrap="square" rtlCol="0">
            <a:spAutoFit/>
          </a:bodyPr>
          <a:p>
            <a:pPr>
              <a:lnSpc>
                <a:spcPct val="130000"/>
              </a:lnSpc>
            </a:pPr>
            <a:r>
              <a:rPr lang="en-US" altLang="zh-CN" sz="1000" b="1" dirty="0" smtClean="0">
                <a:solidFill>
                  <a:srgbClr val="071F65"/>
                </a:solidFill>
                <a:latin typeface="Arial" panose="020B0604020202020204" pitchFamily="34" charset="0"/>
                <a:ea typeface="微软雅黑" panose="020B0503020204020204" pitchFamily="34" charset="-122"/>
              </a:rPr>
              <a:t>NORTH UNIVERSITY  OF CHINA</a:t>
            </a:r>
            <a:endParaRPr lang="en-US" altLang="zh-CN" sz="1000" b="1" dirty="0" smtClean="0">
              <a:solidFill>
                <a:srgbClr val="071F65"/>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randombar(horizontal)">
                                      <p:cBhvr>
                                        <p:cTn id="29" dur="500"/>
                                        <p:tgtEl>
                                          <p:spTgt spid="21"/>
                                        </p:tgtEl>
                                      </p:cBhvr>
                                    </p:animEffect>
                                  </p:childTnLst>
                                </p:cTn>
                              </p:par>
                            </p:childTnLst>
                          </p:cTn>
                        </p:par>
                        <p:par>
                          <p:cTn id="30" fill="hold">
                            <p:stCondLst>
                              <p:cond delay="3500"/>
                            </p:stCondLst>
                            <p:childTnLst>
                              <p:par>
                                <p:cTn id="31" presetID="2" presetClass="entr" presetSubtype="2"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2" presetClass="entr" presetSubtype="2"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1+#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9" grpId="0"/>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任务分工</a:t>
            </a:r>
            <a:endParaRPr lang="zh-CN" altLang="en-US" sz="2400" b="1" dirty="0">
              <a:solidFill>
                <a:schemeClr val="accent1"/>
              </a:solidFill>
              <a:latin typeface="Arial" panose="020B0604020202020204" pitchFamily="34" charset="0"/>
            </a:endParaRPr>
          </a:p>
        </p:txBody>
      </p:sp>
      <p:sp>
        <p:nvSpPr>
          <p:cNvPr id="83" name="等腰三角形 8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84" name="直接连接符 83"/>
          <p:cNvCxnSpPr/>
          <p:nvPr/>
        </p:nvCxnSpPr>
        <p:spPr>
          <a:xfrm flipH="1">
            <a:off x="2822029" y="4314631"/>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78077" y="4314631"/>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16200000" flipV="1">
            <a:off x="3700055" y="3436608"/>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2700000" flipH="1">
            <a:off x="3079195" y="3693774"/>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18900000">
            <a:off x="4320911" y="3693774"/>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1461551" y="3643759"/>
            <a:ext cx="1243968" cy="1263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90" name="TextBox 89"/>
          <p:cNvSpPr txBox="1"/>
          <p:nvPr/>
        </p:nvSpPr>
        <p:spPr>
          <a:xfrm>
            <a:off x="1630473" y="4124412"/>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李慧琴</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92" name="椭圆 91"/>
          <p:cNvSpPr/>
          <p:nvPr/>
        </p:nvSpPr>
        <p:spPr>
          <a:xfrm>
            <a:off x="3631565" y="3156585"/>
            <a:ext cx="1871980" cy="18719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3" name="组合 92"/>
          <p:cNvGrpSpPr/>
          <p:nvPr/>
        </p:nvGrpSpPr>
        <p:grpSpPr>
          <a:xfrm rot="0">
            <a:off x="3488055" y="2973705"/>
            <a:ext cx="2237740" cy="3518535"/>
            <a:chOff x="3692888" y="2889538"/>
            <a:chExt cx="2473262" cy="3888991"/>
          </a:xfrm>
        </p:grpSpPr>
        <p:sp>
          <p:nvSpPr>
            <p:cNvPr id="94"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4710544" y="5261738"/>
              <a:ext cx="437950" cy="1516791"/>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Rectangle 11"/>
          <p:cNvSpPr>
            <a:spLocks noChangeArrowheads="1"/>
          </p:cNvSpPr>
          <p:nvPr/>
        </p:nvSpPr>
        <p:spPr bwMode="gray">
          <a:xfrm>
            <a:off x="4015164" y="3801931"/>
            <a:ext cx="1183522" cy="645160"/>
          </a:xfrm>
          <a:prstGeom prst="rect">
            <a:avLst/>
          </a:prstGeom>
          <a:noFill/>
          <a:ln>
            <a:noFill/>
          </a:ln>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项目</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7" name="椭圆 96"/>
          <p:cNvSpPr/>
          <p:nvPr/>
        </p:nvSpPr>
        <p:spPr>
          <a:xfrm>
            <a:off x="2235852" y="1905110"/>
            <a:ext cx="1243968" cy="12635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98" name="椭圆 97"/>
          <p:cNvSpPr/>
          <p:nvPr/>
        </p:nvSpPr>
        <p:spPr>
          <a:xfrm>
            <a:off x="3954967" y="1191392"/>
            <a:ext cx="1243968" cy="1263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99" name="椭圆 98"/>
          <p:cNvSpPr/>
          <p:nvPr/>
        </p:nvSpPr>
        <p:spPr>
          <a:xfrm>
            <a:off x="5690856" y="1905110"/>
            <a:ext cx="1243968" cy="12635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00" name="椭圆 99"/>
          <p:cNvSpPr/>
          <p:nvPr/>
        </p:nvSpPr>
        <p:spPr>
          <a:xfrm>
            <a:off x="6516216" y="3643759"/>
            <a:ext cx="1243968" cy="1263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01" name="TextBox 100"/>
          <p:cNvSpPr txBox="1"/>
          <p:nvPr/>
        </p:nvSpPr>
        <p:spPr>
          <a:xfrm>
            <a:off x="2412364" y="2357101"/>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王敏泽</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2" name="TextBox 101"/>
          <p:cNvSpPr txBox="1"/>
          <p:nvPr/>
        </p:nvSpPr>
        <p:spPr>
          <a:xfrm>
            <a:off x="4132606" y="1643383"/>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刘杰</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3" name="TextBox 102"/>
          <p:cNvSpPr txBox="1"/>
          <p:nvPr/>
        </p:nvSpPr>
        <p:spPr>
          <a:xfrm>
            <a:off x="5867368" y="2375081"/>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洛少雄</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4" name="TextBox 103"/>
          <p:cNvSpPr txBox="1"/>
          <p:nvPr/>
        </p:nvSpPr>
        <p:spPr>
          <a:xfrm>
            <a:off x="6692728" y="4125236"/>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成肇娣</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5" name="TextBox 104"/>
          <p:cNvSpPr txBox="1"/>
          <p:nvPr/>
        </p:nvSpPr>
        <p:spPr>
          <a:xfrm>
            <a:off x="835580" y="1501432"/>
            <a:ext cx="2724244"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配置管理计划，配置状态报告，业务建模（知识管理），系统建模（培训管理、统计分析）</a:t>
            </a:r>
            <a:endParaRPr lang="zh-CN" altLang="en-US" dirty="0"/>
          </a:p>
        </p:txBody>
      </p:sp>
      <p:sp>
        <p:nvSpPr>
          <p:cNvPr id="106" name="矩形 105"/>
          <p:cNvSpPr/>
          <p:nvPr/>
        </p:nvSpPr>
        <p:spPr>
          <a:xfrm>
            <a:off x="4902637" y="75327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04"/>
          <p:cNvSpPr txBox="1"/>
          <p:nvPr/>
        </p:nvSpPr>
        <p:spPr>
          <a:xfrm>
            <a:off x="5140880" y="753402"/>
            <a:ext cx="2724244" cy="49974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项目开发计划，项目进度计划，项目开发计划同行评审报告，问题跟踪表，周例会，分包，集成，业务建模，系统建模（基础数据管理子系统）</a:t>
            </a:r>
            <a:endParaRPr lang="zh-CN" altLang="en-US" dirty="0"/>
          </a:p>
        </p:txBody>
      </p:sp>
      <p:sp>
        <p:nvSpPr>
          <p:cNvPr id="3" name="TextBox 104"/>
          <p:cNvSpPr txBox="1"/>
          <p:nvPr/>
        </p:nvSpPr>
        <p:spPr>
          <a:xfrm>
            <a:off x="6934835" y="1834515"/>
            <a:ext cx="2208530" cy="66675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PPQA周报，协助项目开发计划、进度</a:t>
            </a:r>
            <a:endParaRPr lang="zh-CN" altLang="en-US" dirty="0"/>
          </a:p>
          <a:p>
            <a:r>
              <a:rPr lang="zh-CN" altLang="en-US" dirty="0"/>
              <a:t>计划的编写，</a:t>
            </a:r>
            <a:r>
              <a:rPr lang="en-US" altLang="zh-CN" dirty="0"/>
              <a:t>PPQA</a:t>
            </a:r>
            <a:r>
              <a:rPr lang="zh-CN" altLang="en-US" dirty="0"/>
              <a:t>需求阶段报告，词</a:t>
            </a:r>
            <a:endParaRPr lang="zh-CN" altLang="en-US" dirty="0"/>
          </a:p>
          <a:p>
            <a:r>
              <a:rPr lang="zh-CN" altLang="en-US" dirty="0"/>
              <a:t>汇表</a:t>
            </a:r>
            <a:r>
              <a:rPr lang="en-US" altLang="zh-CN" dirty="0"/>
              <a:t>PPQA</a:t>
            </a:r>
            <a:r>
              <a:rPr lang="zh-CN" altLang="en-US" dirty="0"/>
              <a:t>检查单，业务建模（内容管</a:t>
            </a:r>
            <a:endParaRPr lang="zh-CN" altLang="en-US" dirty="0"/>
          </a:p>
          <a:p>
            <a:r>
              <a:rPr lang="zh-CN" altLang="en-US" dirty="0"/>
              <a:t>理），系统建模（知识管理，系统管理）</a:t>
            </a:r>
            <a:endParaRPr lang="zh-CN" altLang="en-US" dirty="0"/>
          </a:p>
        </p:txBody>
      </p:sp>
      <p:sp>
        <p:nvSpPr>
          <p:cNvPr id="4" name="TextBox 104"/>
          <p:cNvSpPr txBox="1"/>
          <p:nvPr/>
        </p:nvSpPr>
        <p:spPr>
          <a:xfrm>
            <a:off x="7370365" y="3189262"/>
            <a:ext cx="2724244" cy="49974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基线建立报告，基线发布报告</a:t>
            </a:r>
            <a:endParaRPr lang="zh-CN" altLang="en-US" dirty="0"/>
          </a:p>
          <a:p>
            <a:r>
              <a:rPr lang="zh-CN" altLang="en-US" dirty="0"/>
              <a:t>业务建模（资源管理），系统</a:t>
            </a:r>
            <a:endParaRPr lang="zh-CN" altLang="en-US" dirty="0"/>
          </a:p>
          <a:p>
            <a:r>
              <a:rPr lang="zh-CN" altLang="en-US" dirty="0"/>
              <a:t>建模（教学管理，资源管理）</a:t>
            </a:r>
            <a:endParaRPr lang="zh-CN" altLang="en-US" dirty="0"/>
          </a:p>
        </p:txBody>
      </p:sp>
      <p:sp>
        <p:nvSpPr>
          <p:cNvPr id="5" name="TextBox 104"/>
          <p:cNvSpPr txBox="1"/>
          <p:nvPr/>
        </p:nvSpPr>
        <p:spPr>
          <a:xfrm>
            <a:off x="501570" y="3309912"/>
            <a:ext cx="2724244"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系统</a:t>
            </a:r>
            <a:r>
              <a:rPr lang="en-US" altLang="zh-CN" dirty="0"/>
              <a:t>测试计划</a:t>
            </a:r>
            <a:r>
              <a:rPr lang="zh-CN" altLang="en-US" dirty="0"/>
              <a:t>，业务建模（公开课管理），系统建模（内容管理</a:t>
            </a:r>
            <a:r>
              <a:rPr lang="zh-CN" altLang="en-US" dirty="0">
                <a:sym typeface="+mn-ea"/>
              </a:rPr>
              <a:t>测评考试）</a:t>
            </a:r>
            <a:endParaRPr lang="zh-CN" altLang="en-US" dirty="0"/>
          </a:p>
        </p:txBody>
      </p:sp>
      <p:sp>
        <p:nvSpPr>
          <p:cNvPr id="6" name="矩形 5"/>
          <p:cNvSpPr/>
          <p:nvPr/>
        </p:nvSpPr>
        <p:spPr>
          <a:xfrm>
            <a:off x="7167047" y="318913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692702" y="183467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94162" y="150130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99522" y="330978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0-#ppt_w/2"/>
                                          </p:val>
                                        </p:tav>
                                        <p:tav tm="100000">
                                          <p:val>
                                            <p:strVal val="#ppt_x"/>
                                          </p:val>
                                        </p:tav>
                                      </p:tavLst>
                                    </p:anim>
                                    <p:anim calcmode="lin" valueType="num">
                                      <p:cBhvr additive="base">
                                        <p:cTn id="8" dur="50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500" fill="hold"/>
                                        <p:tgtEl>
                                          <p:spTgt spid="96"/>
                                        </p:tgtEl>
                                        <p:attrNameLst>
                                          <p:attrName>ppt_x</p:attrName>
                                        </p:attrNameLst>
                                      </p:cBhvr>
                                      <p:tavLst>
                                        <p:tav tm="0">
                                          <p:val>
                                            <p:strVal val="#ppt_x"/>
                                          </p:val>
                                        </p:tav>
                                        <p:tav tm="100000">
                                          <p:val>
                                            <p:strVal val="#ppt_x"/>
                                          </p:val>
                                        </p:tav>
                                      </p:tavLst>
                                    </p:anim>
                                    <p:anim calcmode="lin" valueType="num">
                                      <p:cBhvr additive="base">
                                        <p:cTn id="16" dur="500" fill="hold"/>
                                        <p:tgtEl>
                                          <p:spTgt spid="9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84"/>
                                        </p:tgtEl>
                                        <p:attrNameLst>
                                          <p:attrName>style.visibility</p:attrName>
                                        </p:attrNameLst>
                                      </p:cBhvr>
                                      <p:to>
                                        <p:strVal val="visible"/>
                                      </p:to>
                                    </p:set>
                                    <p:anim calcmode="lin" valueType="num">
                                      <p:cBhvr>
                                        <p:cTn id="20" dur="500" fill="hold"/>
                                        <p:tgtEl>
                                          <p:spTgt spid="84"/>
                                        </p:tgtEl>
                                        <p:attrNameLst>
                                          <p:attrName>ppt_w</p:attrName>
                                        </p:attrNameLst>
                                      </p:cBhvr>
                                      <p:tavLst>
                                        <p:tav tm="0">
                                          <p:val>
                                            <p:fltVal val="0"/>
                                          </p:val>
                                        </p:tav>
                                        <p:tav tm="100000">
                                          <p:val>
                                            <p:strVal val="#ppt_w"/>
                                          </p:val>
                                        </p:tav>
                                      </p:tavLst>
                                    </p:anim>
                                    <p:anim calcmode="lin" valueType="num">
                                      <p:cBhvr>
                                        <p:cTn id="21" dur="500" fill="hold"/>
                                        <p:tgtEl>
                                          <p:spTgt spid="84"/>
                                        </p:tgtEl>
                                        <p:attrNameLst>
                                          <p:attrName>ppt_h</p:attrName>
                                        </p:attrNameLst>
                                      </p:cBhvr>
                                      <p:tavLst>
                                        <p:tav tm="0">
                                          <p:val>
                                            <p:fltVal val="0"/>
                                          </p:val>
                                        </p:tav>
                                        <p:tav tm="100000">
                                          <p:val>
                                            <p:strVal val="#ppt_h"/>
                                          </p:val>
                                        </p:tav>
                                      </p:tavLst>
                                    </p:anim>
                                    <p:animEffect transition="in" filter="fade">
                                      <p:cBhvr>
                                        <p:cTn id="22" dur="500"/>
                                        <p:tgtEl>
                                          <p:spTgt spid="84"/>
                                        </p:tgtEl>
                                      </p:cBhvr>
                                    </p:animEffect>
                                  </p:childTnLst>
                                </p:cTn>
                              </p:par>
                              <p:par>
                                <p:cTn id="23" presetID="53" presetClass="entr" presetSubtype="16" fill="hold" nodeType="withEffect">
                                  <p:stCondLst>
                                    <p:cond delay="0"/>
                                  </p:stCondLst>
                                  <p:childTnLst>
                                    <p:set>
                                      <p:cBhvr>
                                        <p:cTn id="24" dur="1" fill="hold">
                                          <p:stCondLst>
                                            <p:cond delay="0"/>
                                          </p:stCondLst>
                                        </p:cTn>
                                        <p:tgtEl>
                                          <p:spTgt spid="85"/>
                                        </p:tgtEl>
                                        <p:attrNameLst>
                                          <p:attrName>style.visibility</p:attrName>
                                        </p:attrNameLst>
                                      </p:cBhvr>
                                      <p:to>
                                        <p:strVal val="visible"/>
                                      </p:to>
                                    </p:set>
                                    <p:anim calcmode="lin" valueType="num">
                                      <p:cBhvr>
                                        <p:cTn id="25" dur="500" fill="hold"/>
                                        <p:tgtEl>
                                          <p:spTgt spid="85"/>
                                        </p:tgtEl>
                                        <p:attrNameLst>
                                          <p:attrName>ppt_w</p:attrName>
                                        </p:attrNameLst>
                                      </p:cBhvr>
                                      <p:tavLst>
                                        <p:tav tm="0">
                                          <p:val>
                                            <p:fltVal val="0"/>
                                          </p:val>
                                        </p:tav>
                                        <p:tav tm="100000">
                                          <p:val>
                                            <p:strVal val="#ppt_w"/>
                                          </p:val>
                                        </p:tav>
                                      </p:tavLst>
                                    </p:anim>
                                    <p:anim calcmode="lin" valueType="num">
                                      <p:cBhvr>
                                        <p:cTn id="26" dur="500" fill="hold"/>
                                        <p:tgtEl>
                                          <p:spTgt spid="85"/>
                                        </p:tgtEl>
                                        <p:attrNameLst>
                                          <p:attrName>ppt_h</p:attrName>
                                        </p:attrNameLst>
                                      </p:cBhvr>
                                      <p:tavLst>
                                        <p:tav tm="0">
                                          <p:val>
                                            <p:fltVal val="0"/>
                                          </p:val>
                                        </p:tav>
                                        <p:tav tm="100000">
                                          <p:val>
                                            <p:strVal val="#ppt_h"/>
                                          </p:val>
                                        </p:tav>
                                      </p:tavLst>
                                    </p:anim>
                                    <p:animEffect transition="in" filter="fade">
                                      <p:cBhvr>
                                        <p:cTn id="27" dur="500"/>
                                        <p:tgtEl>
                                          <p:spTgt spid="85"/>
                                        </p:tgtEl>
                                      </p:cBhvr>
                                    </p:animEffect>
                                  </p:childTnLst>
                                </p:cTn>
                              </p:par>
                              <p:par>
                                <p:cTn id="28" presetID="53" presetClass="entr" presetSubtype="16" fill="hold" nodeType="withEffect">
                                  <p:stCondLst>
                                    <p:cond delay="0"/>
                                  </p:stCondLst>
                                  <p:childTnLst>
                                    <p:set>
                                      <p:cBhvr>
                                        <p:cTn id="29" dur="1" fill="hold">
                                          <p:stCondLst>
                                            <p:cond delay="0"/>
                                          </p:stCondLst>
                                        </p:cTn>
                                        <p:tgtEl>
                                          <p:spTgt spid="86"/>
                                        </p:tgtEl>
                                        <p:attrNameLst>
                                          <p:attrName>style.visibility</p:attrName>
                                        </p:attrNameLst>
                                      </p:cBhvr>
                                      <p:to>
                                        <p:strVal val="visible"/>
                                      </p:to>
                                    </p:set>
                                    <p:anim calcmode="lin" valueType="num">
                                      <p:cBhvr>
                                        <p:cTn id="30" dur="500" fill="hold"/>
                                        <p:tgtEl>
                                          <p:spTgt spid="86"/>
                                        </p:tgtEl>
                                        <p:attrNameLst>
                                          <p:attrName>ppt_w</p:attrName>
                                        </p:attrNameLst>
                                      </p:cBhvr>
                                      <p:tavLst>
                                        <p:tav tm="0">
                                          <p:val>
                                            <p:fltVal val="0"/>
                                          </p:val>
                                        </p:tav>
                                        <p:tav tm="100000">
                                          <p:val>
                                            <p:strVal val="#ppt_w"/>
                                          </p:val>
                                        </p:tav>
                                      </p:tavLst>
                                    </p:anim>
                                    <p:anim calcmode="lin" valueType="num">
                                      <p:cBhvr>
                                        <p:cTn id="31" dur="500" fill="hold"/>
                                        <p:tgtEl>
                                          <p:spTgt spid="86"/>
                                        </p:tgtEl>
                                        <p:attrNameLst>
                                          <p:attrName>ppt_h</p:attrName>
                                        </p:attrNameLst>
                                      </p:cBhvr>
                                      <p:tavLst>
                                        <p:tav tm="0">
                                          <p:val>
                                            <p:fltVal val="0"/>
                                          </p:val>
                                        </p:tav>
                                        <p:tav tm="100000">
                                          <p:val>
                                            <p:strVal val="#ppt_h"/>
                                          </p:val>
                                        </p:tav>
                                      </p:tavLst>
                                    </p:anim>
                                    <p:animEffect transition="in" filter="fade">
                                      <p:cBhvr>
                                        <p:cTn id="32" dur="500"/>
                                        <p:tgtEl>
                                          <p:spTgt spid="86"/>
                                        </p:tgtEl>
                                      </p:cBhvr>
                                    </p:animEffect>
                                  </p:childTnLst>
                                </p:cTn>
                              </p:par>
                              <p:par>
                                <p:cTn id="33" presetID="53" presetClass="entr" presetSubtype="16"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ppt_w</p:attrName>
                                        </p:attrNameLst>
                                      </p:cBhvr>
                                      <p:tavLst>
                                        <p:tav tm="0">
                                          <p:val>
                                            <p:fltVal val="0"/>
                                          </p:val>
                                        </p:tav>
                                        <p:tav tm="100000">
                                          <p:val>
                                            <p:strVal val="#ppt_w"/>
                                          </p:val>
                                        </p:tav>
                                      </p:tavLst>
                                    </p:anim>
                                    <p:anim calcmode="lin" valueType="num">
                                      <p:cBhvr>
                                        <p:cTn id="36" dur="500" fill="hold"/>
                                        <p:tgtEl>
                                          <p:spTgt spid="87"/>
                                        </p:tgtEl>
                                        <p:attrNameLst>
                                          <p:attrName>ppt_h</p:attrName>
                                        </p:attrNameLst>
                                      </p:cBhvr>
                                      <p:tavLst>
                                        <p:tav tm="0">
                                          <p:val>
                                            <p:fltVal val="0"/>
                                          </p:val>
                                        </p:tav>
                                        <p:tav tm="100000">
                                          <p:val>
                                            <p:strVal val="#ppt_h"/>
                                          </p:val>
                                        </p:tav>
                                      </p:tavLst>
                                    </p:anim>
                                    <p:animEffect transition="in" filter="fade">
                                      <p:cBhvr>
                                        <p:cTn id="37" dur="500"/>
                                        <p:tgtEl>
                                          <p:spTgt spid="87"/>
                                        </p:tgtEl>
                                      </p:cBhvr>
                                    </p:animEffect>
                                  </p:childTnLst>
                                </p:cTn>
                              </p:par>
                              <p:par>
                                <p:cTn id="38" presetID="53" presetClass="entr" presetSubtype="16" fill="hold" nodeType="withEffect">
                                  <p:stCondLst>
                                    <p:cond delay="0"/>
                                  </p:stCondLst>
                                  <p:childTnLst>
                                    <p:set>
                                      <p:cBhvr>
                                        <p:cTn id="39" dur="1" fill="hold">
                                          <p:stCondLst>
                                            <p:cond delay="0"/>
                                          </p:stCondLst>
                                        </p:cTn>
                                        <p:tgtEl>
                                          <p:spTgt spid="88"/>
                                        </p:tgtEl>
                                        <p:attrNameLst>
                                          <p:attrName>style.visibility</p:attrName>
                                        </p:attrNameLst>
                                      </p:cBhvr>
                                      <p:to>
                                        <p:strVal val="visible"/>
                                      </p:to>
                                    </p:set>
                                    <p:anim calcmode="lin" valueType="num">
                                      <p:cBhvr>
                                        <p:cTn id="40" dur="500" fill="hold"/>
                                        <p:tgtEl>
                                          <p:spTgt spid="88"/>
                                        </p:tgtEl>
                                        <p:attrNameLst>
                                          <p:attrName>ppt_w</p:attrName>
                                        </p:attrNameLst>
                                      </p:cBhvr>
                                      <p:tavLst>
                                        <p:tav tm="0">
                                          <p:val>
                                            <p:fltVal val="0"/>
                                          </p:val>
                                        </p:tav>
                                        <p:tav tm="100000">
                                          <p:val>
                                            <p:strVal val="#ppt_w"/>
                                          </p:val>
                                        </p:tav>
                                      </p:tavLst>
                                    </p:anim>
                                    <p:anim calcmode="lin" valueType="num">
                                      <p:cBhvr>
                                        <p:cTn id="41" dur="500" fill="hold"/>
                                        <p:tgtEl>
                                          <p:spTgt spid="88"/>
                                        </p:tgtEl>
                                        <p:attrNameLst>
                                          <p:attrName>ppt_h</p:attrName>
                                        </p:attrNameLst>
                                      </p:cBhvr>
                                      <p:tavLst>
                                        <p:tav tm="0">
                                          <p:val>
                                            <p:fltVal val="0"/>
                                          </p:val>
                                        </p:tav>
                                        <p:tav tm="100000">
                                          <p:val>
                                            <p:strVal val="#ppt_h"/>
                                          </p:val>
                                        </p:tav>
                                      </p:tavLst>
                                    </p:anim>
                                    <p:animEffect transition="in" filter="fade">
                                      <p:cBhvr>
                                        <p:cTn id="42" dur="500"/>
                                        <p:tgtEl>
                                          <p:spTgt spid="88"/>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89"/>
                                        </p:tgtEl>
                                        <p:attrNameLst>
                                          <p:attrName>style.visibility</p:attrName>
                                        </p:attrNameLst>
                                      </p:cBhvr>
                                      <p:to>
                                        <p:strVal val="visible"/>
                                      </p:to>
                                    </p:set>
                                    <p:anim calcmode="lin" valueType="num">
                                      <p:cBhvr>
                                        <p:cTn id="46" dur="300" fill="hold"/>
                                        <p:tgtEl>
                                          <p:spTgt spid="89"/>
                                        </p:tgtEl>
                                        <p:attrNameLst>
                                          <p:attrName>ppt_w</p:attrName>
                                        </p:attrNameLst>
                                      </p:cBhvr>
                                      <p:tavLst>
                                        <p:tav tm="0">
                                          <p:val>
                                            <p:fltVal val="0"/>
                                          </p:val>
                                        </p:tav>
                                        <p:tav tm="100000">
                                          <p:val>
                                            <p:strVal val="#ppt_w"/>
                                          </p:val>
                                        </p:tav>
                                      </p:tavLst>
                                    </p:anim>
                                    <p:anim calcmode="lin" valueType="num">
                                      <p:cBhvr>
                                        <p:cTn id="47" dur="300" fill="hold"/>
                                        <p:tgtEl>
                                          <p:spTgt spid="89"/>
                                        </p:tgtEl>
                                        <p:attrNameLst>
                                          <p:attrName>ppt_h</p:attrName>
                                        </p:attrNameLst>
                                      </p:cBhvr>
                                      <p:tavLst>
                                        <p:tav tm="0">
                                          <p:val>
                                            <p:fltVal val="0"/>
                                          </p:val>
                                        </p:tav>
                                        <p:tav tm="100000">
                                          <p:val>
                                            <p:strVal val="#ppt_h"/>
                                          </p:val>
                                        </p:tav>
                                      </p:tavLst>
                                    </p:anim>
                                    <p:animEffect transition="in" filter="fade">
                                      <p:cBhvr>
                                        <p:cTn id="48" dur="300"/>
                                        <p:tgtEl>
                                          <p:spTgt spid="8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anim calcmode="lin" valueType="num">
                                      <p:cBhvr>
                                        <p:cTn id="51" dur="500" fill="hold"/>
                                        <p:tgtEl>
                                          <p:spTgt spid="90"/>
                                        </p:tgtEl>
                                        <p:attrNameLst>
                                          <p:attrName>ppt_w</p:attrName>
                                        </p:attrNameLst>
                                      </p:cBhvr>
                                      <p:tavLst>
                                        <p:tav tm="0">
                                          <p:val>
                                            <p:fltVal val="0"/>
                                          </p:val>
                                        </p:tav>
                                        <p:tav tm="100000">
                                          <p:val>
                                            <p:strVal val="#ppt_w"/>
                                          </p:val>
                                        </p:tav>
                                      </p:tavLst>
                                    </p:anim>
                                    <p:anim calcmode="lin" valueType="num">
                                      <p:cBhvr>
                                        <p:cTn id="52" dur="500" fill="hold"/>
                                        <p:tgtEl>
                                          <p:spTgt spid="90"/>
                                        </p:tgtEl>
                                        <p:attrNameLst>
                                          <p:attrName>ppt_h</p:attrName>
                                        </p:attrNameLst>
                                      </p:cBhvr>
                                      <p:tavLst>
                                        <p:tav tm="0">
                                          <p:val>
                                            <p:fltVal val="0"/>
                                          </p:val>
                                        </p:tav>
                                        <p:tav tm="100000">
                                          <p:val>
                                            <p:strVal val="#ppt_h"/>
                                          </p:val>
                                        </p:tav>
                                      </p:tavLst>
                                    </p:anim>
                                    <p:animEffect transition="in" filter="fade">
                                      <p:cBhvr>
                                        <p:cTn id="53" dur="500"/>
                                        <p:tgtEl>
                                          <p:spTgt spid="90"/>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97"/>
                                        </p:tgtEl>
                                        <p:attrNameLst>
                                          <p:attrName>style.visibility</p:attrName>
                                        </p:attrNameLst>
                                      </p:cBhvr>
                                      <p:to>
                                        <p:strVal val="visible"/>
                                      </p:to>
                                    </p:set>
                                    <p:anim calcmode="lin" valueType="num">
                                      <p:cBhvr>
                                        <p:cTn id="57" dur="300" fill="hold"/>
                                        <p:tgtEl>
                                          <p:spTgt spid="97"/>
                                        </p:tgtEl>
                                        <p:attrNameLst>
                                          <p:attrName>ppt_w</p:attrName>
                                        </p:attrNameLst>
                                      </p:cBhvr>
                                      <p:tavLst>
                                        <p:tav tm="0">
                                          <p:val>
                                            <p:fltVal val="0"/>
                                          </p:val>
                                        </p:tav>
                                        <p:tav tm="100000">
                                          <p:val>
                                            <p:strVal val="#ppt_w"/>
                                          </p:val>
                                        </p:tav>
                                      </p:tavLst>
                                    </p:anim>
                                    <p:anim calcmode="lin" valueType="num">
                                      <p:cBhvr>
                                        <p:cTn id="58" dur="300" fill="hold"/>
                                        <p:tgtEl>
                                          <p:spTgt spid="97"/>
                                        </p:tgtEl>
                                        <p:attrNameLst>
                                          <p:attrName>ppt_h</p:attrName>
                                        </p:attrNameLst>
                                      </p:cBhvr>
                                      <p:tavLst>
                                        <p:tav tm="0">
                                          <p:val>
                                            <p:fltVal val="0"/>
                                          </p:val>
                                        </p:tav>
                                        <p:tav tm="100000">
                                          <p:val>
                                            <p:strVal val="#ppt_h"/>
                                          </p:val>
                                        </p:tav>
                                      </p:tavLst>
                                    </p:anim>
                                    <p:animEffect transition="in" filter="fade">
                                      <p:cBhvr>
                                        <p:cTn id="59" dur="300"/>
                                        <p:tgtEl>
                                          <p:spTgt spid="9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01"/>
                                        </p:tgtEl>
                                        <p:attrNameLst>
                                          <p:attrName>style.visibility</p:attrName>
                                        </p:attrNameLst>
                                      </p:cBhvr>
                                      <p:to>
                                        <p:strVal val="visible"/>
                                      </p:to>
                                    </p:set>
                                    <p:anim calcmode="lin" valueType="num">
                                      <p:cBhvr>
                                        <p:cTn id="62" dur="500" fill="hold"/>
                                        <p:tgtEl>
                                          <p:spTgt spid="101"/>
                                        </p:tgtEl>
                                        <p:attrNameLst>
                                          <p:attrName>ppt_w</p:attrName>
                                        </p:attrNameLst>
                                      </p:cBhvr>
                                      <p:tavLst>
                                        <p:tav tm="0">
                                          <p:val>
                                            <p:fltVal val="0"/>
                                          </p:val>
                                        </p:tav>
                                        <p:tav tm="100000">
                                          <p:val>
                                            <p:strVal val="#ppt_w"/>
                                          </p:val>
                                        </p:tav>
                                      </p:tavLst>
                                    </p:anim>
                                    <p:anim calcmode="lin" valueType="num">
                                      <p:cBhvr>
                                        <p:cTn id="63" dur="500" fill="hold"/>
                                        <p:tgtEl>
                                          <p:spTgt spid="101"/>
                                        </p:tgtEl>
                                        <p:attrNameLst>
                                          <p:attrName>ppt_h</p:attrName>
                                        </p:attrNameLst>
                                      </p:cBhvr>
                                      <p:tavLst>
                                        <p:tav tm="0">
                                          <p:val>
                                            <p:fltVal val="0"/>
                                          </p:val>
                                        </p:tav>
                                        <p:tav tm="100000">
                                          <p:val>
                                            <p:strVal val="#ppt_h"/>
                                          </p:val>
                                        </p:tav>
                                      </p:tavLst>
                                    </p:anim>
                                    <p:animEffect transition="in" filter="fade">
                                      <p:cBhvr>
                                        <p:cTn id="64" dur="500"/>
                                        <p:tgtEl>
                                          <p:spTgt spid="101"/>
                                        </p:tgtEl>
                                      </p:cBhvr>
                                    </p:animEffect>
                                  </p:childTnLst>
                                </p:cTn>
                              </p:par>
                            </p:childTnLst>
                          </p:cTn>
                        </p:par>
                        <p:par>
                          <p:cTn id="65" fill="hold">
                            <p:stCondLst>
                              <p:cond delay="2500"/>
                            </p:stCondLst>
                            <p:childTnLst>
                              <p:par>
                                <p:cTn id="66" presetID="53" presetClass="entr" presetSubtype="16"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 calcmode="lin" valueType="num">
                                      <p:cBhvr>
                                        <p:cTn id="68" dur="300" fill="hold"/>
                                        <p:tgtEl>
                                          <p:spTgt spid="98"/>
                                        </p:tgtEl>
                                        <p:attrNameLst>
                                          <p:attrName>ppt_w</p:attrName>
                                        </p:attrNameLst>
                                      </p:cBhvr>
                                      <p:tavLst>
                                        <p:tav tm="0">
                                          <p:val>
                                            <p:fltVal val="0"/>
                                          </p:val>
                                        </p:tav>
                                        <p:tav tm="100000">
                                          <p:val>
                                            <p:strVal val="#ppt_w"/>
                                          </p:val>
                                        </p:tav>
                                      </p:tavLst>
                                    </p:anim>
                                    <p:anim calcmode="lin" valueType="num">
                                      <p:cBhvr>
                                        <p:cTn id="69" dur="300" fill="hold"/>
                                        <p:tgtEl>
                                          <p:spTgt spid="98"/>
                                        </p:tgtEl>
                                        <p:attrNameLst>
                                          <p:attrName>ppt_h</p:attrName>
                                        </p:attrNameLst>
                                      </p:cBhvr>
                                      <p:tavLst>
                                        <p:tav tm="0">
                                          <p:val>
                                            <p:fltVal val="0"/>
                                          </p:val>
                                        </p:tav>
                                        <p:tav tm="100000">
                                          <p:val>
                                            <p:strVal val="#ppt_h"/>
                                          </p:val>
                                        </p:tav>
                                      </p:tavLst>
                                    </p:anim>
                                    <p:animEffect transition="in" filter="fade">
                                      <p:cBhvr>
                                        <p:cTn id="70" dur="300"/>
                                        <p:tgtEl>
                                          <p:spTgt spid="98"/>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02"/>
                                        </p:tgtEl>
                                        <p:attrNameLst>
                                          <p:attrName>style.visibility</p:attrName>
                                        </p:attrNameLst>
                                      </p:cBhvr>
                                      <p:to>
                                        <p:strVal val="visible"/>
                                      </p:to>
                                    </p:set>
                                    <p:anim calcmode="lin" valueType="num">
                                      <p:cBhvr>
                                        <p:cTn id="73" dur="500" fill="hold"/>
                                        <p:tgtEl>
                                          <p:spTgt spid="102"/>
                                        </p:tgtEl>
                                        <p:attrNameLst>
                                          <p:attrName>ppt_w</p:attrName>
                                        </p:attrNameLst>
                                      </p:cBhvr>
                                      <p:tavLst>
                                        <p:tav tm="0">
                                          <p:val>
                                            <p:fltVal val="0"/>
                                          </p:val>
                                        </p:tav>
                                        <p:tav tm="100000">
                                          <p:val>
                                            <p:strVal val="#ppt_w"/>
                                          </p:val>
                                        </p:tav>
                                      </p:tavLst>
                                    </p:anim>
                                    <p:anim calcmode="lin" valueType="num">
                                      <p:cBhvr>
                                        <p:cTn id="74" dur="500" fill="hold"/>
                                        <p:tgtEl>
                                          <p:spTgt spid="102"/>
                                        </p:tgtEl>
                                        <p:attrNameLst>
                                          <p:attrName>ppt_h</p:attrName>
                                        </p:attrNameLst>
                                      </p:cBhvr>
                                      <p:tavLst>
                                        <p:tav tm="0">
                                          <p:val>
                                            <p:fltVal val="0"/>
                                          </p:val>
                                        </p:tav>
                                        <p:tav tm="100000">
                                          <p:val>
                                            <p:strVal val="#ppt_h"/>
                                          </p:val>
                                        </p:tav>
                                      </p:tavLst>
                                    </p:anim>
                                    <p:animEffect transition="in" filter="fade">
                                      <p:cBhvr>
                                        <p:cTn id="75" dur="500"/>
                                        <p:tgtEl>
                                          <p:spTgt spid="102"/>
                                        </p:tgtEl>
                                      </p:cBhvr>
                                    </p:animEffect>
                                  </p:childTnLst>
                                </p:cTn>
                              </p:par>
                            </p:childTnLst>
                          </p:cTn>
                        </p:par>
                        <p:par>
                          <p:cTn id="76" fill="hold">
                            <p:stCondLst>
                              <p:cond delay="3000"/>
                            </p:stCondLst>
                            <p:childTnLst>
                              <p:par>
                                <p:cTn id="77" presetID="53" presetClass="entr" presetSubtype="16" fill="hold" grpId="0" nodeType="afterEffect">
                                  <p:stCondLst>
                                    <p:cond delay="0"/>
                                  </p:stCondLst>
                                  <p:childTnLst>
                                    <p:set>
                                      <p:cBhvr>
                                        <p:cTn id="78" dur="1" fill="hold">
                                          <p:stCondLst>
                                            <p:cond delay="0"/>
                                          </p:stCondLst>
                                        </p:cTn>
                                        <p:tgtEl>
                                          <p:spTgt spid="99"/>
                                        </p:tgtEl>
                                        <p:attrNameLst>
                                          <p:attrName>style.visibility</p:attrName>
                                        </p:attrNameLst>
                                      </p:cBhvr>
                                      <p:to>
                                        <p:strVal val="visible"/>
                                      </p:to>
                                    </p:set>
                                    <p:anim calcmode="lin" valueType="num">
                                      <p:cBhvr>
                                        <p:cTn id="79" dur="300" fill="hold"/>
                                        <p:tgtEl>
                                          <p:spTgt spid="99"/>
                                        </p:tgtEl>
                                        <p:attrNameLst>
                                          <p:attrName>ppt_w</p:attrName>
                                        </p:attrNameLst>
                                      </p:cBhvr>
                                      <p:tavLst>
                                        <p:tav tm="0">
                                          <p:val>
                                            <p:fltVal val="0"/>
                                          </p:val>
                                        </p:tav>
                                        <p:tav tm="100000">
                                          <p:val>
                                            <p:strVal val="#ppt_w"/>
                                          </p:val>
                                        </p:tav>
                                      </p:tavLst>
                                    </p:anim>
                                    <p:anim calcmode="lin" valueType="num">
                                      <p:cBhvr>
                                        <p:cTn id="80" dur="300" fill="hold"/>
                                        <p:tgtEl>
                                          <p:spTgt spid="99"/>
                                        </p:tgtEl>
                                        <p:attrNameLst>
                                          <p:attrName>ppt_h</p:attrName>
                                        </p:attrNameLst>
                                      </p:cBhvr>
                                      <p:tavLst>
                                        <p:tav tm="0">
                                          <p:val>
                                            <p:fltVal val="0"/>
                                          </p:val>
                                        </p:tav>
                                        <p:tav tm="100000">
                                          <p:val>
                                            <p:strVal val="#ppt_h"/>
                                          </p:val>
                                        </p:tav>
                                      </p:tavLst>
                                    </p:anim>
                                    <p:animEffect transition="in" filter="fade">
                                      <p:cBhvr>
                                        <p:cTn id="81" dur="300"/>
                                        <p:tgtEl>
                                          <p:spTgt spid="99"/>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103"/>
                                        </p:tgtEl>
                                        <p:attrNameLst>
                                          <p:attrName>style.visibility</p:attrName>
                                        </p:attrNameLst>
                                      </p:cBhvr>
                                      <p:to>
                                        <p:strVal val="visible"/>
                                      </p:to>
                                    </p:set>
                                    <p:anim calcmode="lin" valueType="num">
                                      <p:cBhvr>
                                        <p:cTn id="84" dur="500" fill="hold"/>
                                        <p:tgtEl>
                                          <p:spTgt spid="103"/>
                                        </p:tgtEl>
                                        <p:attrNameLst>
                                          <p:attrName>ppt_w</p:attrName>
                                        </p:attrNameLst>
                                      </p:cBhvr>
                                      <p:tavLst>
                                        <p:tav tm="0">
                                          <p:val>
                                            <p:fltVal val="0"/>
                                          </p:val>
                                        </p:tav>
                                        <p:tav tm="100000">
                                          <p:val>
                                            <p:strVal val="#ppt_w"/>
                                          </p:val>
                                        </p:tav>
                                      </p:tavLst>
                                    </p:anim>
                                    <p:anim calcmode="lin" valueType="num">
                                      <p:cBhvr>
                                        <p:cTn id="85" dur="500" fill="hold"/>
                                        <p:tgtEl>
                                          <p:spTgt spid="103"/>
                                        </p:tgtEl>
                                        <p:attrNameLst>
                                          <p:attrName>ppt_h</p:attrName>
                                        </p:attrNameLst>
                                      </p:cBhvr>
                                      <p:tavLst>
                                        <p:tav tm="0">
                                          <p:val>
                                            <p:fltVal val="0"/>
                                          </p:val>
                                        </p:tav>
                                        <p:tav tm="100000">
                                          <p:val>
                                            <p:strVal val="#ppt_h"/>
                                          </p:val>
                                        </p:tav>
                                      </p:tavLst>
                                    </p:anim>
                                    <p:animEffect transition="in" filter="fade">
                                      <p:cBhvr>
                                        <p:cTn id="86" dur="500"/>
                                        <p:tgtEl>
                                          <p:spTgt spid="103"/>
                                        </p:tgtEl>
                                      </p:cBhvr>
                                    </p:animEffect>
                                  </p:childTnLst>
                                </p:cTn>
                              </p:par>
                            </p:childTnLst>
                          </p:cTn>
                        </p:par>
                        <p:par>
                          <p:cTn id="87" fill="hold">
                            <p:stCondLst>
                              <p:cond delay="3500"/>
                            </p:stCondLst>
                            <p:childTnLst>
                              <p:par>
                                <p:cTn id="88" presetID="53" presetClass="entr" presetSubtype="16" fill="hold" grpId="0" nodeType="afterEffect">
                                  <p:stCondLst>
                                    <p:cond delay="0"/>
                                  </p:stCondLst>
                                  <p:childTnLst>
                                    <p:set>
                                      <p:cBhvr>
                                        <p:cTn id="89" dur="1" fill="hold">
                                          <p:stCondLst>
                                            <p:cond delay="0"/>
                                          </p:stCondLst>
                                        </p:cTn>
                                        <p:tgtEl>
                                          <p:spTgt spid="100"/>
                                        </p:tgtEl>
                                        <p:attrNameLst>
                                          <p:attrName>style.visibility</p:attrName>
                                        </p:attrNameLst>
                                      </p:cBhvr>
                                      <p:to>
                                        <p:strVal val="visible"/>
                                      </p:to>
                                    </p:set>
                                    <p:anim calcmode="lin" valueType="num">
                                      <p:cBhvr>
                                        <p:cTn id="90" dur="300" fill="hold"/>
                                        <p:tgtEl>
                                          <p:spTgt spid="100"/>
                                        </p:tgtEl>
                                        <p:attrNameLst>
                                          <p:attrName>ppt_w</p:attrName>
                                        </p:attrNameLst>
                                      </p:cBhvr>
                                      <p:tavLst>
                                        <p:tav tm="0">
                                          <p:val>
                                            <p:fltVal val="0"/>
                                          </p:val>
                                        </p:tav>
                                        <p:tav tm="100000">
                                          <p:val>
                                            <p:strVal val="#ppt_w"/>
                                          </p:val>
                                        </p:tav>
                                      </p:tavLst>
                                    </p:anim>
                                    <p:anim calcmode="lin" valueType="num">
                                      <p:cBhvr>
                                        <p:cTn id="91" dur="300" fill="hold"/>
                                        <p:tgtEl>
                                          <p:spTgt spid="100"/>
                                        </p:tgtEl>
                                        <p:attrNameLst>
                                          <p:attrName>ppt_h</p:attrName>
                                        </p:attrNameLst>
                                      </p:cBhvr>
                                      <p:tavLst>
                                        <p:tav tm="0">
                                          <p:val>
                                            <p:fltVal val="0"/>
                                          </p:val>
                                        </p:tav>
                                        <p:tav tm="100000">
                                          <p:val>
                                            <p:strVal val="#ppt_h"/>
                                          </p:val>
                                        </p:tav>
                                      </p:tavLst>
                                    </p:anim>
                                    <p:animEffect transition="in" filter="fade">
                                      <p:cBhvr>
                                        <p:cTn id="92" dur="300"/>
                                        <p:tgtEl>
                                          <p:spTgt spid="100"/>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104"/>
                                        </p:tgtEl>
                                        <p:attrNameLst>
                                          <p:attrName>style.visibility</p:attrName>
                                        </p:attrNameLst>
                                      </p:cBhvr>
                                      <p:to>
                                        <p:strVal val="visible"/>
                                      </p:to>
                                    </p:set>
                                    <p:anim calcmode="lin" valueType="num">
                                      <p:cBhvr>
                                        <p:cTn id="95" dur="500" fill="hold"/>
                                        <p:tgtEl>
                                          <p:spTgt spid="104"/>
                                        </p:tgtEl>
                                        <p:attrNameLst>
                                          <p:attrName>ppt_w</p:attrName>
                                        </p:attrNameLst>
                                      </p:cBhvr>
                                      <p:tavLst>
                                        <p:tav tm="0">
                                          <p:val>
                                            <p:fltVal val="0"/>
                                          </p:val>
                                        </p:tav>
                                        <p:tav tm="100000">
                                          <p:val>
                                            <p:strVal val="#ppt_w"/>
                                          </p:val>
                                        </p:tav>
                                      </p:tavLst>
                                    </p:anim>
                                    <p:anim calcmode="lin" valueType="num">
                                      <p:cBhvr>
                                        <p:cTn id="96" dur="500" fill="hold"/>
                                        <p:tgtEl>
                                          <p:spTgt spid="104"/>
                                        </p:tgtEl>
                                        <p:attrNameLst>
                                          <p:attrName>ppt_h</p:attrName>
                                        </p:attrNameLst>
                                      </p:cBhvr>
                                      <p:tavLst>
                                        <p:tav tm="0">
                                          <p:val>
                                            <p:fltVal val="0"/>
                                          </p:val>
                                        </p:tav>
                                        <p:tav tm="100000">
                                          <p:val>
                                            <p:strVal val="#ppt_h"/>
                                          </p:val>
                                        </p:tav>
                                      </p:tavLst>
                                    </p:anim>
                                    <p:animEffect transition="in" filter="fade">
                                      <p:cBhvr>
                                        <p:cTn id="97" dur="500"/>
                                        <p:tgtEl>
                                          <p:spTgt spid="104"/>
                                        </p:tgtEl>
                                      </p:cBhvr>
                                    </p:animEffect>
                                  </p:childTnLst>
                                </p:cTn>
                              </p:par>
                            </p:childTnLst>
                          </p:cTn>
                        </p:par>
                        <p:par>
                          <p:cTn id="98" fill="hold">
                            <p:stCondLst>
                              <p:cond delay="4000"/>
                            </p:stCondLst>
                            <p:childTnLst>
                              <p:par>
                                <p:cTn id="99" presetID="10" presetClass="entr" presetSubtype="0" fill="hold" grpId="0" nodeType="afterEffect">
                                  <p:stCondLst>
                                    <p:cond delay="0"/>
                                  </p:stCondLst>
                                  <p:childTnLst>
                                    <p:set>
                                      <p:cBhvr>
                                        <p:cTn id="100" dur="1" fill="hold">
                                          <p:stCondLst>
                                            <p:cond delay="0"/>
                                          </p:stCondLst>
                                        </p:cTn>
                                        <p:tgtEl>
                                          <p:spTgt spid="106"/>
                                        </p:tgtEl>
                                        <p:attrNameLst>
                                          <p:attrName>style.visibility</p:attrName>
                                        </p:attrNameLst>
                                      </p:cBhvr>
                                      <p:to>
                                        <p:strVal val="visible"/>
                                      </p:to>
                                    </p:set>
                                    <p:animEffect transition="in" filter="fade">
                                      <p:cBhvr>
                                        <p:cTn id="101" dur="500"/>
                                        <p:tgtEl>
                                          <p:spTgt spid="106"/>
                                        </p:tgtEl>
                                      </p:cBhvr>
                                    </p:animEffect>
                                  </p:childTnLst>
                                </p:cTn>
                              </p:par>
                            </p:childTnLst>
                          </p:cTn>
                        </p:par>
                        <p:par>
                          <p:cTn id="102" fill="hold">
                            <p:stCondLst>
                              <p:cond delay="4500"/>
                            </p:stCondLst>
                            <p:childTnLst>
                              <p:par>
                                <p:cTn id="103" presetID="22" presetClass="entr" presetSubtype="4" fill="hold" grpId="0" nodeType="after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wipe(down)">
                                      <p:cBhvr>
                                        <p:cTn id="105" dur="500"/>
                                        <p:tgtEl>
                                          <p:spTgt spid="105"/>
                                        </p:tgtEl>
                                      </p:cBhvr>
                                    </p:animEffect>
                                  </p:childTnLst>
                                </p:cTn>
                              </p:par>
                            </p:childTnLst>
                          </p:cTn>
                        </p:par>
                        <p:par>
                          <p:cTn id="106" fill="hold">
                            <p:stCondLst>
                              <p:cond delay="5000"/>
                            </p:stCondLst>
                            <p:childTnLst>
                              <p:par>
                                <p:cTn id="107" presetID="22" presetClass="entr" presetSubtype="4" fill="hold" grpId="0" nodeType="after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wipe(down)">
                                      <p:cBhvr>
                                        <p:cTn id="109" dur="500"/>
                                        <p:tgtEl>
                                          <p:spTgt spid="2"/>
                                        </p:tgtEl>
                                      </p:cBhvr>
                                    </p:animEffect>
                                  </p:childTnLst>
                                </p:cTn>
                              </p:par>
                            </p:childTnLst>
                          </p:cTn>
                        </p:par>
                        <p:par>
                          <p:cTn id="110" fill="hold">
                            <p:stCondLst>
                              <p:cond delay="5500"/>
                            </p:stCondLst>
                            <p:childTnLst>
                              <p:par>
                                <p:cTn id="111" presetID="22" presetClass="entr" presetSubtype="4" fill="hold" grpId="0" nodeType="after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wipe(down)">
                                      <p:cBhvr>
                                        <p:cTn id="113" dur="500"/>
                                        <p:tgtEl>
                                          <p:spTgt spid="3"/>
                                        </p:tgtEl>
                                      </p:cBhvr>
                                    </p:animEffect>
                                  </p:childTnLst>
                                </p:cTn>
                              </p:par>
                            </p:childTnLst>
                          </p:cTn>
                        </p:par>
                        <p:par>
                          <p:cTn id="114" fill="hold">
                            <p:stCondLst>
                              <p:cond delay="6000"/>
                            </p:stCondLst>
                            <p:childTnLst>
                              <p:par>
                                <p:cTn id="115" presetID="22" presetClass="entr" presetSubtype="4" fill="hold" grpId="0" nodeType="afterEffect">
                                  <p:stCondLst>
                                    <p:cond delay="0"/>
                                  </p:stCondLst>
                                  <p:childTnLst>
                                    <p:set>
                                      <p:cBhvr>
                                        <p:cTn id="116" dur="1" fill="hold">
                                          <p:stCondLst>
                                            <p:cond delay="0"/>
                                          </p:stCondLst>
                                        </p:cTn>
                                        <p:tgtEl>
                                          <p:spTgt spid="4"/>
                                        </p:tgtEl>
                                        <p:attrNameLst>
                                          <p:attrName>style.visibility</p:attrName>
                                        </p:attrNameLst>
                                      </p:cBhvr>
                                      <p:to>
                                        <p:strVal val="visible"/>
                                      </p:to>
                                    </p:set>
                                    <p:animEffect transition="in" filter="wipe(down)">
                                      <p:cBhvr>
                                        <p:cTn id="117" dur="500"/>
                                        <p:tgtEl>
                                          <p:spTgt spid="4"/>
                                        </p:tgtEl>
                                      </p:cBhvr>
                                    </p:animEffect>
                                  </p:childTnLst>
                                </p:cTn>
                              </p:par>
                            </p:childTnLst>
                          </p:cTn>
                        </p:par>
                        <p:par>
                          <p:cTn id="118" fill="hold">
                            <p:stCondLst>
                              <p:cond delay="6500"/>
                            </p:stCondLst>
                            <p:childTnLst>
                              <p:par>
                                <p:cTn id="119" presetID="22" presetClass="entr" presetSubtype="4" fill="hold" grpId="0" nodeType="afterEffect">
                                  <p:stCondLst>
                                    <p:cond delay="0"/>
                                  </p:stCondLst>
                                  <p:childTnLst>
                                    <p:set>
                                      <p:cBhvr>
                                        <p:cTn id="120" dur="1" fill="hold">
                                          <p:stCondLst>
                                            <p:cond delay="0"/>
                                          </p:stCondLst>
                                        </p:cTn>
                                        <p:tgtEl>
                                          <p:spTgt spid="5"/>
                                        </p:tgtEl>
                                        <p:attrNameLst>
                                          <p:attrName>style.visibility</p:attrName>
                                        </p:attrNameLst>
                                      </p:cBhvr>
                                      <p:to>
                                        <p:strVal val="visible"/>
                                      </p:to>
                                    </p:set>
                                    <p:animEffect transition="in" filter="wipe(down)">
                                      <p:cBhvr>
                                        <p:cTn id="121" dur="500"/>
                                        <p:tgtEl>
                                          <p:spTgt spid="5"/>
                                        </p:tgtEl>
                                      </p:cBhvr>
                                    </p:animEffect>
                                  </p:childTnLst>
                                </p:cTn>
                              </p:par>
                            </p:childTnLst>
                          </p:cTn>
                        </p:par>
                        <p:par>
                          <p:cTn id="122" fill="hold">
                            <p:stCondLst>
                              <p:cond delay="7000"/>
                            </p:stCondLst>
                            <p:childTnLst>
                              <p:par>
                                <p:cTn id="123" presetID="10" presetClass="entr" presetSubtype="0" fill="hold" grpId="0" nodeType="afterEffect">
                                  <p:stCondLst>
                                    <p:cond delay="0"/>
                                  </p:stCondLst>
                                  <p:childTnLst>
                                    <p:set>
                                      <p:cBhvr>
                                        <p:cTn id="124" dur="1" fill="hold">
                                          <p:stCondLst>
                                            <p:cond delay="0"/>
                                          </p:stCondLst>
                                        </p:cTn>
                                        <p:tgtEl>
                                          <p:spTgt spid="6"/>
                                        </p:tgtEl>
                                        <p:attrNameLst>
                                          <p:attrName>style.visibility</p:attrName>
                                        </p:attrNameLst>
                                      </p:cBhvr>
                                      <p:to>
                                        <p:strVal val="visible"/>
                                      </p:to>
                                    </p:set>
                                    <p:animEffect transition="in" filter="fade">
                                      <p:cBhvr>
                                        <p:cTn id="125" dur="500"/>
                                        <p:tgtEl>
                                          <p:spTgt spid="6"/>
                                        </p:tgtEl>
                                      </p:cBhvr>
                                    </p:animEffect>
                                  </p:childTnLst>
                                </p:cTn>
                              </p:par>
                            </p:childTnLst>
                          </p:cTn>
                        </p:par>
                        <p:par>
                          <p:cTn id="126" fill="hold">
                            <p:stCondLst>
                              <p:cond delay="7500"/>
                            </p:stCondLst>
                            <p:childTnLst>
                              <p:par>
                                <p:cTn id="127" presetID="10" presetClass="entr" presetSubtype="0" fill="hold" grpId="0" nodeType="afterEffect">
                                  <p:stCondLst>
                                    <p:cond delay="0"/>
                                  </p:stCondLst>
                                  <p:childTnLst>
                                    <p:set>
                                      <p:cBhvr>
                                        <p:cTn id="128" dur="1" fill="hold">
                                          <p:stCondLst>
                                            <p:cond delay="0"/>
                                          </p:stCondLst>
                                        </p:cTn>
                                        <p:tgtEl>
                                          <p:spTgt spid="7"/>
                                        </p:tgtEl>
                                        <p:attrNameLst>
                                          <p:attrName>style.visibility</p:attrName>
                                        </p:attrNameLst>
                                      </p:cBhvr>
                                      <p:to>
                                        <p:strVal val="visible"/>
                                      </p:to>
                                    </p:set>
                                    <p:animEffect transition="in" filter="fade">
                                      <p:cBhvr>
                                        <p:cTn id="129" dur="500"/>
                                        <p:tgtEl>
                                          <p:spTgt spid="7"/>
                                        </p:tgtEl>
                                      </p:cBhvr>
                                    </p:animEffect>
                                  </p:childTnLst>
                                </p:cTn>
                              </p:par>
                            </p:childTnLst>
                          </p:cTn>
                        </p:par>
                        <p:par>
                          <p:cTn id="130" fill="hold">
                            <p:stCondLst>
                              <p:cond delay="8000"/>
                            </p:stCondLst>
                            <p:childTnLst>
                              <p:par>
                                <p:cTn id="131" presetID="10" presetClass="entr" presetSubtype="0" fill="hold" grpId="0" nodeType="afterEffect">
                                  <p:stCondLst>
                                    <p:cond delay="0"/>
                                  </p:stCondLst>
                                  <p:childTnLst>
                                    <p:set>
                                      <p:cBhvr>
                                        <p:cTn id="132" dur="1" fill="hold">
                                          <p:stCondLst>
                                            <p:cond delay="0"/>
                                          </p:stCondLst>
                                        </p:cTn>
                                        <p:tgtEl>
                                          <p:spTgt spid="8"/>
                                        </p:tgtEl>
                                        <p:attrNameLst>
                                          <p:attrName>style.visibility</p:attrName>
                                        </p:attrNameLst>
                                      </p:cBhvr>
                                      <p:to>
                                        <p:strVal val="visible"/>
                                      </p:to>
                                    </p:set>
                                    <p:animEffect transition="in" filter="fade">
                                      <p:cBhvr>
                                        <p:cTn id="133" dur="500"/>
                                        <p:tgtEl>
                                          <p:spTgt spid="8"/>
                                        </p:tgtEl>
                                      </p:cBhvr>
                                    </p:animEffect>
                                  </p:childTnLst>
                                </p:cTn>
                              </p:par>
                            </p:childTnLst>
                          </p:cTn>
                        </p:par>
                        <p:par>
                          <p:cTn id="134" fill="hold">
                            <p:stCondLst>
                              <p:cond delay="8500"/>
                            </p:stCondLst>
                            <p:childTnLst>
                              <p:par>
                                <p:cTn id="135" presetID="10" presetClass="entr" presetSubtype="0" fill="hold" grpId="0" nodeType="afterEffect">
                                  <p:stCondLst>
                                    <p:cond delay="0"/>
                                  </p:stCondLst>
                                  <p:childTnLst>
                                    <p:set>
                                      <p:cBhvr>
                                        <p:cTn id="136" dur="1" fill="hold">
                                          <p:stCondLst>
                                            <p:cond delay="0"/>
                                          </p:stCondLst>
                                        </p:cTn>
                                        <p:tgtEl>
                                          <p:spTgt spid="9"/>
                                        </p:tgtEl>
                                        <p:attrNameLst>
                                          <p:attrName>style.visibility</p:attrName>
                                        </p:attrNameLst>
                                      </p:cBhvr>
                                      <p:to>
                                        <p:strVal val="visible"/>
                                      </p:to>
                                    </p:set>
                                    <p:animEffect transition="in" filter="fade">
                                      <p:cBhvr>
                                        <p:cTn id="1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animBg="1"/>
      <p:bldP spid="89" grpId="0" animBg="1"/>
      <p:bldP spid="90" grpId="0"/>
      <p:bldP spid="96" grpId="0"/>
      <p:bldP spid="97" grpId="0" animBg="1"/>
      <p:bldP spid="98" grpId="0" animBg="1"/>
      <p:bldP spid="99" grpId="0" animBg="1"/>
      <p:bldP spid="100" grpId="0" animBg="1"/>
      <p:bldP spid="101" grpId="0"/>
      <p:bldP spid="102" grpId="0"/>
      <p:bldP spid="103" grpId="0"/>
      <p:bldP spid="104" grpId="0"/>
      <p:bldP spid="105" grpId="0"/>
      <p:bldP spid="106" grpId="0" bldLvl="0" animBg="1"/>
      <p:bldP spid="2" grpId="0"/>
      <p:bldP spid="3" grpId="0"/>
      <p:bldP spid="4" grpId="0"/>
      <p:bldP spid="5" grpId="0"/>
      <p:bldP spid="6" grpId="0" bldLvl="0" animBg="1"/>
      <p:bldP spid="7" grpId="0" bldLvl="0" animBg="1"/>
      <p:bldP spid="8"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44203"/>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4624703" y="2044068"/>
            <a:ext cx="3337560" cy="622300"/>
          </a:xfrm>
          <a:prstGeom prst="rect">
            <a:avLst/>
          </a:prstGeom>
        </p:spPr>
        <p:txBody>
          <a:bodyPr wrap="none" lIns="68580" tIns="34290" rIns="68580" bIns="34290">
            <a:spAutoFit/>
          </a:bodyPr>
          <a:lstStyle/>
          <a:p>
            <a:r>
              <a:rPr lang="zh-CN" altLang="en-US" sz="3600" b="1" dirty="0">
                <a:solidFill>
                  <a:schemeClr val="bg1"/>
                </a:solidFill>
              </a:rPr>
              <a:t>所用过程域介绍</a:t>
            </a:r>
            <a:endParaRPr lang="zh-CN" altLang="en-US" sz="3600" b="1" dirty="0">
              <a:solidFill>
                <a:schemeClr val="bg1"/>
              </a:solidFill>
            </a:endParaRPr>
          </a:p>
        </p:txBody>
      </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27" name="文本框 2"/>
          <p:cNvSpPr txBox="1"/>
          <p:nvPr/>
        </p:nvSpPr>
        <p:spPr>
          <a:xfrm>
            <a:off x="2796809" y="1917123"/>
            <a:ext cx="872675" cy="900246"/>
          </a:xfrm>
          <a:prstGeom prst="rect">
            <a:avLst/>
          </a:prstGeom>
          <a:noFill/>
        </p:spPr>
        <p:txBody>
          <a:bodyPr wrap="none" lIns="68580" tIns="34290" rIns="68580" bIns="34290" rtlCol="0">
            <a:spAutoFit/>
          </a:bodyPr>
          <a:p>
            <a:r>
              <a:rPr lang="en-US" altLang="zh-CN" b="1" dirty="0" smtClean="0">
                <a:solidFill>
                  <a:schemeClr val="bg1"/>
                </a:solidFill>
              </a:rPr>
              <a:t>Part</a:t>
            </a:r>
            <a:r>
              <a:rPr lang="en-US" altLang="zh-CN" sz="5400" b="1" dirty="0" smtClean="0">
                <a:solidFill>
                  <a:schemeClr val="bg1"/>
                </a:solidFill>
              </a:rPr>
              <a:t>3</a:t>
            </a:r>
            <a:endParaRPr lang="zh-CN" alt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randombar(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581042" y="1220880"/>
            <a:ext cx="1578042" cy="2993146"/>
            <a:chOff x="1595438" y="1219202"/>
            <a:chExt cx="2104056" cy="4419596"/>
          </a:xfrm>
        </p:grpSpPr>
        <p:sp>
          <p:nvSpPr>
            <p:cNvPr id="35" name="任意多边形 34"/>
            <p:cNvSpPr/>
            <p:nvPr/>
          </p:nvSpPr>
          <p:spPr>
            <a:xfrm>
              <a:off x="1595438"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Arial" panose="020B0604020202020204" pitchFamily="34" charset="0"/>
                <a:ea typeface="微软雅黑" panose="020B0503020204020204" pitchFamily="34" charset="-122"/>
              </a:endParaRPr>
            </a:p>
            <a:p>
              <a:pPr lvl="1"/>
              <a:endParaRPr lang="zh-CN" altLang="en-US" sz="1200" dirty="0">
                <a:solidFill>
                  <a:schemeClr val="bg1"/>
                </a:solidFill>
              </a:endParaRPr>
            </a:p>
            <a:p>
              <a:pPr lvl="1"/>
              <a:endParaRPr lang="zh-CN" altLang="en-US" sz="1200" dirty="0">
                <a:solidFill>
                  <a:schemeClr val="bg1"/>
                </a:solidFill>
              </a:endParaRPr>
            </a:p>
          </p:txBody>
        </p:sp>
        <p:sp>
          <p:nvSpPr>
            <p:cNvPr id="36" name="矩形 35"/>
            <p:cNvSpPr/>
            <p:nvPr/>
          </p:nvSpPr>
          <p:spPr>
            <a:xfrm>
              <a:off x="1695919" y="2408991"/>
              <a:ext cx="1920996" cy="1634277"/>
            </a:xfrm>
            <a:prstGeom prst="rect">
              <a:avLst/>
            </a:prstGeom>
          </p:spPr>
          <p:txBody>
            <a:bodyPr wrap="square">
              <a:spAutoFit/>
            </a:bodyPr>
            <a:lstStyle/>
            <a:p>
              <a:pPr indent="228600" algn="l"/>
              <a:r>
                <a:rPr lang="en-US" altLang="zh-CN" sz="2100" dirty="0">
                  <a:solidFill>
                    <a:schemeClr val="bg1"/>
                  </a:solidFill>
                  <a:latin typeface="微软雅黑" panose="020B0503020204020204" pitchFamily="34" charset="-122"/>
                  <a:ea typeface="微软雅黑" panose="020B0503020204020204" pitchFamily="34" charset="-122"/>
                </a:rPr>
                <a:t>TS</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技术解决方案，为设计、开发及实现需求的解决方案。</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2724917" y="1220880"/>
            <a:ext cx="1578042" cy="2993146"/>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39" name="矩形 38"/>
            <p:cNvSpPr/>
            <p:nvPr/>
          </p:nvSpPr>
          <p:spPr>
            <a:xfrm>
              <a:off x="5140056" y="2348704"/>
              <a:ext cx="1923780" cy="2435008"/>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OT</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zh-CN" sz="1200" kern="100" dirty="0">
                  <a:solidFill>
                    <a:schemeClr val="bg1"/>
                  </a:solidFill>
                  <a:latin typeface="微软雅黑" panose="020B0503020204020204" pitchFamily="34" charset="-122"/>
                  <a:ea typeface="微软雅黑" panose="020B0503020204020204" pitchFamily="34" charset="-122"/>
                </a:rPr>
                <a:t>组织级培训，通过制定培训计划，改变学员的思想，提高学员的专业知识与技能</a:t>
              </a:r>
              <a:endParaRPr lang="zh-CN" altLang="zh-CN" sz="1200" kern="1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856063" y="1225325"/>
            <a:ext cx="1578042" cy="2993146"/>
            <a:chOff x="8496740" y="1225765"/>
            <a:chExt cx="2104056" cy="4419596"/>
          </a:xfrm>
        </p:grpSpPr>
        <p:sp>
          <p:nvSpPr>
            <p:cNvPr id="41" name="任意多边形 40"/>
            <p:cNvSpPr/>
            <p:nvPr/>
          </p:nvSpPr>
          <p:spPr>
            <a:xfrm>
              <a:off x="8496740" y="1225765"/>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48" name="矩形 47"/>
            <p:cNvSpPr/>
            <p:nvPr/>
          </p:nvSpPr>
          <p:spPr>
            <a:xfrm>
              <a:off x="8568495" y="2348704"/>
              <a:ext cx="1960571" cy="1753356"/>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PP</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项目策划，通过项目经理进行前期的项目规划。</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6971094" y="1220880"/>
            <a:ext cx="1578042" cy="2993146"/>
            <a:chOff x="8492507" y="1219202"/>
            <a:chExt cx="2104056" cy="4419596"/>
          </a:xfrm>
        </p:grpSpPr>
        <p:sp>
          <p:nvSpPr>
            <p:cNvPr id="53" name="任意多边形 52"/>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54" name="矩形 53"/>
            <p:cNvSpPr/>
            <p:nvPr/>
          </p:nvSpPr>
          <p:spPr>
            <a:xfrm>
              <a:off x="8558447" y="2348704"/>
              <a:ext cx="1997312" cy="2435008"/>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PMC</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项目监督与控制，通过在日常开发中对问题的及时跟踪以及对开发人员的监督</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0960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过程域</a:t>
            </a:r>
            <a:endParaRPr lang="zh-CN" altLang="en-US" sz="2400" b="1" dirty="0">
              <a:solidFill>
                <a:schemeClr val="accent1"/>
              </a:solidFill>
              <a:latin typeface="Arial" panose="020B0604020202020204" pitchFamily="34" charset="0"/>
            </a:endParaRP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14:bounceEnd="30000">
                                          <p:cBhvr additive="base">
                                            <p:cTn id="20"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14:bounceEnd="30000">
                                          <p:cBhvr additive="base">
                                            <p:cTn id="25"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14:presetBounceEnd="30000">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14:bounceEnd="30000">
                                          <p:cBhvr additive="base">
                                            <p:cTn id="30"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14:presetBounceEnd="30000">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14:bounceEnd="30000">
                                          <p:cBhvr additive="base">
                                            <p:cTn id="35" dur="500" fill="hold"/>
                                            <p:tgtEl>
                                              <p:spTgt spid="52"/>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0-#ppt_w/2"/>
                                              </p:val>
                                            </p:tav>
                                            <p:tav tm="100000">
                                              <p:val>
                                                <p:strVal val="#ppt_x"/>
                                              </p:val>
                                            </p:tav>
                                          </p:tavLst>
                                        </p:anim>
                                        <p:anim calcmode="lin" valueType="num">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0-#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0-#ppt_w/2"/>
                                              </p:val>
                                            </p:tav>
                                            <p:tav tm="100000">
                                              <p:val>
                                                <p:strVal val="#ppt_x"/>
                                              </p:val>
                                            </p:tav>
                                          </p:tavLst>
                                        </p:anim>
                                        <p:anim calcmode="lin" valueType="num">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581042" y="1220880"/>
            <a:ext cx="1578042" cy="2993146"/>
            <a:chOff x="1595438" y="1219202"/>
            <a:chExt cx="2104056" cy="4419596"/>
          </a:xfrm>
        </p:grpSpPr>
        <p:sp>
          <p:nvSpPr>
            <p:cNvPr id="35" name="任意多边形 34"/>
            <p:cNvSpPr/>
            <p:nvPr/>
          </p:nvSpPr>
          <p:spPr>
            <a:xfrm>
              <a:off x="1595438"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Arial" panose="020B0604020202020204" pitchFamily="34" charset="0"/>
                <a:ea typeface="微软雅黑" panose="020B0503020204020204" pitchFamily="34" charset="-122"/>
              </a:endParaRPr>
            </a:p>
            <a:p>
              <a:pPr lvl="1"/>
              <a:endParaRPr lang="zh-CN" altLang="en-US" sz="1200" dirty="0">
                <a:solidFill>
                  <a:schemeClr val="bg1"/>
                </a:solidFill>
              </a:endParaRPr>
            </a:p>
            <a:p>
              <a:pPr lvl="1"/>
              <a:endParaRPr lang="zh-CN" altLang="en-US" sz="1200" dirty="0">
                <a:solidFill>
                  <a:schemeClr val="bg1"/>
                </a:solidFill>
              </a:endParaRPr>
            </a:p>
          </p:txBody>
        </p:sp>
        <p:sp>
          <p:nvSpPr>
            <p:cNvPr id="36" name="矩形 35"/>
            <p:cNvSpPr/>
            <p:nvPr/>
          </p:nvSpPr>
          <p:spPr>
            <a:xfrm>
              <a:off x="1695919" y="2408991"/>
              <a:ext cx="1920996" cy="2315930"/>
            </a:xfrm>
            <a:prstGeom prst="rect">
              <a:avLst/>
            </a:prstGeom>
          </p:spPr>
          <p:txBody>
            <a:bodyPr wrap="square">
              <a:spAutoFit/>
            </a:bodyPr>
            <a:lstStyle/>
            <a:p>
              <a:pPr indent="228600"/>
              <a:r>
                <a:rPr lang="en-US" altLang="zh-CN" sz="2100" dirty="0">
                  <a:solidFill>
                    <a:schemeClr val="bg1"/>
                  </a:solidFill>
                  <a:latin typeface="微软雅黑" panose="020B0503020204020204" pitchFamily="34" charset="-122"/>
                  <a:ea typeface="微软雅黑" panose="020B0503020204020204" pitchFamily="34" charset="-122"/>
                </a:rPr>
                <a:t>REQM</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需求管理，需求的确定（含变更控制），需求在后期  开发中的跟踪落实。 </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2724917" y="1220880"/>
            <a:ext cx="1578042" cy="2993146"/>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39" name="矩形 38"/>
            <p:cNvSpPr/>
            <p:nvPr/>
          </p:nvSpPr>
          <p:spPr>
            <a:xfrm>
              <a:off x="5140056" y="2348704"/>
              <a:ext cx="1923780"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RD</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需求开发，包含需求获取、需求分析、需求定义以及需求验证等过程。</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852888" y="1220880"/>
            <a:ext cx="1578042" cy="2993146"/>
            <a:chOff x="8492507" y="1219202"/>
            <a:chExt cx="2104056" cy="4419596"/>
          </a:xfrm>
        </p:grpSpPr>
        <p:sp>
          <p:nvSpPr>
            <p:cNvPr id="41" name="任意多边形 40"/>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48" name="矩形 47"/>
            <p:cNvSpPr/>
            <p:nvPr/>
          </p:nvSpPr>
          <p:spPr>
            <a:xfrm>
              <a:off x="8568495" y="2348704"/>
              <a:ext cx="1960571"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VER</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验证，您的内容打在这里，生产活动的输出正确地满足其输入。</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6971094" y="1220880"/>
            <a:ext cx="1578042" cy="2993146"/>
            <a:chOff x="8492507" y="1219202"/>
            <a:chExt cx="2104056" cy="4419596"/>
          </a:xfrm>
        </p:grpSpPr>
        <p:sp>
          <p:nvSpPr>
            <p:cNvPr id="53" name="任意多边形 52"/>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54" name="矩形 53"/>
            <p:cNvSpPr/>
            <p:nvPr/>
          </p:nvSpPr>
          <p:spPr>
            <a:xfrm>
              <a:off x="8558447" y="2348704"/>
              <a:ext cx="1997312" cy="2776303"/>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VAL</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确认，产品满足预期使用需求展示产品或产品组件能够在其预期的环境中满足其预期的应用。</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0960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过程域</a:t>
            </a:r>
            <a:endParaRPr lang="zh-CN" altLang="en-US" sz="2400" b="1" dirty="0">
              <a:solidFill>
                <a:schemeClr val="accent1"/>
              </a:solidFill>
              <a:latin typeface="Arial" panose="020B0604020202020204" pitchFamily="34" charset="0"/>
            </a:endParaRP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14:bounceEnd="30000">
                                          <p:cBhvr additive="base">
                                            <p:cTn id="20"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14:bounceEnd="30000">
                                          <p:cBhvr additive="base">
                                            <p:cTn id="25"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14:presetBounceEnd="30000">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14:bounceEnd="30000">
                                          <p:cBhvr additive="base">
                                            <p:cTn id="30"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14:presetBounceEnd="30000">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14:bounceEnd="30000">
                                          <p:cBhvr additive="base">
                                            <p:cTn id="35" dur="500" fill="hold"/>
                                            <p:tgtEl>
                                              <p:spTgt spid="52"/>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0-#ppt_w/2"/>
                                              </p:val>
                                            </p:tav>
                                            <p:tav tm="100000">
                                              <p:val>
                                                <p:strVal val="#ppt_x"/>
                                              </p:val>
                                            </p:tav>
                                          </p:tavLst>
                                        </p:anim>
                                        <p:anim calcmode="lin" valueType="num">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0-#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0-#ppt_w/2"/>
                                              </p:val>
                                            </p:tav>
                                            <p:tav tm="100000">
                                              <p:val>
                                                <p:strVal val="#ppt_x"/>
                                              </p:val>
                                            </p:tav>
                                          </p:tavLst>
                                        </p:anim>
                                        <p:anim calcmode="lin" valueType="num">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1572392" y="1225325"/>
            <a:ext cx="1578042" cy="2993146"/>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39" name="矩形 38"/>
            <p:cNvSpPr/>
            <p:nvPr/>
          </p:nvSpPr>
          <p:spPr>
            <a:xfrm>
              <a:off x="5140056" y="2348704"/>
              <a:ext cx="1923780"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CM</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配置管理，对于远程开发中，三库的建立，以及其他配置事宜。</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655528" y="1225325"/>
            <a:ext cx="1578042" cy="2993146"/>
            <a:chOff x="8492507" y="1219202"/>
            <a:chExt cx="2104056" cy="4419596"/>
          </a:xfrm>
        </p:grpSpPr>
        <p:sp>
          <p:nvSpPr>
            <p:cNvPr id="41" name="任意多边形 40"/>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48" name="矩形 47"/>
            <p:cNvSpPr/>
            <p:nvPr/>
          </p:nvSpPr>
          <p:spPr>
            <a:xfrm>
              <a:off x="8568495" y="2348704"/>
              <a:ext cx="1960571"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PPQA</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过程和产品质量保证，在每个阶段以及每周进行质量保证记录。</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0960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过程域</a:t>
            </a:r>
            <a:endParaRPr lang="zh-CN" altLang="en-US" sz="2400" b="1" dirty="0">
              <a:solidFill>
                <a:schemeClr val="accent1"/>
              </a:solidFill>
              <a:latin typeface="Arial" panose="020B0604020202020204" pitchFamily="34" charset="0"/>
            </a:endParaRP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14:bounceEnd="30000">
                                          <p:cBhvr additive="base">
                                            <p:cTn id="20"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14:bounceEnd="30000">
                                          <p:cBhvr additive="base">
                                            <p:cTn id="25"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0-#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5143498" y="2044068"/>
            <a:ext cx="1965960" cy="622300"/>
          </a:xfrm>
          <a:prstGeom prst="rect">
            <a:avLst/>
          </a:prstGeom>
        </p:spPr>
        <p:txBody>
          <a:bodyPr wrap="none" lIns="68580" tIns="34290" rIns="68580" bIns="34290">
            <a:spAutoFit/>
          </a:bodyPr>
          <a:lstStyle/>
          <a:p>
            <a:r>
              <a:rPr lang="zh-CN" altLang="en-US" sz="3600" b="1" dirty="0">
                <a:solidFill>
                  <a:schemeClr val="bg1"/>
                </a:solidFill>
              </a:rPr>
              <a:t>成果展示</a:t>
            </a:r>
            <a:endParaRPr lang="zh-CN" altLang="en-US" sz="3600" b="1" dirty="0">
              <a:solidFill>
                <a:schemeClr val="bg1"/>
              </a:solidFill>
            </a:endParaRPr>
          </a:p>
        </p:txBody>
      </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4" name="文本框 2"/>
          <p:cNvSpPr txBox="1"/>
          <p:nvPr/>
        </p:nvSpPr>
        <p:spPr>
          <a:xfrm>
            <a:off x="2796809" y="1917123"/>
            <a:ext cx="864870" cy="899160"/>
          </a:xfrm>
          <a:prstGeom prst="rect">
            <a:avLst/>
          </a:prstGeom>
          <a:noFill/>
        </p:spPr>
        <p:txBody>
          <a:bodyPr wrap="none" lIns="68580" tIns="34290" rIns="68580" bIns="34290" rtlCol="0">
            <a:spAutoFit/>
          </a:bodyPr>
          <a:p>
            <a:r>
              <a:rPr lang="en-US" altLang="zh-CN" b="1" dirty="0" smtClean="0">
                <a:solidFill>
                  <a:schemeClr val="bg1"/>
                </a:solidFill>
              </a:rPr>
              <a:t>Part</a:t>
            </a:r>
            <a:r>
              <a:rPr lang="en-US" sz="5400" b="1" dirty="0" smtClean="0">
                <a:solidFill>
                  <a:schemeClr val="bg1"/>
                </a:solidFill>
              </a:rPr>
              <a:t>4</a:t>
            </a:r>
            <a:endParaRPr 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3343026" y="1289910"/>
            <a:ext cx="2460709" cy="2655688"/>
            <a:chOff x="3761090" y="2476501"/>
            <a:chExt cx="1787040" cy="1928640"/>
          </a:xfrm>
        </p:grpSpPr>
        <p:cxnSp>
          <p:nvCxnSpPr>
            <p:cNvPr id="67" name="直接连接符 66"/>
            <p:cNvCxnSpPr/>
            <p:nvPr/>
          </p:nvCxnSpPr>
          <p:spPr>
            <a:xfrm flipH="1">
              <a:off x="3905250" y="2633101"/>
              <a:ext cx="745807" cy="24924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712971" y="3886200"/>
              <a:ext cx="598169" cy="28392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3985260" y="3596640"/>
              <a:ext cx="670560" cy="23622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652011" y="2918460"/>
              <a:ext cx="666749" cy="29154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4015740" y="3893820"/>
              <a:ext cx="579120" cy="25908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641585" y="35898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4672065" y="26373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3970020" y="2903220"/>
              <a:ext cx="640080" cy="28956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9274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006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60901" y="2705100"/>
              <a:ext cx="0" cy="147320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a:spLocks noChangeAspect="1"/>
            </p:cNvSpPr>
            <p:nvPr/>
          </p:nvSpPr>
          <p:spPr>
            <a:xfrm>
              <a:off x="522413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4</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9" name="椭圆 78"/>
            <p:cNvSpPr>
              <a:spLocks noChangeAspect="1"/>
            </p:cNvSpPr>
            <p:nvPr/>
          </p:nvSpPr>
          <p:spPr>
            <a:xfrm>
              <a:off x="522413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2</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80" name="椭圆 79"/>
            <p:cNvSpPr>
              <a:spLocks noChangeAspect="1"/>
            </p:cNvSpPr>
            <p:nvPr/>
          </p:nvSpPr>
          <p:spPr>
            <a:xfrm>
              <a:off x="376109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3</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81" name="椭圆 80"/>
            <p:cNvSpPr>
              <a:spLocks noChangeAspect="1"/>
            </p:cNvSpPr>
            <p:nvPr/>
          </p:nvSpPr>
          <p:spPr>
            <a:xfrm>
              <a:off x="376109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1</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82" name="椭圆 81"/>
            <p:cNvSpPr>
              <a:spLocks noChangeAspect="1"/>
            </p:cNvSpPr>
            <p:nvPr/>
          </p:nvSpPr>
          <p:spPr>
            <a:xfrm>
              <a:off x="4494456" y="247650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noChangeAspect="1"/>
            </p:cNvSpPr>
            <p:nvPr/>
          </p:nvSpPr>
          <p:spPr>
            <a:xfrm>
              <a:off x="4494456" y="307086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4494456" y="409194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1083716" y="1217020"/>
            <a:ext cx="2010317" cy="1079817"/>
            <a:chOff x="390154" y="1526097"/>
            <a:chExt cx="2680423" cy="1439755"/>
          </a:xfrm>
        </p:grpSpPr>
        <p:sp>
          <p:nvSpPr>
            <p:cNvPr id="86" name="文本框 105"/>
            <p:cNvSpPr txBox="1"/>
            <p:nvPr/>
          </p:nvSpPr>
          <p:spPr>
            <a:xfrm>
              <a:off x="390155" y="1526097"/>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01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项目开发计划书</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文本框 106"/>
            <p:cNvSpPr txBox="1"/>
            <p:nvPr/>
          </p:nvSpPr>
          <p:spPr>
            <a:xfrm>
              <a:off x="390154" y="1885506"/>
              <a:ext cx="2680423" cy="108034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通过项目经理前期建立项目开发计划书和项目进度计划书。</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6099717" y="1201948"/>
            <a:ext cx="2010317" cy="615464"/>
            <a:chOff x="6093451" y="1506001"/>
            <a:chExt cx="2680423" cy="820618"/>
          </a:xfrm>
        </p:grpSpPr>
        <p:sp>
          <p:nvSpPr>
            <p:cNvPr id="89" name="文本框 107"/>
            <p:cNvSpPr txBox="1"/>
            <p:nvPr/>
          </p:nvSpPr>
          <p:spPr>
            <a:xfrm>
              <a:off x="6093452" y="1506001"/>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02 </a:t>
              </a:r>
              <a:r>
                <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配置计划</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108"/>
            <p:cNvSpPr txBox="1"/>
            <p:nvPr/>
          </p:nvSpPr>
          <p:spPr>
            <a:xfrm>
              <a:off x="6093451" y="1885506"/>
              <a:ext cx="2680423" cy="44111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关于配置管理相关的工作。</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1083716" y="3027237"/>
            <a:ext cx="2109769" cy="825350"/>
            <a:chOff x="390154" y="1556241"/>
            <a:chExt cx="2813025" cy="1100466"/>
          </a:xfrm>
        </p:grpSpPr>
        <p:sp>
          <p:nvSpPr>
            <p:cNvPr id="92" name="文本框 112"/>
            <p:cNvSpPr txBox="1"/>
            <p:nvPr/>
          </p:nvSpPr>
          <p:spPr>
            <a:xfrm>
              <a:off x="390154" y="1556241"/>
              <a:ext cx="2813025"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03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系统</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测试计划</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文本框 113"/>
            <p:cNvSpPr txBox="1"/>
            <p:nvPr/>
          </p:nvSpPr>
          <p:spPr>
            <a:xfrm>
              <a:off x="390154" y="1895554"/>
              <a:ext cx="2680422" cy="76115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制定测试策略，以及其他相关的系统的测试计划。</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6099717" y="3019701"/>
            <a:ext cx="2124791" cy="1072281"/>
            <a:chOff x="6093451" y="1546193"/>
            <a:chExt cx="2833055" cy="1429707"/>
          </a:xfrm>
        </p:grpSpPr>
        <p:sp>
          <p:nvSpPr>
            <p:cNvPr id="95" name="文本框 115"/>
            <p:cNvSpPr txBox="1"/>
            <p:nvPr/>
          </p:nvSpPr>
          <p:spPr>
            <a:xfrm>
              <a:off x="6093452" y="1546193"/>
              <a:ext cx="2833054"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04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业务建模</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116"/>
            <p:cNvSpPr txBox="1"/>
            <p:nvPr/>
          </p:nvSpPr>
          <p:spPr>
            <a:xfrm>
              <a:off x="6093451" y="1895554"/>
              <a:ext cx="2680423" cy="108034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根据基础的需求建立用例模型和用例阐述，完成软件实现规约。</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smtClean="0">
                <a:solidFill>
                  <a:schemeClr val="accent1"/>
                </a:solidFill>
                <a:latin typeface="Arial" panose="020B0604020202020204" pitchFamily="34" charset="0"/>
              </a:rPr>
              <a:t>成果展示</a:t>
            </a:r>
            <a:endParaRPr lang="zh-CN" altLang="en-US" sz="2400" b="1" dirty="0">
              <a:solidFill>
                <a:schemeClr val="accent1"/>
              </a:solidFill>
              <a:latin typeface="Arial" panose="020B0604020202020204" pitchFamily="34" charset="0"/>
            </a:endParaRPr>
          </a:p>
        </p:txBody>
      </p:sp>
      <p:sp>
        <p:nvSpPr>
          <p:cNvPr id="3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14:presetBounceEnd="30000">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14:bounceEnd="30000">
                                          <p:cBhvr additive="base">
                                            <p:cTn id="23" dur="500" fill="hold"/>
                                            <p:tgtEl>
                                              <p:spTgt spid="85"/>
                                            </p:tgtEl>
                                            <p:attrNameLst>
                                              <p:attrName>ppt_x</p:attrName>
                                            </p:attrNameLst>
                                          </p:cBhvr>
                                          <p:tavLst>
                                            <p:tav tm="0">
                                              <p:val>
                                                <p:strVal val="0-#ppt_w/2"/>
                                              </p:val>
                                            </p:tav>
                                            <p:tav tm="100000">
                                              <p:val>
                                                <p:strVal val="#ppt_x"/>
                                              </p:val>
                                            </p:tav>
                                          </p:tavLst>
                                        </p:anim>
                                        <p:anim calcmode="lin" valueType="num" p14:bounceEnd="30000">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14:presetBounceEnd="30000">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14:bounceEnd="30000">
                                          <p:cBhvr additive="base">
                                            <p:cTn id="28" dur="500" fill="hold"/>
                                            <p:tgtEl>
                                              <p:spTgt spid="88"/>
                                            </p:tgtEl>
                                            <p:attrNameLst>
                                              <p:attrName>ppt_x</p:attrName>
                                            </p:attrNameLst>
                                          </p:cBhvr>
                                          <p:tavLst>
                                            <p:tav tm="0">
                                              <p:val>
                                                <p:strVal val="1+#ppt_w/2"/>
                                              </p:val>
                                            </p:tav>
                                            <p:tav tm="100000">
                                              <p:val>
                                                <p:strVal val="#ppt_x"/>
                                              </p:val>
                                            </p:tav>
                                          </p:tavLst>
                                        </p:anim>
                                        <p:anim calcmode="lin" valueType="num" p14:bounceEnd="30000">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14:presetBounceEnd="30000">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14:bounceEnd="30000">
                                          <p:cBhvr additive="base">
                                            <p:cTn id="33" dur="500" fill="hold"/>
                                            <p:tgtEl>
                                              <p:spTgt spid="91"/>
                                            </p:tgtEl>
                                            <p:attrNameLst>
                                              <p:attrName>ppt_x</p:attrName>
                                            </p:attrNameLst>
                                          </p:cBhvr>
                                          <p:tavLst>
                                            <p:tav tm="0">
                                              <p:val>
                                                <p:strVal val="0-#ppt_w/2"/>
                                              </p:val>
                                            </p:tav>
                                            <p:tav tm="100000">
                                              <p:val>
                                                <p:strVal val="#ppt_x"/>
                                              </p:val>
                                            </p:tav>
                                          </p:tavLst>
                                        </p:anim>
                                        <p:anim calcmode="lin" valueType="num" p14:bounceEnd="30000">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14:presetBounceEnd="30000">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14:bounceEnd="30000">
                                          <p:cBhvr additive="base">
                                            <p:cTn id="38" dur="500" fill="hold"/>
                                            <p:tgtEl>
                                              <p:spTgt spid="94"/>
                                            </p:tgtEl>
                                            <p:attrNameLst>
                                              <p:attrName>ppt_x</p:attrName>
                                            </p:attrNameLst>
                                          </p:cBhvr>
                                          <p:tavLst>
                                            <p:tav tm="0">
                                              <p:val>
                                                <p:strVal val="1+#ppt_w/2"/>
                                              </p:val>
                                            </p:tav>
                                            <p:tav tm="100000">
                                              <p:val>
                                                <p:strVal val="#ppt_x"/>
                                              </p:val>
                                            </p:tav>
                                          </p:tavLst>
                                        </p:anim>
                                        <p:anim calcmode="lin" valueType="num" p14:bounceEnd="30000">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0-#ppt_w/2"/>
                                              </p:val>
                                            </p:tav>
                                            <p:tav tm="100000">
                                              <p:val>
                                                <p:strVal val="#ppt_x"/>
                                              </p:val>
                                            </p:tav>
                                          </p:tavLst>
                                        </p:anim>
                                        <p:anim calcmode="lin" valueType="num">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fill="hold"/>
                                            <p:tgtEl>
                                              <p:spTgt spid="88"/>
                                            </p:tgtEl>
                                            <p:attrNameLst>
                                              <p:attrName>ppt_x</p:attrName>
                                            </p:attrNameLst>
                                          </p:cBhvr>
                                          <p:tavLst>
                                            <p:tav tm="0">
                                              <p:val>
                                                <p:strVal val="1+#ppt_w/2"/>
                                              </p:val>
                                            </p:tav>
                                            <p:tav tm="100000">
                                              <p:val>
                                                <p:strVal val="#ppt_x"/>
                                              </p:val>
                                            </p:tav>
                                          </p:tavLst>
                                        </p:anim>
                                        <p:anim calcmode="lin" valueType="num">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1+#ppt_w/2"/>
                                              </p:val>
                                            </p:tav>
                                            <p:tav tm="100000">
                                              <p:val>
                                                <p:strVal val="#ppt_x"/>
                                              </p:val>
                                            </p:tav>
                                          </p:tavLst>
                                        </p:anim>
                                        <p:anim calcmode="lin" valueType="num">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3343026" y="1289910"/>
            <a:ext cx="2460709" cy="2655688"/>
            <a:chOff x="3761090" y="2476501"/>
            <a:chExt cx="1787040" cy="1928640"/>
          </a:xfrm>
        </p:grpSpPr>
        <p:cxnSp>
          <p:nvCxnSpPr>
            <p:cNvPr id="67" name="直接连接符 66"/>
            <p:cNvCxnSpPr/>
            <p:nvPr/>
          </p:nvCxnSpPr>
          <p:spPr>
            <a:xfrm flipH="1">
              <a:off x="3905250" y="2633101"/>
              <a:ext cx="745807" cy="24924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712971" y="3886200"/>
              <a:ext cx="598169" cy="28392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3985260" y="3596640"/>
              <a:ext cx="670560" cy="23622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652011" y="2918460"/>
              <a:ext cx="666749" cy="29154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4015740" y="3893820"/>
              <a:ext cx="579120" cy="25908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641585" y="35898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4672065" y="26373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3970020" y="2903220"/>
              <a:ext cx="640080" cy="28956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9274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006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60901" y="2705100"/>
              <a:ext cx="0" cy="147320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a:spLocks noChangeAspect="1"/>
            </p:cNvSpPr>
            <p:nvPr/>
          </p:nvSpPr>
          <p:spPr>
            <a:xfrm>
              <a:off x="522413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8</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79" name="椭圆 78"/>
            <p:cNvSpPr>
              <a:spLocks noChangeAspect="1"/>
            </p:cNvSpPr>
            <p:nvPr/>
          </p:nvSpPr>
          <p:spPr>
            <a:xfrm>
              <a:off x="522413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6</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80" name="椭圆 79"/>
            <p:cNvSpPr>
              <a:spLocks noChangeAspect="1"/>
            </p:cNvSpPr>
            <p:nvPr/>
          </p:nvSpPr>
          <p:spPr>
            <a:xfrm>
              <a:off x="376109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7</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81" name="椭圆 80"/>
            <p:cNvSpPr>
              <a:spLocks noChangeAspect="1"/>
            </p:cNvSpPr>
            <p:nvPr/>
          </p:nvSpPr>
          <p:spPr>
            <a:xfrm>
              <a:off x="376109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5</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82" name="椭圆 81"/>
            <p:cNvSpPr>
              <a:spLocks noChangeAspect="1"/>
            </p:cNvSpPr>
            <p:nvPr/>
          </p:nvSpPr>
          <p:spPr>
            <a:xfrm>
              <a:off x="4494456" y="247650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noChangeAspect="1"/>
            </p:cNvSpPr>
            <p:nvPr/>
          </p:nvSpPr>
          <p:spPr>
            <a:xfrm>
              <a:off x="4494456" y="307086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4494456" y="409194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1083716" y="1217020"/>
            <a:ext cx="2010317" cy="1319847"/>
            <a:chOff x="390154" y="1526097"/>
            <a:chExt cx="2680423" cy="1759795"/>
          </a:xfrm>
        </p:grpSpPr>
        <p:sp>
          <p:nvSpPr>
            <p:cNvPr id="86" name="文本框 105"/>
            <p:cNvSpPr txBox="1"/>
            <p:nvPr/>
          </p:nvSpPr>
          <p:spPr>
            <a:xfrm>
              <a:off x="390155" y="1526097"/>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05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系统建模</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文本框 106"/>
            <p:cNvSpPr txBox="1"/>
            <p:nvPr/>
          </p:nvSpPr>
          <p:spPr>
            <a:xfrm>
              <a:off x="390154" y="1885506"/>
              <a:ext cx="2680423" cy="140038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从基础的业务需求，走向系统需求，进行系统建模的用例模型和用例阐述的建立。</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6099717" y="1201948"/>
            <a:ext cx="2010317" cy="1094889"/>
            <a:chOff x="6093451" y="1506001"/>
            <a:chExt cx="2680423" cy="1459851"/>
          </a:xfrm>
        </p:grpSpPr>
        <p:sp>
          <p:nvSpPr>
            <p:cNvPr id="89" name="文本框 107"/>
            <p:cNvSpPr txBox="1"/>
            <p:nvPr/>
          </p:nvSpPr>
          <p:spPr>
            <a:xfrm>
              <a:off x="6093452" y="1506001"/>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06 PPQA</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需求阶段报告</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108"/>
            <p:cNvSpPr txBox="1"/>
            <p:nvPr/>
          </p:nvSpPr>
          <p:spPr>
            <a:xfrm>
              <a:off x="6093451" y="1885506"/>
              <a:ext cx="2680423" cy="108034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对于先启阶段。所有需要评审和已评审报告的质量保证。</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1083716" y="3027237"/>
            <a:ext cx="2109769" cy="825350"/>
            <a:chOff x="390154" y="1556241"/>
            <a:chExt cx="2813025" cy="1100466"/>
          </a:xfrm>
        </p:grpSpPr>
        <p:sp>
          <p:nvSpPr>
            <p:cNvPr id="92" name="文本框 112"/>
            <p:cNvSpPr txBox="1"/>
            <p:nvPr/>
          </p:nvSpPr>
          <p:spPr>
            <a:xfrm>
              <a:off x="390154" y="1556241"/>
              <a:ext cx="2813025"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07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基线发布</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文本框 113"/>
            <p:cNvSpPr txBox="1"/>
            <p:nvPr/>
          </p:nvSpPr>
          <p:spPr>
            <a:xfrm>
              <a:off x="390154" y="1895554"/>
              <a:ext cx="2680422" cy="76115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建立基线申请单，基线发布报告的书写。</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6099717" y="3019701"/>
            <a:ext cx="2124791" cy="592856"/>
            <a:chOff x="6093451" y="1546193"/>
            <a:chExt cx="2833055" cy="790474"/>
          </a:xfrm>
        </p:grpSpPr>
        <p:sp>
          <p:nvSpPr>
            <p:cNvPr id="95" name="文本框 115"/>
            <p:cNvSpPr txBox="1"/>
            <p:nvPr/>
          </p:nvSpPr>
          <p:spPr>
            <a:xfrm>
              <a:off x="6093452" y="1546193"/>
              <a:ext cx="2833054"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08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问题跟踪表</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116"/>
            <p:cNvSpPr txBox="1"/>
            <p:nvPr/>
          </p:nvSpPr>
          <p:spPr>
            <a:xfrm>
              <a:off x="6093451" y="1895554"/>
              <a:ext cx="2680423" cy="44111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对于项目在日常中出现的</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smtClean="0">
                <a:solidFill>
                  <a:schemeClr val="accent1"/>
                </a:solidFill>
                <a:latin typeface="Arial" panose="020B0604020202020204" pitchFamily="34" charset="0"/>
              </a:rPr>
              <a:t>成果展示</a:t>
            </a:r>
            <a:endParaRPr lang="zh-CN" altLang="en-US" sz="2400" b="1" dirty="0">
              <a:solidFill>
                <a:schemeClr val="accent1"/>
              </a:solidFill>
              <a:latin typeface="Arial" panose="020B0604020202020204" pitchFamily="34" charset="0"/>
            </a:endParaRPr>
          </a:p>
        </p:txBody>
      </p:sp>
      <p:sp>
        <p:nvSpPr>
          <p:cNvPr id="3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14:presetBounceEnd="30000">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14:bounceEnd="30000">
                                          <p:cBhvr additive="base">
                                            <p:cTn id="23" dur="500" fill="hold"/>
                                            <p:tgtEl>
                                              <p:spTgt spid="85"/>
                                            </p:tgtEl>
                                            <p:attrNameLst>
                                              <p:attrName>ppt_x</p:attrName>
                                            </p:attrNameLst>
                                          </p:cBhvr>
                                          <p:tavLst>
                                            <p:tav tm="0">
                                              <p:val>
                                                <p:strVal val="0-#ppt_w/2"/>
                                              </p:val>
                                            </p:tav>
                                            <p:tav tm="100000">
                                              <p:val>
                                                <p:strVal val="#ppt_x"/>
                                              </p:val>
                                            </p:tav>
                                          </p:tavLst>
                                        </p:anim>
                                        <p:anim calcmode="lin" valueType="num" p14:bounceEnd="30000">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14:presetBounceEnd="30000">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14:bounceEnd="30000">
                                          <p:cBhvr additive="base">
                                            <p:cTn id="28" dur="500" fill="hold"/>
                                            <p:tgtEl>
                                              <p:spTgt spid="88"/>
                                            </p:tgtEl>
                                            <p:attrNameLst>
                                              <p:attrName>ppt_x</p:attrName>
                                            </p:attrNameLst>
                                          </p:cBhvr>
                                          <p:tavLst>
                                            <p:tav tm="0">
                                              <p:val>
                                                <p:strVal val="1+#ppt_w/2"/>
                                              </p:val>
                                            </p:tav>
                                            <p:tav tm="100000">
                                              <p:val>
                                                <p:strVal val="#ppt_x"/>
                                              </p:val>
                                            </p:tav>
                                          </p:tavLst>
                                        </p:anim>
                                        <p:anim calcmode="lin" valueType="num" p14:bounceEnd="30000">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14:presetBounceEnd="30000">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14:bounceEnd="30000">
                                          <p:cBhvr additive="base">
                                            <p:cTn id="33" dur="500" fill="hold"/>
                                            <p:tgtEl>
                                              <p:spTgt spid="91"/>
                                            </p:tgtEl>
                                            <p:attrNameLst>
                                              <p:attrName>ppt_x</p:attrName>
                                            </p:attrNameLst>
                                          </p:cBhvr>
                                          <p:tavLst>
                                            <p:tav tm="0">
                                              <p:val>
                                                <p:strVal val="0-#ppt_w/2"/>
                                              </p:val>
                                            </p:tav>
                                            <p:tav tm="100000">
                                              <p:val>
                                                <p:strVal val="#ppt_x"/>
                                              </p:val>
                                            </p:tav>
                                          </p:tavLst>
                                        </p:anim>
                                        <p:anim calcmode="lin" valueType="num" p14:bounceEnd="30000">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14:presetBounceEnd="30000">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14:bounceEnd="30000">
                                          <p:cBhvr additive="base">
                                            <p:cTn id="38" dur="500" fill="hold"/>
                                            <p:tgtEl>
                                              <p:spTgt spid="94"/>
                                            </p:tgtEl>
                                            <p:attrNameLst>
                                              <p:attrName>ppt_x</p:attrName>
                                            </p:attrNameLst>
                                          </p:cBhvr>
                                          <p:tavLst>
                                            <p:tav tm="0">
                                              <p:val>
                                                <p:strVal val="1+#ppt_w/2"/>
                                              </p:val>
                                            </p:tav>
                                            <p:tav tm="100000">
                                              <p:val>
                                                <p:strVal val="#ppt_x"/>
                                              </p:val>
                                            </p:tav>
                                          </p:tavLst>
                                        </p:anim>
                                        <p:anim calcmode="lin" valueType="num" p14:bounceEnd="30000">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0-#ppt_w/2"/>
                                              </p:val>
                                            </p:tav>
                                            <p:tav tm="100000">
                                              <p:val>
                                                <p:strVal val="#ppt_x"/>
                                              </p:val>
                                            </p:tav>
                                          </p:tavLst>
                                        </p:anim>
                                        <p:anim calcmode="lin" valueType="num">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fill="hold"/>
                                            <p:tgtEl>
                                              <p:spTgt spid="88"/>
                                            </p:tgtEl>
                                            <p:attrNameLst>
                                              <p:attrName>ppt_x</p:attrName>
                                            </p:attrNameLst>
                                          </p:cBhvr>
                                          <p:tavLst>
                                            <p:tav tm="0">
                                              <p:val>
                                                <p:strVal val="1+#ppt_w/2"/>
                                              </p:val>
                                            </p:tav>
                                            <p:tav tm="100000">
                                              <p:val>
                                                <p:strVal val="#ppt_x"/>
                                              </p:val>
                                            </p:tav>
                                          </p:tavLst>
                                        </p:anim>
                                        <p:anim calcmode="lin" valueType="num">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1+#ppt_w/2"/>
                                              </p:val>
                                            </p:tav>
                                            <p:tav tm="100000">
                                              <p:val>
                                                <p:strVal val="#ppt_x"/>
                                              </p:val>
                                            </p:tav>
                                          </p:tavLst>
                                        </p:anim>
                                        <p:anim calcmode="lin" valueType="num">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44203"/>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4624703" y="2044068"/>
            <a:ext cx="2423160" cy="622300"/>
          </a:xfrm>
          <a:prstGeom prst="rect">
            <a:avLst/>
          </a:prstGeom>
        </p:spPr>
        <p:txBody>
          <a:bodyPr wrap="none" lIns="68580" tIns="34290" rIns="68580" bIns="34290">
            <a:spAutoFit/>
          </a:bodyPr>
          <a:lstStyle/>
          <a:p>
            <a:r>
              <a:rPr lang="zh-CN" altLang="en-US" sz="3600" b="1" dirty="0">
                <a:solidFill>
                  <a:schemeClr val="bg1"/>
                </a:solidFill>
              </a:rPr>
              <a:t>问题及总结</a:t>
            </a:r>
            <a:endParaRPr lang="zh-CN" altLang="en-US" sz="3600" b="1" dirty="0">
              <a:solidFill>
                <a:schemeClr val="bg1"/>
              </a:solidFill>
            </a:endParaRPr>
          </a:p>
        </p:txBody>
      </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27" name="文本框 2"/>
          <p:cNvSpPr txBox="1"/>
          <p:nvPr/>
        </p:nvSpPr>
        <p:spPr>
          <a:xfrm>
            <a:off x="2796809" y="1917123"/>
            <a:ext cx="864870" cy="899160"/>
          </a:xfrm>
          <a:prstGeom prst="rect">
            <a:avLst/>
          </a:prstGeom>
          <a:noFill/>
        </p:spPr>
        <p:txBody>
          <a:bodyPr wrap="none" lIns="68580" tIns="34290" rIns="68580" bIns="34290" rtlCol="0">
            <a:spAutoFit/>
          </a:bodyPr>
          <a:p>
            <a:r>
              <a:rPr lang="en-US" altLang="zh-CN" b="1" dirty="0" smtClean="0">
                <a:solidFill>
                  <a:schemeClr val="bg1"/>
                </a:solidFill>
              </a:rPr>
              <a:t>Part</a:t>
            </a:r>
            <a:r>
              <a:rPr lang="en-US" sz="5400" b="1" dirty="0" smtClean="0">
                <a:solidFill>
                  <a:schemeClr val="bg1"/>
                </a:solidFill>
              </a:rPr>
              <a:t>5</a:t>
            </a:r>
            <a:endParaRPr 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randombar(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smtClean="0">
                <a:solidFill>
                  <a:schemeClr val="accent1"/>
                </a:solidFill>
                <a:latin typeface="Arial" panose="020B0604020202020204" pitchFamily="34" charset="0"/>
              </a:rPr>
              <a:t>总结</a:t>
            </a:r>
            <a:endParaRPr lang="zh-CN" altLang="en-US" sz="2400" b="1" dirty="0">
              <a:solidFill>
                <a:schemeClr val="accent1"/>
              </a:solidFill>
              <a:latin typeface="Arial" panose="020B0604020202020204" pitchFamily="34" charset="0"/>
            </a:endParaRPr>
          </a:p>
        </p:txBody>
      </p:sp>
      <p:sp>
        <p:nvSpPr>
          <p:cNvPr id="20" name="等腰三角形 19"/>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1" name="Freeform 5"/>
          <p:cNvSpPr/>
          <p:nvPr/>
        </p:nvSpPr>
        <p:spPr bwMode="auto">
          <a:xfrm>
            <a:off x="1156410" y="2033229"/>
            <a:ext cx="1679368" cy="15141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22" name="TextBox 21"/>
          <p:cNvSpPr txBox="1"/>
          <p:nvPr/>
        </p:nvSpPr>
        <p:spPr>
          <a:xfrm>
            <a:off x="1541751" y="2359410"/>
            <a:ext cx="908686" cy="86169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观点总结</a:t>
            </a:r>
            <a:endParaRPr lang="zh-CN" altLang="en-US" sz="2800" b="1" dirty="0"/>
          </a:p>
        </p:txBody>
      </p:sp>
      <p:sp>
        <p:nvSpPr>
          <p:cNvPr id="23" name="圆角矩形 22"/>
          <p:cNvSpPr/>
          <p:nvPr/>
        </p:nvSpPr>
        <p:spPr>
          <a:xfrm>
            <a:off x="3559080" y="1462699"/>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p:nvPr/>
        </p:nvSpPr>
        <p:spPr bwMode="auto">
          <a:xfrm>
            <a:off x="2913464" y="1666788"/>
            <a:ext cx="547516" cy="224701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 name="圆角矩形 24"/>
          <p:cNvSpPr/>
          <p:nvPr/>
        </p:nvSpPr>
        <p:spPr>
          <a:xfrm>
            <a:off x="3559080" y="2197093"/>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3559080" y="2931487"/>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3559080" y="3665880"/>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877592" y="1610763"/>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项目启动前，需进行项目进度计划的编写。</a:t>
            </a:r>
            <a:endParaRPr lang="en-US" altLang="zh-CN" sz="1200" dirty="0">
              <a:solidFill>
                <a:schemeClr val="bg1"/>
              </a:solidFill>
            </a:endParaRPr>
          </a:p>
        </p:txBody>
      </p:sp>
      <p:sp>
        <p:nvSpPr>
          <p:cNvPr id="29" name="TextBox 28"/>
          <p:cNvSpPr txBox="1"/>
          <p:nvPr/>
        </p:nvSpPr>
        <p:spPr>
          <a:xfrm>
            <a:off x="3877592" y="2339579"/>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需通过最底层的需求，进行业务建模。</a:t>
            </a:r>
            <a:endParaRPr lang="en-US" altLang="zh-CN" sz="1200" dirty="0">
              <a:solidFill>
                <a:schemeClr val="bg1"/>
              </a:solidFill>
            </a:endParaRPr>
          </a:p>
        </p:txBody>
      </p:sp>
      <p:sp>
        <p:nvSpPr>
          <p:cNvPr id="30" name="TextBox 29"/>
          <p:cNvSpPr txBox="1"/>
          <p:nvPr/>
        </p:nvSpPr>
        <p:spPr>
          <a:xfrm>
            <a:off x="3877592" y="3073973"/>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业务建模之后需通过系统的实际转到系统建模上来。</a:t>
            </a:r>
            <a:endParaRPr lang="en-US" altLang="zh-CN" sz="1200" dirty="0">
              <a:solidFill>
                <a:schemeClr val="bg1"/>
              </a:solidFill>
            </a:endParaRPr>
          </a:p>
        </p:txBody>
      </p:sp>
      <p:sp>
        <p:nvSpPr>
          <p:cNvPr id="31" name="TextBox 30"/>
          <p:cNvSpPr txBox="1"/>
          <p:nvPr/>
        </p:nvSpPr>
        <p:spPr>
          <a:xfrm>
            <a:off x="3877592" y="3808366"/>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团队的协同开发极大的提高了任务完成的效率。</a:t>
            </a:r>
            <a:endParaRPr lang="en-US" altLang="zh-CN"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anim calcmode="lin" valueType="num">
                                      <p:cBhvr>
                                        <p:cTn id="18" dur="2000" fill="hold"/>
                                        <p:tgtEl>
                                          <p:spTgt spid="22"/>
                                        </p:tgtEl>
                                        <p:attrNameLst>
                                          <p:attrName>ppt_w</p:attrName>
                                        </p:attrNameLst>
                                      </p:cBhvr>
                                      <p:tavLst>
                                        <p:tav tm="0" fmla="#ppt_w*sin(2.5*pi*$)">
                                          <p:val>
                                            <p:fltVal val="0"/>
                                          </p:val>
                                        </p:tav>
                                        <p:tav tm="100000">
                                          <p:val>
                                            <p:fltVal val="1"/>
                                          </p:val>
                                        </p:tav>
                                      </p:tavLst>
                                    </p:anim>
                                    <p:anim calcmode="lin" valueType="num">
                                      <p:cBhvr>
                                        <p:cTn id="19" dur="2000" fill="hold"/>
                                        <p:tgtEl>
                                          <p:spTgt spid="22"/>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anim calcmode="lin" valueType="num">
                                      <p:cBhvr>
                                        <p:cTn id="23" dur="2000" fill="hold"/>
                                        <p:tgtEl>
                                          <p:spTgt spid="21"/>
                                        </p:tgtEl>
                                        <p:attrNameLst>
                                          <p:attrName>ppt_w</p:attrName>
                                        </p:attrNameLst>
                                      </p:cBhvr>
                                      <p:tavLst>
                                        <p:tav tm="0" fmla="#ppt_w*sin(2.5*pi*$)">
                                          <p:val>
                                            <p:fltVal val="0"/>
                                          </p:val>
                                        </p:tav>
                                        <p:tav tm="100000">
                                          <p:val>
                                            <p:fltVal val="1"/>
                                          </p:val>
                                        </p:tav>
                                      </p:tavLst>
                                    </p:anim>
                                    <p:anim calcmode="lin" valueType="num">
                                      <p:cBhvr>
                                        <p:cTn id="24" dur="2000" fill="hold"/>
                                        <p:tgtEl>
                                          <p:spTgt spid="21"/>
                                        </p:tgtEl>
                                        <p:attrNameLst>
                                          <p:attrName>ppt_h</p:attrName>
                                        </p:attrNameLst>
                                      </p:cBhvr>
                                      <p:tavLst>
                                        <p:tav tm="0">
                                          <p:val>
                                            <p:strVal val="#ppt_h"/>
                                          </p:val>
                                        </p:tav>
                                        <p:tav tm="100000">
                                          <p:val>
                                            <p:strVal val="#ppt_h"/>
                                          </p:val>
                                        </p:tav>
                                      </p:tavLst>
                                    </p:anim>
                                  </p:childTnLst>
                                </p:cTn>
                              </p:par>
                            </p:childTnLst>
                          </p:cTn>
                        </p:par>
                        <p:par>
                          <p:cTn id="25" fill="hold">
                            <p:stCondLst>
                              <p:cond delay="2000"/>
                            </p:stCondLst>
                            <p:childTnLst>
                              <p:par>
                                <p:cTn id="26" presetID="16" presetClass="entr" presetSubtype="26"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Horizontal)">
                                      <p:cBhvr>
                                        <p:cTn id="28" dur="500"/>
                                        <p:tgtEl>
                                          <p:spTgt spid="24"/>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P spid="21" grpId="0" bldLvl="0" animBg="1"/>
      <p:bldP spid="22" grpId="0"/>
      <p:bldP spid="23" grpId="0" bldLvl="0" animBg="1"/>
      <p:bldP spid="24" grpId="0" bldLvl="0" animBg="1"/>
      <p:bldP spid="25" grpId="0" bldLvl="0" animBg="1"/>
      <p:bldP spid="26" grpId="0" bldLvl="0" animBg="1"/>
      <p:bldP spid="27" grpId="0" bldLvl="0" animBg="1"/>
      <p:bldP spid="28" grpId="0"/>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73141" y="466830"/>
            <a:ext cx="1146310" cy="1146310"/>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9" name="Freeform 5"/>
          <p:cNvSpPr/>
          <p:nvPr/>
        </p:nvSpPr>
        <p:spPr bwMode="auto">
          <a:xfrm>
            <a:off x="2382" y="2262776"/>
            <a:ext cx="9141619" cy="1084926"/>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44" name="矩形 30"/>
          <p:cNvSpPr>
            <a:spLocks noChangeArrowheads="1"/>
          </p:cNvSpPr>
          <p:nvPr/>
        </p:nvSpPr>
        <p:spPr bwMode="auto">
          <a:xfrm>
            <a:off x="655320" y="3633470"/>
            <a:ext cx="106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项目介绍</a:t>
            </a:r>
            <a:endParaRPr lang="zh-CN" altLang="en-US" sz="1500" b="1" dirty="0">
              <a:solidFill>
                <a:schemeClr val="accent1"/>
              </a:solidFill>
              <a:sym typeface="微软雅黑" panose="020B0503020204020204" pitchFamily="34" charset="-122"/>
            </a:endParaRPr>
          </a:p>
        </p:txBody>
      </p:sp>
      <p:sp>
        <p:nvSpPr>
          <p:cNvPr id="45" name="矩形 68"/>
          <p:cNvSpPr>
            <a:spLocks noChangeArrowheads="1"/>
          </p:cNvSpPr>
          <p:nvPr/>
        </p:nvSpPr>
        <p:spPr bwMode="auto">
          <a:xfrm>
            <a:off x="5211722" y="1543455"/>
            <a:ext cx="156918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成果展示</a:t>
            </a:r>
            <a:endParaRPr lang="zh-CN" altLang="en-US" sz="1500" b="1" dirty="0">
              <a:solidFill>
                <a:schemeClr val="accent1"/>
              </a:solidFill>
              <a:sym typeface="微软雅黑" panose="020B0503020204020204" pitchFamily="34" charset="-122"/>
            </a:endParaRPr>
          </a:p>
        </p:txBody>
      </p:sp>
      <p:sp>
        <p:nvSpPr>
          <p:cNvPr id="46" name="矩形 64"/>
          <p:cNvSpPr>
            <a:spLocks noChangeArrowheads="1"/>
          </p:cNvSpPr>
          <p:nvPr/>
        </p:nvSpPr>
        <p:spPr bwMode="auto">
          <a:xfrm>
            <a:off x="1790065" y="2467610"/>
            <a:ext cx="2030730" cy="5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角色分配及</a:t>
            </a:r>
            <a:r>
              <a:rPr lang="zh-CN" altLang="en-US" sz="1500" b="1" dirty="0">
                <a:solidFill>
                  <a:schemeClr val="accent1"/>
                </a:solidFill>
                <a:sym typeface="微软雅黑" panose="020B0503020204020204" pitchFamily="34" charset="-122"/>
              </a:rPr>
              <a:t>任务分工</a:t>
            </a:r>
            <a:endParaRPr lang="zh-CN" altLang="en-US" sz="1500" b="1" dirty="0">
              <a:solidFill>
                <a:schemeClr val="accent1"/>
              </a:solidFill>
              <a:sym typeface="微软雅黑" panose="020B0503020204020204" pitchFamily="34" charset="-122"/>
            </a:endParaRPr>
          </a:p>
          <a:p>
            <a:pPr algn="ctr" eaLnBrk="1" hangingPunct="1">
              <a:spcBef>
                <a:spcPct val="0"/>
              </a:spcBef>
              <a:buFont typeface="Arial" panose="020B0604020202020204" pitchFamily="34" charset="0"/>
              <a:buNone/>
            </a:pPr>
            <a:endParaRPr lang="zh-CN" altLang="en-US" sz="1500" b="1" dirty="0">
              <a:solidFill>
                <a:schemeClr val="accent1"/>
              </a:solidFill>
              <a:sym typeface="微软雅黑" panose="020B0503020204020204" pitchFamily="34" charset="-122"/>
            </a:endParaRPr>
          </a:p>
        </p:txBody>
      </p:sp>
      <p:sp>
        <p:nvSpPr>
          <p:cNvPr id="47" name="矩形 66"/>
          <p:cNvSpPr>
            <a:spLocks noChangeArrowheads="1"/>
          </p:cNvSpPr>
          <p:nvPr/>
        </p:nvSpPr>
        <p:spPr bwMode="auto">
          <a:xfrm>
            <a:off x="3350475" y="3313083"/>
            <a:ext cx="20251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所用过程域介绍</a:t>
            </a:r>
            <a:endParaRPr lang="zh-CN" altLang="en-US" sz="1500" b="1" dirty="0">
              <a:solidFill>
                <a:schemeClr val="accent1"/>
              </a:solidFill>
              <a:sym typeface="微软雅黑" panose="020B0503020204020204" pitchFamily="34" charset="-122"/>
            </a:endParaRPr>
          </a:p>
        </p:txBody>
      </p:sp>
      <p:grpSp>
        <p:nvGrpSpPr>
          <p:cNvPr id="48" name="组合 47"/>
          <p:cNvGrpSpPr/>
          <p:nvPr/>
        </p:nvGrpSpPr>
        <p:grpSpPr>
          <a:xfrm>
            <a:off x="816008" y="2756789"/>
            <a:ext cx="749673" cy="751323"/>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0" name="图片 4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6780337" y="3105782"/>
            <a:ext cx="19886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总结</a:t>
            </a:r>
            <a:endParaRPr lang="zh-CN" altLang="en-US" sz="1500" b="1" dirty="0">
              <a:solidFill>
                <a:schemeClr val="accent1"/>
              </a:solidFill>
              <a:sym typeface="微软雅黑" panose="020B0503020204020204" pitchFamily="34" charset="-122"/>
            </a:endParaRPr>
          </a:p>
        </p:txBody>
      </p:sp>
      <p:grpSp>
        <p:nvGrpSpPr>
          <p:cNvPr id="52" name="组合 51"/>
          <p:cNvGrpSpPr/>
          <p:nvPr/>
        </p:nvGrpSpPr>
        <p:grpSpPr>
          <a:xfrm>
            <a:off x="2430518" y="2882260"/>
            <a:ext cx="749673" cy="751323"/>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3987654" y="235313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5647172" y="198771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7393861" y="2161909"/>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par>
                          <p:cTn id="49" fill="hold">
                            <p:stCondLst>
                              <p:cond delay="5500"/>
                            </p:stCondLst>
                            <p:childTnLst>
                              <p:par>
                                <p:cTn id="50" presetID="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additive="base">
                                        <p:cTn id="52" dur="500" fill="hold"/>
                                        <p:tgtEl>
                                          <p:spTgt spid="73"/>
                                        </p:tgtEl>
                                        <p:attrNameLst>
                                          <p:attrName>ppt_x</p:attrName>
                                        </p:attrNameLst>
                                      </p:cBhvr>
                                      <p:tavLst>
                                        <p:tav tm="0">
                                          <p:val>
                                            <p:strVal val="#ppt_x"/>
                                          </p:val>
                                        </p:tav>
                                        <p:tav tm="100000">
                                          <p:val>
                                            <p:strVal val="#ppt_x"/>
                                          </p:val>
                                        </p:tav>
                                      </p:tavLst>
                                    </p:anim>
                                    <p:anim calcmode="lin" valueType="num">
                                      <p:cBhvr additive="base">
                                        <p:cTn id="53" dur="500" fill="hold"/>
                                        <p:tgtEl>
                                          <p:spTgt spid="73"/>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p:bldP spid="45" grpId="0"/>
      <p:bldP spid="46" grpId="0"/>
      <p:bldP spid="47"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3969856" y="3501938"/>
            <a:ext cx="1203960" cy="283845"/>
          </a:xfrm>
          <a:prstGeom prst="rect">
            <a:avLst/>
          </a:prstGeom>
          <a:noFill/>
        </p:spPr>
        <p:txBody>
          <a:bodyPr wrap="none" lIns="68580" tIns="34290" rIns="68580" bIns="34290"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导师：吴向明</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2200071" y="2964070"/>
            <a:ext cx="3422909" cy="391160"/>
          </a:xfrm>
          <a:prstGeom prst="rect">
            <a:avLst/>
          </a:prstGeom>
        </p:spPr>
        <p:txBody>
          <a:bodyPr wrap="square" lIns="68580" tIns="34290" rIns="68580" bIns="34290">
            <a:spAutoFit/>
          </a:bodyPr>
          <a:lstStyle/>
          <a:p>
            <a:pPr>
              <a:lnSpc>
                <a:spcPct val="150000"/>
              </a:lnSpc>
              <a:spcBef>
                <a:spcPct val="0"/>
              </a:spcBef>
            </a:pPr>
            <a:r>
              <a:rPr lang="zh-CN" altLang="en-US" b="1" dirty="0" smtClean="0">
                <a:latin typeface="+mj-ea"/>
                <a:ea typeface="+mj-ea"/>
              </a:rPr>
              <a:t>副标题：先启阶段项目开发成果演示</a:t>
            </a:r>
            <a:endParaRPr lang="zh-CN" altLang="en-US" b="1" dirty="0">
              <a:latin typeface="+mj-ea"/>
              <a:ea typeface="+mj-ea"/>
            </a:endParaRPr>
          </a:p>
        </p:txBody>
      </p:sp>
      <p:sp>
        <p:nvSpPr>
          <p:cNvPr id="22" name="矩形 21"/>
          <p:cNvSpPr/>
          <p:nvPr/>
        </p:nvSpPr>
        <p:spPr>
          <a:xfrm>
            <a:off x="2458761" y="3501938"/>
            <a:ext cx="1203960" cy="283845"/>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：刘杰</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200275" y="1917065"/>
            <a:ext cx="6508115" cy="837565"/>
          </a:xfrm>
          <a:prstGeom prst="rect">
            <a:avLst/>
          </a:prstGeom>
        </p:spPr>
        <p:txBody>
          <a:bodyPr wrap="square" lIns="68580" tIns="34290" rIns="68580" bIns="34290">
            <a:spAutoFit/>
          </a:bodyPr>
          <a:lstStyle/>
          <a:p>
            <a:r>
              <a:rPr lang="zh-CN" altLang="en-US" sz="5000" b="1" dirty="0" smtClean="0">
                <a:solidFill>
                  <a:srgbClr val="071F65"/>
                </a:solidFill>
                <a:latin typeface="+mj-ea"/>
                <a:ea typeface="+mj-ea"/>
                <a:sym typeface="+mn-ea"/>
              </a:rPr>
              <a:t>演示完毕 感谢观看</a:t>
            </a:r>
            <a:endParaRPr lang="zh-CN" altLang="en-US" sz="5000" b="1" dirty="0">
              <a:solidFill>
                <a:srgbClr val="071F65"/>
              </a:solidFill>
              <a:latin typeface="+mj-ea"/>
              <a:ea typeface="+mj-ea"/>
            </a:endParaRPr>
          </a:p>
        </p:txBody>
      </p:sp>
      <p:cxnSp>
        <p:nvCxnSpPr>
          <p:cNvPr id="24" name="直接连接符 23"/>
          <p:cNvCxnSpPr/>
          <p:nvPr/>
        </p:nvCxnSpPr>
        <p:spPr>
          <a:xfrm flipH="1">
            <a:off x="2200275" y="2892425"/>
            <a:ext cx="64242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200275" y="1633220"/>
            <a:ext cx="3833495" cy="283845"/>
          </a:xfrm>
          <a:prstGeom prst="rect">
            <a:avLst/>
          </a:prstGeom>
        </p:spPr>
        <p:txBody>
          <a:bodyPr wrap="square" lIns="68580" tIns="34290" rIns="68580" bIns="34290">
            <a:spAutoFit/>
          </a:bodyPr>
          <a:lstStyle/>
          <a:p>
            <a:r>
              <a:rPr lang="zh-CN" altLang="en-US" b="1" dirty="0">
                <a:latin typeface="微软雅黑" panose="020B0503020204020204" pitchFamily="34" charset="-122"/>
                <a:ea typeface="微软雅黑" panose="020B0503020204020204" pitchFamily="34" charset="-122"/>
              </a:rPr>
              <a:t>中北大学</a:t>
            </a:r>
            <a:r>
              <a:rPr lang="en-US" altLang="zh-CN" b="1" dirty="0" smtClean="0">
                <a:latin typeface="微软雅黑" panose="020B0503020204020204" pitchFamily="34" charset="-122"/>
                <a:ea typeface="微软雅黑" panose="020B0503020204020204" pitchFamily="34" charset="-122"/>
              </a:rPr>
              <a:t>2017</a:t>
            </a:r>
            <a:r>
              <a:rPr lang="zh-CN" altLang="en-US" b="1" dirty="0" smtClean="0">
                <a:latin typeface="微软雅黑" panose="020B0503020204020204" pitchFamily="34" charset="-122"/>
                <a:ea typeface="微软雅黑" panose="020B0503020204020204" pitchFamily="34" charset="-122"/>
              </a:rPr>
              <a:t>级</a:t>
            </a:r>
            <a:r>
              <a:rPr lang="zh-CN" altLang="en-US" b="1" dirty="0">
                <a:latin typeface="微软雅黑" panose="020B0503020204020204" pitchFamily="34" charset="-122"/>
                <a:ea typeface="微软雅黑" panose="020B0503020204020204" pitchFamily="34" charset="-122"/>
              </a:rPr>
              <a:t>软件工程</a:t>
            </a:r>
            <a:r>
              <a:rPr lang="zh-CN" altLang="en-US"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J</a:t>
            </a:r>
            <a:r>
              <a:rPr lang="en-US" altLang="zh-CN" b="1" dirty="0" smtClean="0">
                <a:latin typeface="微软雅黑" panose="020B0503020204020204" pitchFamily="34" charset="-122"/>
                <a:ea typeface="微软雅黑" panose="020B0503020204020204" pitchFamily="34" charset="-122"/>
              </a:rPr>
              <a:t>ava</a:t>
            </a:r>
            <a:r>
              <a:rPr lang="zh-CN" altLang="en-US" b="1" dirty="0" smtClean="0">
                <a:latin typeface="微软雅黑" panose="020B0503020204020204" pitchFamily="34" charset="-122"/>
                <a:ea typeface="微软雅黑" panose="020B0503020204020204" pitchFamily="34" charset="-122"/>
              </a:rPr>
              <a:t>实训第八组</a:t>
            </a:r>
            <a:endParaRPr lang="zh-CN" altLang="en-US" b="1" dirty="0" smtClean="0">
              <a:latin typeface="微软雅黑" panose="020B0503020204020204" pitchFamily="34" charset="-122"/>
              <a:ea typeface="微软雅黑" panose="020B0503020204020204" pitchFamily="34" charset="-122"/>
            </a:endParaRP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2" name="图片 1" descr="GZUOYVM%BU`0T7(M~QCIYU0"/>
          <p:cNvPicPr>
            <a:picLocks noChangeAspect="1"/>
          </p:cNvPicPr>
          <p:nvPr/>
        </p:nvPicPr>
        <p:blipFill>
          <a:blip r:embed="rId1"/>
          <a:srcRect l="7965" t="14627" r="66469" b="24627"/>
          <a:stretch>
            <a:fillRect/>
          </a:stretch>
        </p:blipFill>
        <p:spPr>
          <a:xfrm>
            <a:off x="2276475" y="497840"/>
            <a:ext cx="737870" cy="7753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7" name="文本框 6"/>
          <p:cNvSpPr txBox="1"/>
          <p:nvPr/>
        </p:nvSpPr>
        <p:spPr>
          <a:xfrm>
            <a:off x="3167380" y="424815"/>
            <a:ext cx="2614930" cy="811530"/>
          </a:xfrm>
          <a:prstGeom prst="rect">
            <a:avLst/>
          </a:prstGeom>
          <a:noFill/>
        </p:spPr>
        <p:txBody>
          <a:bodyPr wrap="square" rtlCol="0">
            <a:spAutoFit/>
          </a:bodyPr>
          <a:p>
            <a:pPr>
              <a:lnSpc>
                <a:spcPct val="130000"/>
              </a:lnSpc>
            </a:pPr>
            <a:r>
              <a:rPr lang="zh-CN" altLang="en-US" sz="3600" dirty="0" smtClean="0">
                <a:solidFill>
                  <a:srgbClr val="071F65"/>
                </a:solidFill>
                <a:latin typeface="华文行楷" panose="02010800040101010101" charset="-122"/>
                <a:ea typeface="华文行楷" panose="02010800040101010101" charset="-122"/>
              </a:rPr>
              <a:t>中北大学</a:t>
            </a:r>
            <a:endParaRPr lang="zh-CN" altLang="en-US" sz="3600" dirty="0" smtClean="0">
              <a:solidFill>
                <a:srgbClr val="071F65"/>
              </a:solidFill>
              <a:latin typeface="华文行楷" panose="02010800040101010101" charset="-122"/>
              <a:ea typeface="华文行楷" panose="02010800040101010101" charset="-122"/>
            </a:endParaRPr>
          </a:p>
        </p:txBody>
      </p:sp>
      <p:sp>
        <p:nvSpPr>
          <p:cNvPr id="8" name="文本框 7"/>
          <p:cNvSpPr txBox="1"/>
          <p:nvPr/>
        </p:nvSpPr>
        <p:spPr>
          <a:xfrm>
            <a:off x="3113405" y="1087755"/>
            <a:ext cx="2196465" cy="291465"/>
          </a:xfrm>
          <a:prstGeom prst="rect">
            <a:avLst/>
          </a:prstGeom>
          <a:noFill/>
        </p:spPr>
        <p:txBody>
          <a:bodyPr wrap="square" rtlCol="0">
            <a:spAutoFit/>
          </a:bodyPr>
          <a:p>
            <a:pPr>
              <a:lnSpc>
                <a:spcPct val="130000"/>
              </a:lnSpc>
            </a:pPr>
            <a:r>
              <a:rPr lang="en-US" altLang="zh-CN" sz="1000" b="1" dirty="0" smtClean="0">
                <a:solidFill>
                  <a:srgbClr val="071F65"/>
                </a:solidFill>
                <a:latin typeface="Arial" panose="020B0604020202020204" pitchFamily="34" charset="0"/>
                <a:ea typeface="微软雅黑" panose="020B0503020204020204" pitchFamily="34" charset="-122"/>
              </a:rPr>
              <a:t>NORTH UNIVERSITY  OF CHINA</a:t>
            </a:r>
            <a:endParaRPr lang="en-US" altLang="zh-CN" sz="1000" b="1" dirty="0" smtClean="0">
              <a:solidFill>
                <a:srgbClr val="071F65"/>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randombar(horizontal)">
                                      <p:cBhvr>
                                        <p:cTn id="29" dur="500"/>
                                        <p:tgtEl>
                                          <p:spTgt spid="21"/>
                                        </p:tgtEl>
                                      </p:cBhvr>
                                    </p:animEffect>
                                  </p:childTnLst>
                                </p:cTn>
                              </p:par>
                            </p:childTnLst>
                          </p:cTn>
                        </p:par>
                        <p:par>
                          <p:cTn id="30" fill="hold">
                            <p:stCondLst>
                              <p:cond delay="3500"/>
                            </p:stCondLst>
                            <p:childTnLst>
                              <p:par>
                                <p:cTn id="31" presetID="2" presetClass="entr" presetSubtype="2"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2" presetClass="entr" presetSubtype="2"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1+#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9" grpId="0"/>
      <p:bldP spid="14" grpId="0" bldLvl="0" animBg="1"/>
      <p:bldP spid="1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smtClean="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229098" y="2019303"/>
            <a:ext cx="1965960" cy="622300"/>
          </a:xfrm>
          <a:prstGeom prst="rect">
            <a:avLst/>
          </a:prstGeom>
        </p:spPr>
        <p:txBody>
          <a:bodyPr wrap="none" lIns="68580" tIns="34290" rIns="68580" bIns="34290">
            <a:spAutoFit/>
          </a:bodyPr>
          <a:lstStyle/>
          <a:p>
            <a:r>
              <a:rPr lang="zh-CN" altLang="en-US" sz="3600" b="1" dirty="0">
                <a:solidFill>
                  <a:schemeClr val="bg1"/>
                </a:solidFill>
              </a:rPr>
              <a:t>项目介绍</a:t>
            </a:r>
            <a:endParaRPr lang="zh-CN" altLang="en-US" sz="3600" b="1" dirty="0">
              <a:solidFill>
                <a:schemeClr val="bg1"/>
              </a:solidFill>
            </a:endParaRPr>
          </a:p>
        </p:txBody>
      </p:sp>
      <p:grpSp>
        <p:nvGrpSpPr>
          <p:cNvPr id="2" name="组合 1"/>
          <p:cNvGrpSpPr/>
          <p:nvPr/>
        </p:nvGrpSpPr>
        <p:grpSpPr>
          <a:xfrm>
            <a:off x="6561385" y="1774521"/>
            <a:ext cx="1214745" cy="1174735"/>
            <a:chOff x="5838755" y="1774521"/>
            <a:chExt cx="1214745" cy="1174735"/>
          </a:xfrm>
        </p:grpSpPr>
        <p:grpSp>
          <p:nvGrpSpPr>
            <p:cNvPr id="31" name="组合 30"/>
            <p:cNvGrpSpPr/>
            <p:nvPr/>
          </p:nvGrpSpPr>
          <p:grpSpPr>
            <a:xfrm>
              <a:off x="5838755" y="1774521"/>
              <a:ext cx="1200785" cy="891051"/>
              <a:chOff x="9140243" y="2649839"/>
              <a:chExt cx="1601046" cy="1188068"/>
            </a:xfrm>
          </p:grpSpPr>
          <p:sp>
            <p:nvSpPr>
              <p:cNvPr id="32" name="矩形 31"/>
              <p:cNvSpPr/>
              <p:nvPr/>
            </p:nvSpPr>
            <p:spPr>
              <a:xfrm>
                <a:off x="9140243" y="2649839"/>
                <a:ext cx="1601046" cy="408940"/>
              </a:xfrm>
              <a:prstGeom prst="rect">
                <a:avLst/>
              </a:prstGeom>
            </p:spPr>
            <p:txBody>
              <a:bodyPr wrap="none">
                <a:spAutoFit/>
              </a:bodyPr>
              <a:lstStyle/>
              <a:p>
                <a:pPr algn="l">
                  <a:spcBef>
                    <a:spcPct val="0"/>
                  </a:spcBef>
                </a:pPr>
                <a:r>
                  <a:rPr kumimoji="1" lang="en-US" altLang="zh-CN" dirty="0" smtClean="0">
                    <a:solidFill>
                      <a:schemeClr val="bg1"/>
                    </a:solidFill>
                  </a:rPr>
                  <a:t>1-1 </a:t>
                </a:r>
                <a:r>
                  <a:rPr kumimoji="1" lang="zh-CN" altLang="en-US" dirty="0" smtClean="0">
                    <a:solidFill>
                      <a:schemeClr val="bg1"/>
                    </a:solidFill>
                    <a:sym typeface="+mn-ea"/>
                  </a:rPr>
                  <a:t>开发背景</a:t>
                </a:r>
                <a:endParaRPr kumimoji="1" lang="zh-CN" altLang="en-US" dirty="0" smtClean="0">
                  <a:solidFill>
                    <a:schemeClr val="bg1"/>
                  </a:solidFill>
                  <a:sym typeface="微软雅黑" panose="020B0503020204020204" pitchFamily="34" charset="-122"/>
                </a:endParaRPr>
              </a:p>
            </p:txBody>
          </p:sp>
          <p:sp>
            <p:nvSpPr>
              <p:cNvPr id="33" name="矩形 32"/>
              <p:cNvSpPr/>
              <p:nvPr/>
            </p:nvSpPr>
            <p:spPr>
              <a:xfrm>
                <a:off x="9140243" y="3037021"/>
                <a:ext cx="1601046" cy="408940"/>
              </a:xfrm>
              <a:prstGeom prst="rect">
                <a:avLst/>
              </a:prstGeom>
            </p:spPr>
            <p:txBody>
              <a:bodyPr wrap="none">
                <a:spAutoFit/>
              </a:bodyPr>
              <a:lstStyle/>
              <a:p>
                <a:r>
                  <a:rPr lang="en-US" altLang="zh-CN" dirty="0" smtClean="0">
                    <a:solidFill>
                      <a:schemeClr val="bg1"/>
                    </a:solidFill>
                  </a:rPr>
                  <a:t>1-2 </a:t>
                </a:r>
                <a:r>
                  <a:rPr lang="zh-CN" altLang="en-US" dirty="0" smtClean="0">
                    <a:solidFill>
                      <a:schemeClr val="bg1"/>
                    </a:solidFill>
                  </a:rPr>
                  <a:t>开发目的</a:t>
                </a:r>
                <a:endParaRPr lang="zh-CN" altLang="en-US" dirty="0" smtClean="0">
                  <a:solidFill>
                    <a:schemeClr val="bg1"/>
                  </a:solidFill>
                </a:endParaRPr>
              </a:p>
            </p:txBody>
          </p:sp>
          <p:sp>
            <p:nvSpPr>
              <p:cNvPr id="34" name="矩形 33"/>
              <p:cNvSpPr/>
              <p:nvPr/>
            </p:nvSpPr>
            <p:spPr>
              <a:xfrm>
                <a:off x="9140243" y="3429000"/>
                <a:ext cx="1601046" cy="408907"/>
              </a:xfrm>
              <a:prstGeom prst="rect">
                <a:avLst/>
              </a:prstGeom>
            </p:spPr>
            <p:txBody>
              <a:bodyPr wrap="none">
                <a:spAutoFit/>
              </a:bodyPr>
              <a:lstStyle/>
              <a:p>
                <a:pPr algn="l"/>
                <a:r>
                  <a:rPr kumimoji="1" lang="en-US" altLang="zh-CN" dirty="0" smtClean="0">
                    <a:solidFill>
                      <a:schemeClr val="bg1"/>
                    </a:solidFill>
                  </a:rPr>
                  <a:t>1-3 </a:t>
                </a:r>
                <a:r>
                  <a:rPr kumimoji="1" lang="zh-CN" altLang="en-US" dirty="0" smtClean="0">
                    <a:solidFill>
                      <a:schemeClr val="bg1"/>
                    </a:solidFill>
                    <a:sym typeface="+mn-ea"/>
                  </a:rPr>
                  <a:t>系统分类</a:t>
                </a:r>
                <a:endParaRPr kumimoji="1" lang="zh-CN" altLang="en-US" dirty="0" smtClean="0">
                  <a:solidFill>
                    <a:schemeClr val="bg1"/>
                  </a:solidFill>
                </a:endParaRPr>
              </a:p>
            </p:txBody>
          </p:sp>
        </p:grpSp>
        <p:sp>
          <p:nvSpPr>
            <p:cNvPr id="38" name="矩形 37"/>
            <p:cNvSpPr/>
            <p:nvPr/>
          </p:nvSpPr>
          <p:spPr>
            <a:xfrm>
              <a:off x="5852715" y="2642551"/>
              <a:ext cx="1200785" cy="306705"/>
            </a:xfrm>
            <a:prstGeom prst="rect">
              <a:avLst/>
            </a:prstGeom>
          </p:spPr>
          <p:txBody>
            <a:bodyPr wrap="none">
              <a:spAutoFit/>
            </a:bodyPr>
            <a:lstStyle/>
            <a:p>
              <a:r>
                <a:rPr kumimoji="1" lang="en-US" altLang="zh-CN" dirty="0" smtClean="0">
                  <a:solidFill>
                    <a:schemeClr val="bg1"/>
                  </a:solidFill>
                </a:rPr>
                <a:t>1-4 </a:t>
              </a:r>
              <a:r>
                <a:rPr kumimoji="1" lang="zh-CN" altLang="en-US" dirty="0" smtClean="0">
                  <a:solidFill>
                    <a:schemeClr val="bg1"/>
                  </a:solidFill>
                </a:rPr>
                <a:t>开发内容</a:t>
              </a:r>
              <a:r>
                <a:rPr kumimoji="1" lang="en-US" altLang="zh-CN" dirty="0" smtClean="0">
                  <a:solidFill>
                    <a:schemeClr val="bg1"/>
                  </a:solidFill>
                </a:rPr>
                <a:t> </a:t>
              </a:r>
              <a:endParaRPr lang="zh-CN" altLang="en-US" dirty="0">
                <a:solidFill>
                  <a:schemeClr val="bg1"/>
                </a:solidFill>
              </a:endParaRPr>
            </a:p>
          </p:txBody>
        </p:sp>
      </p:gr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1743075" y="2309686"/>
            <a:ext cx="1159453" cy="1159453"/>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b="1" dirty="0">
                <a:latin typeface="Arial" panose="020B0604020202020204" pitchFamily="34" charset="0"/>
                <a:ea typeface="微软雅黑" panose="020B0503020204020204" pitchFamily="34" charset="-122"/>
              </a:rPr>
              <a:t>项目</a:t>
            </a:r>
            <a:endParaRPr lang="zh-CN" altLang="en-US" sz="1800" b="1" dirty="0">
              <a:latin typeface="Arial" panose="020B0604020202020204" pitchFamily="34" charset="0"/>
              <a:ea typeface="微软雅黑" panose="020B0503020204020204" pitchFamily="34" charset="-122"/>
            </a:endParaRPr>
          </a:p>
        </p:txBody>
      </p:sp>
      <p:grpSp>
        <p:nvGrpSpPr>
          <p:cNvPr id="7" name="组合 6"/>
          <p:cNvGrpSpPr/>
          <p:nvPr/>
        </p:nvGrpSpPr>
        <p:grpSpPr>
          <a:xfrm>
            <a:off x="687222" y="1253833"/>
            <a:ext cx="3271157" cy="3271157"/>
            <a:chOff x="3526104" y="876860"/>
            <a:chExt cx="5124410" cy="5124410"/>
          </a:xfrm>
        </p:grpSpPr>
        <p:sp>
          <p:nvSpPr>
            <p:cNvPr id="8" name="空心弧 7"/>
            <p:cNvSpPr/>
            <p:nvPr/>
          </p:nvSpPr>
          <p:spPr>
            <a:xfrm>
              <a:off x="4116050" y="1466806"/>
              <a:ext cx="3944518" cy="3944518"/>
            </a:xfrm>
            <a:prstGeom prst="blockArc">
              <a:avLst>
                <a:gd name="adj1" fmla="val 10800000"/>
                <a:gd name="adj2" fmla="val 162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空心弧 8"/>
            <p:cNvSpPr/>
            <p:nvPr/>
          </p:nvSpPr>
          <p:spPr>
            <a:xfrm>
              <a:off x="4116050" y="1466806"/>
              <a:ext cx="3944518" cy="3944518"/>
            </a:xfrm>
            <a:prstGeom prst="blockArc">
              <a:avLst>
                <a:gd name="adj1" fmla="val 5400000"/>
                <a:gd name="adj2" fmla="val 108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空心弧 9"/>
            <p:cNvSpPr/>
            <p:nvPr/>
          </p:nvSpPr>
          <p:spPr>
            <a:xfrm>
              <a:off x="4116050" y="1466806"/>
              <a:ext cx="3944518" cy="3944518"/>
            </a:xfrm>
            <a:prstGeom prst="blockArc">
              <a:avLst>
                <a:gd name="adj1" fmla="val 0"/>
                <a:gd name="adj2" fmla="val 54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空心弧 10"/>
            <p:cNvSpPr/>
            <p:nvPr/>
          </p:nvSpPr>
          <p:spPr>
            <a:xfrm>
              <a:off x="4116050" y="1466806"/>
              <a:ext cx="3944518" cy="3944518"/>
            </a:xfrm>
            <a:prstGeom prst="blockArc">
              <a:avLst>
                <a:gd name="adj1" fmla="val 16200000"/>
                <a:gd name="adj2" fmla="val 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12" name="组合 11"/>
            <p:cNvGrpSpPr/>
            <p:nvPr/>
          </p:nvGrpSpPr>
          <p:grpSpPr>
            <a:xfrm>
              <a:off x="5452593" y="4729836"/>
              <a:ext cx="1271434" cy="1271434"/>
              <a:chOff x="5147792" y="4934845"/>
              <a:chExt cx="1007417" cy="1007417"/>
            </a:xfrm>
          </p:grpSpPr>
          <p:sp>
            <p:nvSpPr>
              <p:cNvPr id="37" name="任意多边形 36"/>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8" name="Group 4"/>
              <p:cNvGrpSpPr>
                <a:grpSpLocks noChangeAspect="1"/>
              </p:cNvGrpSpPr>
              <p:nvPr/>
            </p:nvGrpSpPr>
            <p:grpSpPr bwMode="auto">
              <a:xfrm>
                <a:off x="5418313" y="5176357"/>
                <a:ext cx="466374" cy="524392"/>
                <a:chOff x="3313" y="3205"/>
                <a:chExt cx="418" cy="470"/>
              </a:xfrm>
              <a:solidFill>
                <a:schemeClr val="bg1"/>
              </a:solidFill>
            </p:grpSpPr>
            <p:sp>
              <p:nvSpPr>
                <p:cNvPr id="39"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3526104" y="2803349"/>
              <a:ext cx="1271434" cy="1271434"/>
              <a:chOff x="3621344" y="3408398"/>
              <a:chExt cx="1007417" cy="1007417"/>
            </a:xfrm>
          </p:grpSpPr>
          <p:sp>
            <p:nvSpPr>
              <p:cNvPr id="30" name="任意多边形 29"/>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1" name="Group 11"/>
              <p:cNvGrpSpPr>
                <a:grpSpLocks noChangeAspect="1"/>
              </p:cNvGrpSpPr>
              <p:nvPr/>
            </p:nvGrpSpPr>
            <p:grpSpPr bwMode="auto">
              <a:xfrm>
                <a:off x="3916411" y="3654075"/>
                <a:ext cx="417282" cy="524392"/>
                <a:chOff x="2398" y="2256"/>
                <a:chExt cx="374" cy="470"/>
              </a:xfrm>
              <a:solidFill>
                <a:schemeClr val="bg1"/>
              </a:solidFill>
            </p:grpSpPr>
            <p:sp>
              <p:nvSpPr>
                <p:cNvPr id="32"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4" name="组合 13"/>
            <p:cNvGrpSpPr/>
            <p:nvPr/>
          </p:nvGrpSpPr>
          <p:grpSpPr>
            <a:xfrm>
              <a:off x="5452593" y="876860"/>
              <a:ext cx="1271434" cy="1271434"/>
              <a:chOff x="5147792" y="1881950"/>
              <a:chExt cx="1007417" cy="1007417"/>
            </a:xfrm>
          </p:grpSpPr>
          <p:sp>
            <p:nvSpPr>
              <p:cNvPr id="22" name="任意多边形 21"/>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23" name="Group 19"/>
              <p:cNvGrpSpPr>
                <a:grpSpLocks noChangeAspect="1"/>
              </p:cNvGrpSpPr>
              <p:nvPr/>
            </p:nvGrpSpPr>
            <p:grpSpPr bwMode="auto">
              <a:xfrm>
                <a:off x="5388004" y="2104695"/>
                <a:ext cx="532201" cy="524391"/>
                <a:chOff x="3869" y="1065"/>
                <a:chExt cx="477" cy="470"/>
              </a:xfrm>
              <a:solidFill>
                <a:schemeClr val="bg1"/>
              </a:solidFill>
            </p:grpSpPr>
            <p:sp>
              <p:nvSpPr>
                <p:cNvPr id="24"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5" name="组合 14"/>
            <p:cNvGrpSpPr/>
            <p:nvPr/>
          </p:nvGrpSpPr>
          <p:grpSpPr>
            <a:xfrm>
              <a:off x="7379080" y="2803349"/>
              <a:ext cx="1271434" cy="1271434"/>
              <a:chOff x="6674239" y="3408398"/>
              <a:chExt cx="1007417" cy="1007417"/>
            </a:xfrm>
          </p:grpSpPr>
          <p:sp>
            <p:nvSpPr>
              <p:cNvPr id="16" name="任意多边形 15"/>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17" name="Group 28"/>
              <p:cNvGrpSpPr>
                <a:grpSpLocks noChangeAspect="1"/>
              </p:cNvGrpSpPr>
              <p:nvPr/>
            </p:nvGrpSpPr>
            <p:grpSpPr bwMode="auto">
              <a:xfrm>
                <a:off x="6969306" y="3649352"/>
                <a:ext cx="417282" cy="525508"/>
                <a:chOff x="4401" y="2266"/>
                <a:chExt cx="374" cy="471"/>
              </a:xfrm>
              <a:solidFill>
                <a:schemeClr val="bg1"/>
              </a:solidFill>
            </p:grpSpPr>
            <p:sp>
              <p:nvSpPr>
                <p:cNvPr id="18"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4" name="组合 3"/>
          <p:cNvGrpSpPr/>
          <p:nvPr/>
        </p:nvGrpSpPr>
        <p:grpSpPr>
          <a:xfrm>
            <a:off x="4323745" y="1382342"/>
            <a:ext cx="4190162" cy="3037526"/>
            <a:chOff x="5818000" y="1843122"/>
            <a:chExt cx="5586883" cy="4050035"/>
          </a:xfrm>
        </p:grpSpPr>
        <p:sp>
          <p:nvSpPr>
            <p:cNvPr id="2" name="圆角矩形 1"/>
            <p:cNvSpPr/>
            <p:nvPr/>
          </p:nvSpPr>
          <p:spPr>
            <a:xfrm>
              <a:off x="5818000" y="1843122"/>
              <a:ext cx="5586883" cy="4050035"/>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31"/>
            <p:cNvSpPr txBox="1"/>
            <p:nvPr/>
          </p:nvSpPr>
          <p:spPr>
            <a:xfrm>
              <a:off x="6089669" y="2026983"/>
              <a:ext cx="5053952" cy="3295227"/>
            </a:xfrm>
            <a:prstGeom prst="rect">
              <a:avLst/>
            </a:prstGeom>
            <a:noFill/>
          </p:spPr>
          <p:txBody>
            <a:bodyPr wrap="square" rtlCol="0">
              <a:spAutoFit/>
            </a:bodyPr>
            <a:lstStyle/>
            <a:p>
              <a:pPr indent="342900">
                <a:lnSpc>
                  <a:spcPct val="200000"/>
                </a:lnSpc>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背景</a:t>
              </a:r>
              <a:endParaRPr lang="en-US" altLang="zh-CN" sz="1500" b="1" dirty="0">
                <a:solidFill>
                  <a:schemeClr val="tx1">
                    <a:lumMod val="85000"/>
                    <a:lumOff val="15000"/>
                  </a:schemeClr>
                </a:solidFill>
                <a:latin typeface="微软雅黑" panose="020B0503020204020204" pitchFamily="34" charset="-122"/>
                <a:ea typeface="微软雅黑" panose="020B0503020204020204" pitchFamily="34" charset="-122"/>
              </a:endParaRPr>
            </a:p>
            <a:p>
              <a:pPr indent="342900">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网络教学更应充分体现素质教育的要求，着重于学生学习能力和独立解决实际问题能力的培养。我们处于“互联网+”时代，课堂教学发生了革命性变化，教育的方法、方式以至内容与以前相比都有了很大的改变，人们的教育、教学观念也得随着转变。成功实施网络平台在线教学，是新形势下的新任务，是一种机遇，也是一种挑战。为了适应现代教育、跟上时代步伐，网络学习平台系统的开发成为教育界的热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开发背景</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 calcmode="lin" valueType="num">
                                      <p:cBhvr>
                                        <p:cTn id="18" dur="500" fill="hold"/>
                                        <p:tgtEl>
                                          <p:spTgt spid="7"/>
                                        </p:tgtEl>
                                        <p:attrNameLst>
                                          <p:attrName>style.rotation</p:attrName>
                                        </p:attrNameLst>
                                      </p:cBhvr>
                                      <p:tavLst>
                                        <p:tav tm="0">
                                          <p:val>
                                            <p:fltVal val="360"/>
                                          </p:val>
                                        </p:tav>
                                        <p:tav tm="100000">
                                          <p:val>
                                            <p:fltVal val="0"/>
                                          </p:val>
                                        </p:tav>
                                      </p:tavLst>
                                    </p:anim>
                                    <p:animEffect transition="in" filter="fade">
                                      <p:cBhvr>
                                        <p:cTn id="19" dur="500"/>
                                        <p:tgtEl>
                                          <p:spTgt spid="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par>
                          <p:cTn id="26" fill="hold">
                            <p:stCondLst>
                              <p:cond delay="2000"/>
                            </p:stCondLst>
                            <p:childTnLst>
                              <p:par>
                                <p:cTn id="27" presetID="14" presetClass="entr" presetSubtype="1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7" grpId="0"/>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开发目的</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7" name="箭头3"/>
          <p:cNvSpPr/>
          <p:nvPr/>
        </p:nvSpPr>
        <p:spPr bwMode="gray">
          <a:xfrm flipV="1">
            <a:off x="1531850"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8" name="箭头2"/>
          <p:cNvSpPr/>
          <p:nvPr/>
        </p:nvSpPr>
        <p:spPr bwMode="gray">
          <a:xfrm rot="16200000">
            <a:off x="1747861" y="2415012"/>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nvSpPr>
        <p:spPr bwMode="gray">
          <a:xfrm>
            <a:off x="1526579"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0" name="文本1"/>
          <p:cNvSpPr>
            <a:spLocks noChangeArrowheads="1"/>
          </p:cNvSpPr>
          <p:nvPr/>
        </p:nvSpPr>
        <p:spPr bwMode="gray">
          <a:xfrm>
            <a:off x="3378267" y="1352205"/>
            <a:ext cx="4434093" cy="896993"/>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在登录云迪在线网络学习平台，通过直播地址方便的进行高效学习。</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标题1"/>
          <p:cNvSpPr>
            <a:spLocks noChangeArrowheads="1"/>
          </p:cNvSpPr>
          <p:nvPr/>
        </p:nvSpPr>
        <p:spPr bwMode="gray">
          <a:xfrm>
            <a:off x="2446313" y="1347614"/>
            <a:ext cx="931954" cy="901585"/>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rPr>
              <a:t>高效性</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2" name="文本2"/>
          <p:cNvSpPr>
            <a:spLocks noChangeArrowheads="1"/>
          </p:cNvSpPr>
          <p:nvPr/>
        </p:nvSpPr>
        <p:spPr bwMode="gray">
          <a:xfrm>
            <a:off x="3378267" y="2442238"/>
            <a:ext cx="4434093" cy="894027"/>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云迪在线网络学习平台通过前台和后台，对所有讲师及学员等进行系统的管理。</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标题2"/>
          <p:cNvSpPr>
            <a:spLocks noChangeArrowheads="1"/>
          </p:cNvSpPr>
          <p:nvPr/>
        </p:nvSpPr>
        <p:spPr bwMode="gray">
          <a:xfrm>
            <a:off x="2446313" y="2442238"/>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rPr>
              <a:t>系统性</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4" name="文本3"/>
          <p:cNvSpPr>
            <a:spLocks noChangeArrowheads="1"/>
          </p:cNvSpPr>
          <p:nvPr/>
        </p:nvSpPr>
        <p:spPr bwMode="ltGray">
          <a:xfrm>
            <a:off x="3378267" y="3523042"/>
            <a:ext cx="4434093" cy="886051"/>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在登录云迪在线网络学习平台后，学完知识，可以方便的在网上进行考试，并能及时给出分数。</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标题3"/>
          <p:cNvSpPr>
            <a:spLocks noChangeArrowheads="1"/>
          </p:cNvSpPr>
          <p:nvPr/>
        </p:nvSpPr>
        <p:spPr bwMode="gray">
          <a:xfrm>
            <a:off x="2446313" y="3523042"/>
            <a:ext cx="931954" cy="88605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rPr>
              <a:t>方便性</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6" name="Oval 19"/>
          <p:cNvSpPr>
            <a:spLocks noChangeArrowheads="1"/>
          </p:cNvSpPr>
          <p:nvPr/>
        </p:nvSpPr>
        <p:spPr bwMode="auto">
          <a:xfrm>
            <a:off x="1111928" y="2442238"/>
            <a:ext cx="892911" cy="894027"/>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项目</a:t>
            </a:r>
            <a:endParaRPr lang="zh-CN" altLang="en-US" sz="1900" b="1" kern="0" dirty="0">
              <a:solidFill>
                <a:schemeClr val="bg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系统分类</a:t>
            </a:r>
            <a:endParaRPr lang="zh-CN" altLang="en-US" sz="2400" b="1" dirty="0">
              <a:solidFill>
                <a:schemeClr val="accent1"/>
              </a:solidFill>
              <a:latin typeface="Arial" panose="020B0604020202020204" pitchFamily="34" charset="0"/>
            </a:endParaRP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3" name="组合 12"/>
          <p:cNvGrpSpPr/>
          <p:nvPr/>
        </p:nvGrpSpPr>
        <p:grpSpPr>
          <a:xfrm>
            <a:off x="2186413" y="1339450"/>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17" name="TextBox 16"/>
            <p:cNvSpPr txBox="1"/>
            <p:nvPr/>
          </p:nvSpPr>
          <p:spPr>
            <a:xfrm>
              <a:off x="3033222" y="1474123"/>
              <a:ext cx="5688632"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在线学习平台系统</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186413" y="3101267"/>
            <a:ext cx="5763985" cy="353479"/>
            <a:chOff x="3002037" y="3922395"/>
            <a:chExt cx="7067433" cy="374245"/>
          </a:xfrm>
          <a:solidFill>
            <a:schemeClr val="accent2">
              <a:lumMod val="75000"/>
            </a:schemeClr>
          </a:solidFill>
        </p:grpSpPr>
        <p:sp>
          <p:nvSpPr>
            <p:cNvPr id="19" name="矩形 18"/>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20" name="TextBox 19"/>
            <p:cNvSpPr txBox="1"/>
            <p:nvPr/>
          </p:nvSpPr>
          <p:spPr>
            <a:xfrm>
              <a:off x="3023808" y="3939647"/>
              <a:ext cx="4085844"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基础支撑系统</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2186414" y="1833740"/>
            <a:ext cx="5763984" cy="126746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学习平台系统包括：基础数据管理子系统、公开课管理子系统、实习实训管理子系统、就业培训管理子系统、创新创业管理子系统、测评考试子系统、资源管理子系统、知识问题管理子系统、教学管理子系统、内容管理子系统、频道栏目管理子系统、互动交流子系统统计分析子系统、模板管理子系统和信息检索子系统共15大子系统构成。</a:t>
            </a:r>
            <a:endParaRPr lang="zh-CN" altLang="en-US" sz="1200" dirty="0">
              <a:latin typeface="微软雅黑" panose="020B0503020204020204" pitchFamily="34" charset="-122"/>
              <a:ea typeface="微软雅黑" panose="020B0503020204020204" pitchFamily="34" charset="-122"/>
            </a:endParaRPr>
          </a:p>
        </p:txBody>
      </p:sp>
      <p:sp>
        <p:nvSpPr>
          <p:cNvPr id="22" name="TextBox 21"/>
          <p:cNvSpPr txBox="1"/>
          <p:nvPr/>
        </p:nvSpPr>
        <p:spPr>
          <a:xfrm>
            <a:off x="2186414" y="3542293"/>
            <a:ext cx="5763984" cy="78740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基础支撑系统包括：组织结构管理子系统、用户权限管理子系统、统一身份认证系统、数据字典维护子系统、日志管理子系统、访问分析子系统、多语言版本和移动支持子系统等基础性全局性功能。</a:t>
            </a:r>
            <a:endParaRPr lang="zh-CN" altLang="en-US" sz="1200" dirty="0">
              <a:latin typeface="微软雅黑" panose="020B0503020204020204" pitchFamily="34" charset="-122"/>
              <a:ea typeface="微软雅黑" panose="020B0503020204020204" pitchFamily="34" charset="-122"/>
            </a:endParaRPr>
          </a:p>
        </p:txBody>
      </p:sp>
      <p:sp>
        <p:nvSpPr>
          <p:cNvPr id="23" name="等腰三角形 2"/>
          <p:cNvSpPr/>
          <p:nvPr/>
        </p:nvSpPr>
        <p:spPr bwMode="auto">
          <a:xfrm rot="2747878">
            <a:off x="1047362" y="1297087"/>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915670" y="1533525"/>
            <a:ext cx="1153795" cy="1093470"/>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algn="ctr"/>
            <a:r>
              <a:rPr lang="zh-CN" altLang="en-US" b="1" dirty="0" smtClean="0"/>
              <a:t>在线</a:t>
            </a:r>
            <a:endParaRPr lang="zh-CN" altLang="en-US" b="1" dirty="0" smtClean="0"/>
          </a:p>
          <a:p>
            <a:pPr algn="ctr"/>
            <a:r>
              <a:rPr lang="zh-CN" altLang="en-US" b="1" dirty="0" smtClean="0"/>
              <a:t>学习</a:t>
            </a:r>
            <a:endParaRPr lang="zh-CN" altLang="en-US" b="1" dirty="0" smtClean="0"/>
          </a:p>
          <a:p>
            <a:pPr algn="ctr"/>
            <a:endParaRPr lang="zh-CN" altLang="en-US" b="1" dirty="0" smtClean="0"/>
          </a:p>
        </p:txBody>
      </p:sp>
      <p:sp>
        <p:nvSpPr>
          <p:cNvPr id="25" name="等腰三角形 2"/>
          <p:cNvSpPr/>
          <p:nvPr/>
        </p:nvSpPr>
        <p:spPr bwMode="auto">
          <a:xfrm rot="3036074">
            <a:off x="1047361" y="3041980"/>
            <a:ext cx="992273" cy="1148112"/>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a:noFill/>
          </a:ln>
        </p:spPr>
        <p:txBody>
          <a:bodyPr wrap="none" lIns="68580" tIns="34290" rIns="68580" bIns="34290" anchor="ctr"/>
          <a:lstStyle/>
          <a:p>
            <a:pPr algn="ctr"/>
            <a:endParaRPr lang="zh-CN" altLang="en-US" sz="1100" kern="0">
              <a:solidFill>
                <a:srgbClr val="FFFFFF"/>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1171249" y="3477041"/>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zh-CN" altLang="en-US" b="1" dirty="0"/>
              <a:t>基础</a:t>
            </a:r>
            <a:endParaRPr lang="zh-CN" altLang="en-US" b="1" dirty="0"/>
          </a:p>
          <a:p>
            <a:r>
              <a:rPr lang="zh-CN" altLang="en-US" b="1" dirty="0"/>
              <a:t>支撑</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6"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290">
                                          <p:stCondLst>
                                            <p:cond delay="0"/>
                                          </p:stCondLst>
                                        </p:cTn>
                                        <p:tgtEl>
                                          <p:spTgt spid="24"/>
                                        </p:tgtEl>
                                      </p:cBhvr>
                                    </p:animEffect>
                                    <p:anim calcmode="lin" valueType="num">
                                      <p:cBhvr>
                                        <p:cTn id="1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22" dur="13">
                                          <p:stCondLst>
                                            <p:cond delay="325"/>
                                          </p:stCondLst>
                                        </p:cTn>
                                        <p:tgtEl>
                                          <p:spTgt spid="24"/>
                                        </p:tgtEl>
                                      </p:cBhvr>
                                      <p:to x="100000" y="60000"/>
                                    </p:animScale>
                                    <p:animScale>
                                      <p:cBhvr>
                                        <p:cTn id="23" dur="83" decel="50000">
                                          <p:stCondLst>
                                            <p:cond delay="338"/>
                                          </p:stCondLst>
                                        </p:cTn>
                                        <p:tgtEl>
                                          <p:spTgt spid="24"/>
                                        </p:tgtEl>
                                      </p:cBhvr>
                                      <p:to x="100000" y="100000"/>
                                    </p:animScale>
                                    <p:animScale>
                                      <p:cBhvr>
                                        <p:cTn id="24" dur="13">
                                          <p:stCondLst>
                                            <p:cond delay="656"/>
                                          </p:stCondLst>
                                        </p:cTn>
                                        <p:tgtEl>
                                          <p:spTgt spid="24"/>
                                        </p:tgtEl>
                                      </p:cBhvr>
                                      <p:to x="100000" y="80000"/>
                                    </p:animScale>
                                    <p:animScale>
                                      <p:cBhvr>
                                        <p:cTn id="25" dur="83" decel="50000">
                                          <p:stCondLst>
                                            <p:cond delay="669"/>
                                          </p:stCondLst>
                                        </p:cTn>
                                        <p:tgtEl>
                                          <p:spTgt spid="24"/>
                                        </p:tgtEl>
                                      </p:cBhvr>
                                      <p:to x="100000" y="100000"/>
                                    </p:animScale>
                                    <p:animScale>
                                      <p:cBhvr>
                                        <p:cTn id="26" dur="13">
                                          <p:stCondLst>
                                            <p:cond delay="821"/>
                                          </p:stCondLst>
                                        </p:cTn>
                                        <p:tgtEl>
                                          <p:spTgt spid="24"/>
                                        </p:tgtEl>
                                      </p:cBhvr>
                                      <p:to x="100000" y="90000"/>
                                    </p:animScale>
                                    <p:animScale>
                                      <p:cBhvr>
                                        <p:cTn id="27" dur="83" decel="50000">
                                          <p:stCondLst>
                                            <p:cond delay="834"/>
                                          </p:stCondLst>
                                        </p:cTn>
                                        <p:tgtEl>
                                          <p:spTgt spid="24"/>
                                        </p:tgtEl>
                                      </p:cBhvr>
                                      <p:to x="100000" y="100000"/>
                                    </p:animScale>
                                    <p:animScale>
                                      <p:cBhvr>
                                        <p:cTn id="28" dur="13">
                                          <p:stCondLst>
                                            <p:cond delay="904"/>
                                          </p:stCondLst>
                                        </p:cTn>
                                        <p:tgtEl>
                                          <p:spTgt spid="24"/>
                                        </p:tgtEl>
                                      </p:cBhvr>
                                      <p:to x="100000" y="95000"/>
                                    </p:animScale>
                                    <p:animScale>
                                      <p:cBhvr>
                                        <p:cTn id="29" dur="83" decel="50000">
                                          <p:stCondLst>
                                            <p:cond delay="917"/>
                                          </p:stCondLst>
                                        </p:cTn>
                                        <p:tgtEl>
                                          <p:spTgt spid="24"/>
                                        </p:tgtEl>
                                      </p:cBhvr>
                                      <p:to x="100000" y="100000"/>
                                    </p:animScale>
                                  </p:childTnLst>
                                </p:cTn>
                              </p:par>
                              <p:par>
                                <p:cTn id="30" presetID="26"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290">
                                          <p:stCondLst>
                                            <p:cond delay="0"/>
                                          </p:stCondLst>
                                        </p:cTn>
                                        <p:tgtEl>
                                          <p:spTgt spid="23"/>
                                        </p:tgtEl>
                                      </p:cBhvr>
                                    </p:animEffect>
                                    <p:anim calcmode="lin" valueType="num">
                                      <p:cBhvr>
                                        <p:cTn id="3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38" dur="13">
                                          <p:stCondLst>
                                            <p:cond delay="325"/>
                                          </p:stCondLst>
                                        </p:cTn>
                                        <p:tgtEl>
                                          <p:spTgt spid="23"/>
                                        </p:tgtEl>
                                      </p:cBhvr>
                                      <p:to x="100000" y="60000"/>
                                    </p:animScale>
                                    <p:animScale>
                                      <p:cBhvr>
                                        <p:cTn id="39" dur="83" decel="50000">
                                          <p:stCondLst>
                                            <p:cond delay="338"/>
                                          </p:stCondLst>
                                        </p:cTn>
                                        <p:tgtEl>
                                          <p:spTgt spid="23"/>
                                        </p:tgtEl>
                                      </p:cBhvr>
                                      <p:to x="100000" y="100000"/>
                                    </p:animScale>
                                    <p:animScale>
                                      <p:cBhvr>
                                        <p:cTn id="40" dur="13">
                                          <p:stCondLst>
                                            <p:cond delay="656"/>
                                          </p:stCondLst>
                                        </p:cTn>
                                        <p:tgtEl>
                                          <p:spTgt spid="23"/>
                                        </p:tgtEl>
                                      </p:cBhvr>
                                      <p:to x="100000" y="80000"/>
                                    </p:animScale>
                                    <p:animScale>
                                      <p:cBhvr>
                                        <p:cTn id="41" dur="83" decel="50000">
                                          <p:stCondLst>
                                            <p:cond delay="669"/>
                                          </p:stCondLst>
                                        </p:cTn>
                                        <p:tgtEl>
                                          <p:spTgt spid="23"/>
                                        </p:tgtEl>
                                      </p:cBhvr>
                                      <p:to x="100000" y="100000"/>
                                    </p:animScale>
                                    <p:animScale>
                                      <p:cBhvr>
                                        <p:cTn id="42" dur="13">
                                          <p:stCondLst>
                                            <p:cond delay="821"/>
                                          </p:stCondLst>
                                        </p:cTn>
                                        <p:tgtEl>
                                          <p:spTgt spid="23"/>
                                        </p:tgtEl>
                                      </p:cBhvr>
                                      <p:to x="100000" y="90000"/>
                                    </p:animScale>
                                    <p:animScale>
                                      <p:cBhvr>
                                        <p:cTn id="43" dur="83" decel="50000">
                                          <p:stCondLst>
                                            <p:cond delay="834"/>
                                          </p:stCondLst>
                                        </p:cTn>
                                        <p:tgtEl>
                                          <p:spTgt spid="23"/>
                                        </p:tgtEl>
                                      </p:cBhvr>
                                      <p:to x="100000" y="100000"/>
                                    </p:animScale>
                                    <p:animScale>
                                      <p:cBhvr>
                                        <p:cTn id="44" dur="13">
                                          <p:stCondLst>
                                            <p:cond delay="904"/>
                                          </p:stCondLst>
                                        </p:cTn>
                                        <p:tgtEl>
                                          <p:spTgt spid="23"/>
                                        </p:tgtEl>
                                      </p:cBhvr>
                                      <p:to x="100000" y="95000"/>
                                    </p:animScale>
                                    <p:animScale>
                                      <p:cBhvr>
                                        <p:cTn id="45" dur="83" decel="50000">
                                          <p:stCondLst>
                                            <p:cond delay="917"/>
                                          </p:stCondLst>
                                        </p:cTn>
                                        <p:tgtEl>
                                          <p:spTgt spid="23"/>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290">
                                          <p:stCondLst>
                                            <p:cond delay="0"/>
                                          </p:stCondLst>
                                        </p:cTn>
                                        <p:tgtEl>
                                          <p:spTgt spid="25"/>
                                        </p:tgtEl>
                                      </p:cBhvr>
                                    </p:animEffect>
                                    <p:anim calcmode="lin" valueType="num">
                                      <p:cBhvr>
                                        <p:cTn id="49"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54" dur="13">
                                          <p:stCondLst>
                                            <p:cond delay="325"/>
                                          </p:stCondLst>
                                        </p:cTn>
                                        <p:tgtEl>
                                          <p:spTgt spid="25"/>
                                        </p:tgtEl>
                                      </p:cBhvr>
                                      <p:to x="100000" y="60000"/>
                                    </p:animScale>
                                    <p:animScale>
                                      <p:cBhvr>
                                        <p:cTn id="55" dur="83" decel="50000">
                                          <p:stCondLst>
                                            <p:cond delay="338"/>
                                          </p:stCondLst>
                                        </p:cTn>
                                        <p:tgtEl>
                                          <p:spTgt spid="25"/>
                                        </p:tgtEl>
                                      </p:cBhvr>
                                      <p:to x="100000" y="100000"/>
                                    </p:animScale>
                                    <p:animScale>
                                      <p:cBhvr>
                                        <p:cTn id="56" dur="13">
                                          <p:stCondLst>
                                            <p:cond delay="656"/>
                                          </p:stCondLst>
                                        </p:cTn>
                                        <p:tgtEl>
                                          <p:spTgt spid="25"/>
                                        </p:tgtEl>
                                      </p:cBhvr>
                                      <p:to x="100000" y="80000"/>
                                    </p:animScale>
                                    <p:animScale>
                                      <p:cBhvr>
                                        <p:cTn id="57" dur="83" decel="50000">
                                          <p:stCondLst>
                                            <p:cond delay="669"/>
                                          </p:stCondLst>
                                        </p:cTn>
                                        <p:tgtEl>
                                          <p:spTgt spid="25"/>
                                        </p:tgtEl>
                                      </p:cBhvr>
                                      <p:to x="100000" y="100000"/>
                                    </p:animScale>
                                    <p:animScale>
                                      <p:cBhvr>
                                        <p:cTn id="58" dur="13">
                                          <p:stCondLst>
                                            <p:cond delay="821"/>
                                          </p:stCondLst>
                                        </p:cTn>
                                        <p:tgtEl>
                                          <p:spTgt spid="25"/>
                                        </p:tgtEl>
                                      </p:cBhvr>
                                      <p:to x="100000" y="90000"/>
                                    </p:animScale>
                                    <p:animScale>
                                      <p:cBhvr>
                                        <p:cTn id="59" dur="83" decel="50000">
                                          <p:stCondLst>
                                            <p:cond delay="834"/>
                                          </p:stCondLst>
                                        </p:cTn>
                                        <p:tgtEl>
                                          <p:spTgt spid="25"/>
                                        </p:tgtEl>
                                      </p:cBhvr>
                                      <p:to x="100000" y="100000"/>
                                    </p:animScale>
                                    <p:animScale>
                                      <p:cBhvr>
                                        <p:cTn id="60" dur="13">
                                          <p:stCondLst>
                                            <p:cond delay="904"/>
                                          </p:stCondLst>
                                        </p:cTn>
                                        <p:tgtEl>
                                          <p:spTgt spid="25"/>
                                        </p:tgtEl>
                                      </p:cBhvr>
                                      <p:to x="100000" y="95000"/>
                                    </p:animScale>
                                    <p:animScale>
                                      <p:cBhvr>
                                        <p:cTn id="61" dur="83" decel="50000">
                                          <p:stCondLst>
                                            <p:cond delay="917"/>
                                          </p:stCondLst>
                                        </p:cTn>
                                        <p:tgtEl>
                                          <p:spTgt spid="25"/>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290">
                                          <p:stCondLst>
                                            <p:cond delay="0"/>
                                          </p:stCondLst>
                                        </p:cTn>
                                        <p:tgtEl>
                                          <p:spTgt spid="26"/>
                                        </p:tgtEl>
                                      </p:cBhvr>
                                    </p:animEffect>
                                    <p:anim calcmode="lin" valueType="num">
                                      <p:cBhvr>
                                        <p:cTn id="65"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66"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67"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68"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69"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70" dur="13">
                                          <p:stCondLst>
                                            <p:cond delay="325"/>
                                          </p:stCondLst>
                                        </p:cTn>
                                        <p:tgtEl>
                                          <p:spTgt spid="26"/>
                                        </p:tgtEl>
                                      </p:cBhvr>
                                      <p:to x="100000" y="60000"/>
                                    </p:animScale>
                                    <p:animScale>
                                      <p:cBhvr>
                                        <p:cTn id="71" dur="83" decel="50000">
                                          <p:stCondLst>
                                            <p:cond delay="338"/>
                                          </p:stCondLst>
                                        </p:cTn>
                                        <p:tgtEl>
                                          <p:spTgt spid="26"/>
                                        </p:tgtEl>
                                      </p:cBhvr>
                                      <p:to x="100000" y="100000"/>
                                    </p:animScale>
                                    <p:animScale>
                                      <p:cBhvr>
                                        <p:cTn id="72" dur="13">
                                          <p:stCondLst>
                                            <p:cond delay="656"/>
                                          </p:stCondLst>
                                        </p:cTn>
                                        <p:tgtEl>
                                          <p:spTgt spid="26"/>
                                        </p:tgtEl>
                                      </p:cBhvr>
                                      <p:to x="100000" y="80000"/>
                                    </p:animScale>
                                    <p:animScale>
                                      <p:cBhvr>
                                        <p:cTn id="73" dur="83" decel="50000">
                                          <p:stCondLst>
                                            <p:cond delay="669"/>
                                          </p:stCondLst>
                                        </p:cTn>
                                        <p:tgtEl>
                                          <p:spTgt spid="26"/>
                                        </p:tgtEl>
                                      </p:cBhvr>
                                      <p:to x="100000" y="100000"/>
                                    </p:animScale>
                                    <p:animScale>
                                      <p:cBhvr>
                                        <p:cTn id="74" dur="13">
                                          <p:stCondLst>
                                            <p:cond delay="821"/>
                                          </p:stCondLst>
                                        </p:cTn>
                                        <p:tgtEl>
                                          <p:spTgt spid="26"/>
                                        </p:tgtEl>
                                      </p:cBhvr>
                                      <p:to x="100000" y="90000"/>
                                    </p:animScale>
                                    <p:animScale>
                                      <p:cBhvr>
                                        <p:cTn id="75" dur="83" decel="50000">
                                          <p:stCondLst>
                                            <p:cond delay="834"/>
                                          </p:stCondLst>
                                        </p:cTn>
                                        <p:tgtEl>
                                          <p:spTgt spid="26"/>
                                        </p:tgtEl>
                                      </p:cBhvr>
                                      <p:to x="100000" y="100000"/>
                                    </p:animScale>
                                    <p:animScale>
                                      <p:cBhvr>
                                        <p:cTn id="76" dur="13">
                                          <p:stCondLst>
                                            <p:cond delay="904"/>
                                          </p:stCondLst>
                                        </p:cTn>
                                        <p:tgtEl>
                                          <p:spTgt spid="26"/>
                                        </p:tgtEl>
                                      </p:cBhvr>
                                      <p:to x="100000" y="95000"/>
                                    </p:animScale>
                                    <p:animScale>
                                      <p:cBhvr>
                                        <p:cTn id="77" dur="83" decel="50000">
                                          <p:stCondLst>
                                            <p:cond delay="917"/>
                                          </p:stCondLst>
                                        </p:cTn>
                                        <p:tgtEl>
                                          <p:spTgt spid="26"/>
                                        </p:tgtEl>
                                      </p:cBhvr>
                                      <p:to x="100000" y="100000"/>
                                    </p:animScale>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wipe(left)">
                                      <p:cBhvr>
                                        <p:cTn id="81" dur="1000"/>
                                        <p:tgtEl>
                                          <p:spTgt spid="13"/>
                                        </p:tgtEl>
                                      </p:cBhvr>
                                    </p:animEffect>
                                  </p:childTnLst>
                                </p:cTn>
                              </p:par>
                              <p:par>
                                <p:cTn id="82" presetID="12" presetClass="entr" presetSubtype="4" fill="hold" grpId="0" nodeType="withEffect">
                                  <p:stCondLst>
                                    <p:cond delay="0"/>
                                  </p:stCondLst>
                                  <p:iterate type="lt">
                                    <p:tmPct val="5983"/>
                                  </p:iterate>
                                  <p:childTnLst>
                                    <p:set>
                                      <p:cBhvr>
                                        <p:cTn id="83" dur="1" fill="hold">
                                          <p:stCondLst>
                                            <p:cond delay="0"/>
                                          </p:stCondLst>
                                        </p:cTn>
                                        <p:tgtEl>
                                          <p:spTgt spid="21"/>
                                        </p:tgtEl>
                                        <p:attrNameLst>
                                          <p:attrName>style.visibility</p:attrName>
                                        </p:attrNameLst>
                                      </p:cBhvr>
                                      <p:to>
                                        <p:strVal val="visible"/>
                                      </p:to>
                                    </p:set>
                                    <p:anim calcmode="lin" valueType="num">
                                      <p:cBhvr additive="base">
                                        <p:cTn id="84" dur="300"/>
                                        <p:tgtEl>
                                          <p:spTgt spid="21"/>
                                        </p:tgtEl>
                                        <p:attrNameLst>
                                          <p:attrName>ppt_y</p:attrName>
                                        </p:attrNameLst>
                                      </p:cBhvr>
                                      <p:tavLst>
                                        <p:tav tm="0">
                                          <p:val>
                                            <p:strVal val="#ppt_y+#ppt_h*1.125000"/>
                                          </p:val>
                                        </p:tav>
                                        <p:tav tm="100000">
                                          <p:val>
                                            <p:strVal val="#ppt_y"/>
                                          </p:val>
                                        </p:tav>
                                      </p:tavLst>
                                    </p:anim>
                                    <p:animEffect transition="in" filter="wipe(up)">
                                      <p:cBhvr>
                                        <p:cTn id="85" dur="300"/>
                                        <p:tgtEl>
                                          <p:spTgt spid="21"/>
                                        </p:tgtEl>
                                      </p:cBhvr>
                                    </p:animEffect>
                                  </p:childTnLst>
                                </p:cTn>
                              </p:par>
                              <p:par>
                                <p:cTn id="86" presetID="22" presetClass="entr" presetSubtype="8" fill="hold" nodeType="withEffect">
                                  <p:stCondLst>
                                    <p:cond delay="100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1000"/>
                                        <p:tgtEl>
                                          <p:spTgt spid="18"/>
                                        </p:tgtEl>
                                      </p:cBhvr>
                                    </p:animEffect>
                                  </p:childTnLst>
                                </p:cTn>
                              </p:par>
                              <p:par>
                                <p:cTn id="89" presetID="12" presetClass="entr" presetSubtype="4" fill="hold" grpId="0" nodeType="withEffect">
                                  <p:stCondLst>
                                    <p:cond delay="1000"/>
                                  </p:stCondLst>
                                  <p:iterate type="lt">
                                    <p:tmPct val="5983"/>
                                  </p:iterate>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300"/>
                                        <p:tgtEl>
                                          <p:spTgt spid="22"/>
                                        </p:tgtEl>
                                        <p:attrNameLst>
                                          <p:attrName>ppt_y</p:attrName>
                                        </p:attrNameLst>
                                      </p:cBhvr>
                                      <p:tavLst>
                                        <p:tav tm="0">
                                          <p:val>
                                            <p:strVal val="#ppt_y+#ppt_h*1.125000"/>
                                          </p:val>
                                        </p:tav>
                                        <p:tav tm="100000">
                                          <p:val>
                                            <p:strVal val="#ppt_y"/>
                                          </p:val>
                                        </p:tav>
                                      </p:tavLst>
                                    </p:anim>
                                    <p:animEffect transition="in" filter="wipe(up)">
                                      <p:cBhvr>
                                        <p:cTn id="92"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1" grpId="0"/>
      <p:bldP spid="22" grpId="0"/>
      <p:bldP spid="23" grpId="0" animBg="1"/>
      <p:bldP spid="24" grpId="0"/>
      <p:bldP spid="2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等腰三角形 21"/>
          <p:cNvSpPr/>
          <p:nvPr/>
        </p:nvSpPr>
        <p:spPr bwMode="auto">
          <a:xfrm rot="5400000">
            <a:off x="2491727" y="856621"/>
            <a:ext cx="2128944" cy="2167756"/>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lstStyle/>
          <a:p>
            <a:pPr>
              <a:defRPr/>
            </a:pPr>
            <a:endParaRPr lang="zh-CN" alt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13" name="等腰三角形 21"/>
          <p:cNvSpPr/>
          <p:nvPr/>
        </p:nvSpPr>
        <p:spPr bwMode="auto">
          <a:xfrm rot="16200000" flipH="1">
            <a:off x="4597773" y="856621"/>
            <a:ext cx="2128944" cy="2167756"/>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lstStyle/>
          <a:p>
            <a:pPr>
              <a:defRPr/>
            </a:pPr>
            <a:endParaRPr lang="zh-CN" alt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4" name="椭圆 3"/>
          <p:cNvSpPr/>
          <p:nvPr/>
        </p:nvSpPr>
        <p:spPr bwMode="auto">
          <a:xfrm>
            <a:off x="3298536" y="1491560"/>
            <a:ext cx="2673427" cy="2684762"/>
          </a:xfrm>
          <a:prstGeom prst="ellipse">
            <a:avLst/>
          </a:prstGeom>
          <a:noFill/>
          <a:ln w="25400" cap="flat" cmpd="sng" algn="ctr">
            <a:solidFill>
              <a:schemeClr val="bg1">
                <a:lumMod val="50000"/>
              </a:schemeClr>
            </a:solidFill>
            <a:prstDash val="solid"/>
          </a:ln>
          <a:effectLst/>
        </p:spPr>
        <p:txBody>
          <a:bodyPr lIns="67108" tIns="33554" rIns="67108" bIns="33554" anchor="ctr"/>
          <a:p>
            <a:pPr algn="ctr">
              <a:defRPr/>
            </a:pPr>
            <a:endParaRPr lang="zh-CN" altLang="en-US" kern="0" dirty="0">
              <a:solidFill>
                <a:sysClr val="window" lastClr="FFFFFF"/>
              </a:solidFill>
              <a:latin typeface="Calibri" panose="020F0502020204030204"/>
              <a:ea typeface="微软雅黑" panose="020B0503020204020204" pitchFamily="34" charset="-122"/>
            </a:endParaRPr>
          </a:p>
        </p:txBody>
      </p:sp>
      <p:sp>
        <p:nvSpPr>
          <p:cNvPr id="2" name="等腰三角形 21"/>
          <p:cNvSpPr/>
          <p:nvPr/>
        </p:nvSpPr>
        <p:spPr bwMode="auto">
          <a:xfrm flipH="1">
            <a:off x="3517265" y="2008505"/>
            <a:ext cx="2294890" cy="2167890"/>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p>
            <a:pPr>
              <a:defRPr/>
            </a:pPr>
            <a:endParaRPr lang="zh-CN" alt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15" name="椭圆 14"/>
          <p:cNvSpPr/>
          <p:nvPr/>
        </p:nvSpPr>
        <p:spPr bwMode="auto">
          <a:xfrm>
            <a:off x="2473661" y="698445"/>
            <a:ext cx="2672264" cy="2684762"/>
          </a:xfrm>
          <a:prstGeom prst="ellipse">
            <a:avLst/>
          </a:prstGeom>
          <a:noFill/>
          <a:ln w="25400" cap="flat" cmpd="sng" algn="ctr">
            <a:solidFill>
              <a:schemeClr val="bg1">
                <a:lumMod val="50000"/>
              </a:schemeClr>
            </a:solidFill>
            <a:prstDash val="solid"/>
          </a:ln>
          <a:effectLst/>
        </p:spPr>
        <p:txBody>
          <a:bodyPr lIns="67108" tIns="33554" rIns="67108" bIns="33554" anchor="ctr"/>
          <a:lstStyle/>
          <a:p>
            <a:pPr algn="ctr">
              <a:defRPr/>
            </a:pPr>
            <a:endParaRPr lang="zh-CN" altLang="en-US" kern="0" dirty="0">
              <a:solidFill>
                <a:sysClr val="window" lastClr="FFFFFF"/>
              </a:solidFill>
              <a:latin typeface="Calibri" panose="020F0502020204030204"/>
              <a:ea typeface="微软雅黑" panose="020B0503020204020204" pitchFamily="34" charset="-122"/>
            </a:endParaRPr>
          </a:p>
        </p:txBody>
      </p:sp>
      <p:sp>
        <p:nvSpPr>
          <p:cNvPr id="16" name="椭圆 15"/>
          <p:cNvSpPr/>
          <p:nvPr/>
        </p:nvSpPr>
        <p:spPr bwMode="auto">
          <a:xfrm>
            <a:off x="4072601" y="698445"/>
            <a:ext cx="2673427" cy="2684762"/>
          </a:xfrm>
          <a:prstGeom prst="ellipse">
            <a:avLst/>
          </a:prstGeom>
          <a:noFill/>
          <a:ln w="25400" cap="flat" cmpd="sng" algn="ctr">
            <a:solidFill>
              <a:schemeClr val="bg1">
                <a:lumMod val="50000"/>
              </a:schemeClr>
            </a:solidFill>
            <a:prstDash val="solid"/>
          </a:ln>
          <a:effectLst/>
        </p:spPr>
        <p:txBody>
          <a:bodyPr lIns="67108" tIns="33554" rIns="67108" bIns="33554" anchor="ctr"/>
          <a:lstStyle/>
          <a:p>
            <a:pPr algn="ctr">
              <a:defRPr/>
            </a:pPr>
            <a:endParaRPr lang="zh-CN" altLang="en-US" kern="0" dirty="0">
              <a:solidFill>
                <a:sysClr val="window" lastClr="FFFFFF"/>
              </a:solidFill>
              <a:latin typeface="Calibri" panose="020F0502020204030204"/>
              <a:ea typeface="微软雅黑" panose="020B0503020204020204" pitchFamily="34" charset="-122"/>
            </a:endParaRPr>
          </a:p>
        </p:txBody>
      </p:sp>
      <p:cxnSp>
        <p:nvCxnSpPr>
          <p:cNvPr id="17" name="直接连接符 16"/>
          <p:cNvCxnSpPr>
            <a:cxnSpLocks noChangeShapeType="1"/>
          </p:cNvCxnSpPr>
          <p:nvPr/>
        </p:nvCxnSpPr>
        <p:spPr bwMode="auto">
          <a:xfrm flipH="1" flipV="1">
            <a:off x="3277496" y="1301491"/>
            <a:ext cx="411480" cy="238643"/>
          </a:xfrm>
          <a:prstGeom prst="line">
            <a:avLst/>
          </a:prstGeom>
          <a:noFill/>
          <a:ln w="28575" algn="ctr">
            <a:solidFill>
              <a:schemeClr val="bg1">
                <a:lumMod val="50000"/>
              </a:schemeClr>
            </a:solidFill>
            <a:round/>
            <a:headEnd type="none" w="med" len="med"/>
            <a:tailEnd type="arrow" w="med" len="med"/>
          </a:ln>
        </p:spPr>
      </p:cxnSp>
      <p:cxnSp>
        <p:nvCxnSpPr>
          <p:cNvPr id="18" name="直接连接符 17"/>
          <p:cNvCxnSpPr>
            <a:cxnSpLocks noChangeShapeType="1"/>
          </p:cNvCxnSpPr>
          <p:nvPr/>
        </p:nvCxnSpPr>
        <p:spPr bwMode="auto">
          <a:xfrm flipH="1">
            <a:off x="3048706" y="1960212"/>
            <a:ext cx="432585" cy="0"/>
          </a:xfrm>
          <a:prstGeom prst="line">
            <a:avLst/>
          </a:prstGeom>
          <a:noFill/>
          <a:ln w="28575" algn="ctr">
            <a:solidFill>
              <a:schemeClr val="bg1">
                <a:lumMod val="50000"/>
              </a:schemeClr>
            </a:solidFill>
            <a:round/>
            <a:headEnd type="none" w="med" len="med"/>
            <a:tailEnd type="arrow" w="med" len="med"/>
          </a:ln>
        </p:spPr>
      </p:cxnSp>
      <p:cxnSp>
        <p:nvCxnSpPr>
          <p:cNvPr id="19" name="直接连接符 18"/>
          <p:cNvCxnSpPr>
            <a:cxnSpLocks noChangeShapeType="1"/>
          </p:cNvCxnSpPr>
          <p:nvPr/>
        </p:nvCxnSpPr>
        <p:spPr bwMode="auto">
          <a:xfrm flipH="1">
            <a:off x="3237449" y="2312421"/>
            <a:ext cx="412817" cy="233067"/>
          </a:xfrm>
          <a:prstGeom prst="line">
            <a:avLst/>
          </a:prstGeom>
          <a:noFill/>
          <a:ln w="28575" algn="ctr">
            <a:solidFill>
              <a:schemeClr val="bg1">
                <a:lumMod val="50000"/>
              </a:schemeClr>
            </a:solidFill>
            <a:round/>
            <a:headEnd type="none" w="med" len="med"/>
            <a:tailEnd type="arrow" w="med" len="med"/>
          </a:ln>
        </p:spPr>
      </p:cxnSp>
      <p:cxnSp>
        <p:nvCxnSpPr>
          <p:cNvPr id="20" name="直接连接符 19"/>
          <p:cNvCxnSpPr>
            <a:cxnSpLocks noChangeShapeType="1"/>
          </p:cNvCxnSpPr>
          <p:nvPr/>
        </p:nvCxnSpPr>
        <p:spPr bwMode="auto">
          <a:xfrm>
            <a:off x="5582644" y="2328559"/>
            <a:ext cx="388397" cy="233066"/>
          </a:xfrm>
          <a:prstGeom prst="line">
            <a:avLst/>
          </a:prstGeom>
          <a:noFill/>
          <a:ln w="28575" algn="ctr">
            <a:solidFill>
              <a:schemeClr val="bg1">
                <a:lumMod val="50000"/>
              </a:schemeClr>
            </a:solidFill>
            <a:round/>
            <a:headEnd type="none" w="med" len="med"/>
            <a:tailEnd type="arrow" w="med" len="med"/>
          </a:ln>
        </p:spPr>
      </p:cxnSp>
      <p:cxnSp>
        <p:nvCxnSpPr>
          <p:cNvPr id="21" name="直接连接符 20"/>
          <p:cNvCxnSpPr>
            <a:cxnSpLocks noChangeShapeType="1"/>
          </p:cNvCxnSpPr>
          <p:nvPr/>
        </p:nvCxnSpPr>
        <p:spPr bwMode="auto">
          <a:xfrm>
            <a:off x="5775821" y="1957875"/>
            <a:ext cx="432585" cy="0"/>
          </a:xfrm>
          <a:prstGeom prst="line">
            <a:avLst/>
          </a:prstGeom>
          <a:noFill/>
          <a:ln w="28575" algn="ctr">
            <a:solidFill>
              <a:schemeClr val="bg1">
                <a:lumMod val="50000"/>
              </a:schemeClr>
            </a:solidFill>
            <a:round/>
            <a:headEnd type="none" w="med" len="med"/>
            <a:tailEnd type="arrow" w="med" len="med"/>
          </a:ln>
        </p:spPr>
      </p:cxnSp>
      <p:cxnSp>
        <p:nvCxnSpPr>
          <p:cNvPr id="22" name="直接连接符 21"/>
          <p:cNvCxnSpPr>
            <a:cxnSpLocks noChangeShapeType="1"/>
          </p:cNvCxnSpPr>
          <p:nvPr/>
        </p:nvCxnSpPr>
        <p:spPr bwMode="auto">
          <a:xfrm flipV="1">
            <a:off x="5566506" y="1293423"/>
            <a:ext cx="405781" cy="251513"/>
          </a:xfrm>
          <a:prstGeom prst="line">
            <a:avLst/>
          </a:prstGeom>
          <a:noFill/>
          <a:ln w="28575" algn="ctr">
            <a:solidFill>
              <a:schemeClr val="bg1">
                <a:lumMod val="50000"/>
              </a:schemeClr>
            </a:solidFill>
            <a:round/>
            <a:headEnd type="none" w="med" len="med"/>
            <a:tailEnd type="arrow" w="med" len="med"/>
          </a:ln>
        </p:spPr>
      </p:cxnSp>
      <p:grpSp>
        <p:nvGrpSpPr>
          <p:cNvPr id="23" name="组合 22"/>
          <p:cNvGrpSpPr/>
          <p:nvPr/>
        </p:nvGrpSpPr>
        <p:grpSpPr>
          <a:xfrm>
            <a:off x="3840028" y="1293806"/>
            <a:ext cx="1541958" cy="1549171"/>
            <a:chOff x="5014912" y="2584450"/>
            <a:chExt cx="2105025" cy="2105025"/>
          </a:xfrm>
        </p:grpSpPr>
        <p:sp>
          <p:nvSpPr>
            <p:cNvPr id="24" name="Oval 19"/>
            <p:cNvSpPr>
              <a:spLocks noChangeArrowheads="1"/>
            </p:cNvSpPr>
            <p:nvPr/>
          </p:nvSpPr>
          <p:spPr bwMode="auto">
            <a:xfrm>
              <a:off x="5014912" y="2584450"/>
              <a:ext cx="2105025" cy="2105025"/>
            </a:xfrm>
            <a:prstGeom prst="ellipse">
              <a:avLst/>
            </a:prstGeom>
            <a:solidFill>
              <a:schemeClr val="accent1"/>
            </a:solidFill>
            <a:ln w="3175" cap="flat" cmpd="sng" algn="ctr">
              <a:noFill/>
              <a:prstDash val="solid"/>
            </a:ln>
            <a:effectLst/>
          </p:spPr>
          <p:txBody>
            <a:bodyPr anchor="ctr"/>
            <a:lstStyle/>
            <a:p>
              <a:pPr algn="ctr">
                <a:lnSpc>
                  <a:spcPct val="120000"/>
                </a:lnSpc>
                <a:defRPr/>
              </a:pPr>
              <a:endParaRPr lang="zh-CN" altLang="en-US" sz="7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Oval 19"/>
            <p:cNvSpPr>
              <a:spLocks noChangeArrowheads="1"/>
            </p:cNvSpPr>
            <p:nvPr/>
          </p:nvSpPr>
          <p:spPr bwMode="auto">
            <a:xfrm>
              <a:off x="5497512" y="3066331"/>
              <a:ext cx="1139825" cy="1139825"/>
            </a:xfrm>
            <a:prstGeom prst="ellipse">
              <a:avLst/>
            </a:prstGeom>
            <a:solidFill>
              <a:schemeClr val="bg1">
                <a:lumMod val="85000"/>
              </a:schemeClr>
            </a:solidFill>
            <a:ln w="3175" cap="flat" cmpd="sng" algn="ctr">
              <a:solidFill>
                <a:srgbClr val="D7D7D7"/>
              </a:solidFill>
              <a:prstDash val="solid"/>
            </a:ln>
            <a:effectLst/>
          </p:spPr>
          <p:txBody>
            <a:bodyPr anchor="ctr"/>
            <a:lstStyle/>
            <a:p>
              <a:pPr algn="ctr">
                <a:defRPr/>
              </a:pPr>
              <a:r>
                <a:rPr lang="zh-CN" altLang="en-US" sz="1600" b="1" kern="0" dirty="0">
                  <a:solidFill>
                    <a:schemeClr val="tx1">
                      <a:lumMod val="85000"/>
                      <a:lumOff val="15000"/>
                    </a:schemeClr>
                  </a:solidFill>
                  <a:latin typeface="Impact" panose="020B0806030902050204" pitchFamily="34" charset="0"/>
                  <a:ea typeface="微软雅黑" panose="020B0503020204020204" pitchFamily="34" charset="-122"/>
                </a:rPr>
                <a:t>系统</a:t>
              </a:r>
              <a:endParaRPr lang="zh-CN" altLang="en-US" sz="1600" b="1" kern="0" dirty="0">
                <a:solidFill>
                  <a:schemeClr val="tx1">
                    <a:lumMod val="85000"/>
                    <a:lumOff val="15000"/>
                  </a:schemeClr>
                </a:solidFill>
                <a:latin typeface="Impact" panose="020B0806030902050204" pitchFamily="34" charset="0"/>
                <a:ea typeface="微软雅黑" panose="020B0503020204020204" pitchFamily="34" charset="-122"/>
              </a:endParaRPr>
            </a:p>
          </p:txBody>
        </p:sp>
      </p:grpSp>
      <p:sp>
        <p:nvSpPr>
          <p:cNvPr id="26" name="Oval 19"/>
          <p:cNvSpPr>
            <a:spLocks noChangeArrowheads="1"/>
          </p:cNvSpPr>
          <p:nvPr/>
        </p:nvSpPr>
        <p:spPr bwMode="auto">
          <a:xfrm>
            <a:off x="2486452" y="761534"/>
            <a:ext cx="726791" cy="730189"/>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ysClr val="window" lastClr="FFFFFF"/>
                </a:solidFill>
                <a:latin typeface="Arial" panose="020B0604020202020204" pitchFamily="34" charset="0"/>
                <a:ea typeface="微软雅黑" panose="020B0503020204020204" pitchFamily="34" charset="-122"/>
              </a:rPr>
              <a:t>测评考试</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27" name="Oval 19"/>
          <p:cNvSpPr>
            <a:spLocks noChangeArrowheads="1"/>
          </p:cNvSpPr>
          <p:nvPr/>
        </p:nvSpPr>
        <p:spPr bwMode="auto">
          <a:xfrm>
            <a:off x="6043657" y="773216"/>
            <a:ext cx="726791"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资源管理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28" name="Oval 19"/>
          <p:cNvSpPr>
            <a:spLocks noChangeArrowheads="1"/>
          </p:cNvSpPr>
          <p:nvPr/>
        </p:nvSpPr>
        <p:spPr bwMode="auto">
          <a:xfrm>
            <a:off x="6373910" y="1621405"/>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知识管理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29" name="Oval 19"/>
          <p:cNvSpPr>
            <a:spLocks noChangeArrowheads="1"/>
          </p:cNvSpPr>
          <p:nvPr/>
        </p:nvSpPr>
        <p:spPr bwMode="auto">
          <a:xfrm>
            <a:off x="6079704" y="2460247"/>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系统管理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30" name="Oval 19"/>
          <p:cNvSpPr>
            <a:spLocks noChangeArrowheads="1"/>
          </p:cNvSpPr>
          <p:nvPr/>
        </p:nvSpPr>
        <p:spPr bwMode="auto">
          <a:xfrm>
            <a:off x="2160849" y="1593366"/>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ysClr val="window" lastClr="FFFFFF"/>
                </a:solidFill>
                <a:latin typeface="Arial" panose="020B0604020202020204" pitchFamily="34" charset="0"/>
                <a:ea typeface="微软雅黑" panose="020B0503020204020204" pitchFamily="34" charset="-122"/>
              </a:rPr>
              <a:t>基础管理</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31" name="Oval 19"/>
          <p:cNvSpPr>
            <a:spLocks noChangeArrowheads="1"/>
          </p:cNvSpPr>
          <p:nvPr/>
        </p:nvSpPr>
        <p:spPr bwMode="auto">
          <a:xfrm>
            <a:off x="2458544" y="2455573"/>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ysClr val="window" lastClr="FFFFFF"/>
                </a:solidFill>
                <a:latin typeface="Arial" panose="020B0604020202020204" pitchFamily="34" charset="0"/>
                <a:ea typeface="微软雅黑" panose="020B0503020204020204" pitchFamily="34" charset="-122"/>
              </a:rPr>
              <a:t>培训管理</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32" name="TextBox 31"/>
          <p:cNvSpPr txBox="1"/>
          <p:nvPr/>
        </p:nvSpPr>
        <p:spPr>
          <a:xfrm>
            <a:off x="914400" y="876300"/>
            <a:ext cx="1428115" cy="285750"/>
          </a:xfrm>
          <a:prstGeom prst="rect">
            <a:avLst/>
          </a:prstGeom>
          <a:noFill/>
        </p:spPr>
        <p:txBody>
          <a:bodyPr wrap="square" lIns="67108" tIns="33554" rIns="67108" bIns="33554" rtlCol="0">
            <a:spAutoFit/>
          </a:bodyPr>
          <a:lstStyle/>
          <a:p>
            <a:pPr>
              <a:lnSpc>
                <a:spcPct val="13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进行考试的相关管理</a:t>
            </a: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7012242" y="783684"/>
            <a:ext cx="1196272" cy="505460"/>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对于方案及培训师进行管理操作</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914400" y="1734185"/>
            <a:ext cx="1141095" cy="505460"/>
          </a:xfrm>
          <a:prstGeom prst="rect">
            <a:avLst/>
          </a:prstGeom>
          <a:noFill/>
        </p:spPr>
        <p:txBody>
          <a:bodyPr wrap="square" lIns="67108" tIns="33554" rIns="67108" bIns="33554" rtlCol="0">
            <a:spAutoFit/>
          </a:bodyPr>
          <a:lstStyle/>
          <a:p>
            <a:pPr>
              <a:lnSpc>
                <a:spcPct val="13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对于基础数据的管理</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7354624" y="1746987"/>
            <a:ext cx="1196272" cy="725805"/>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进行权威知识管理和权威知识转化</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012095" y="2909045"/>
            <a:ext cx="1196272" cy="725805"/>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对于人员、机构等的管理以及权限设置等</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1030566" y="2585830"/>
            <a:ext cx="1196272" cy="505460"/>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对于培训人员及讲师等的管理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矩形 37"/>
          <p:cNvSpPr>
            <a:spLocks noChangeArrowheads="1"/>
          </p:cNvSpPr>
          <p:nvPr/>
        </p:nvSpPr>
        <p:spPr bwMode="auto">
          <a:xfrm>
            <a:off x="476188" y="177842"/>
            <a:ext cx="1400810" cy="90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开发内容</a:t>
            </a:r>
            <a:endParaRPr lang="zh-CN" altLang="en-US" sz="2400" b="1" dirty="0">
              <a:solidFill>
                <a:schemeClr val="accent1"/>
              </a:solidFill>
              <a:latin typeface="Arial" panose="020B0604020202020204" pitchFamily="34" charset="0"/>
            </a:endParaRPr>
          </a:p>
          <a:p>
            <a:pPr>
              <a:buNone/>
            </a:pPr>
            <a:endParaRPr lang="zh-CN" altLang="en-US" sz="2400" b="1" dirty="0">
              <a:solidFill>
                <a:schemeClr val="accent1"/>
              </a:solidFill>
              <a:latin typeface="Arial" panose="020B0604020202020204" pitchFamily="34" charset="0"/>
            </a:endParaRPr>
          </a:p>
        </p:txBody>
      </p:sp>
      <p:sp>
        <p:nvSpPr>
          <p:cNvPr id="39" name="等腰三角形 38"/>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5" name="Oval 19"/>
          <p:cNvSpPr>
            <a:spLocks noChangeArrowheads="1"/>
          </p:cNvSpPr>
          <p:nvPr/>
        </p:nvSpPr>
        <p:spPr bwMode="auto">
          <a:xfrm>
            <a:off x="3389844" y="3530222"/>
            <a:ext cx="727953" cy="731358"/>
          </a:xfrm>
          <a:prstGeom prst="ellipse">
            <a:avLst/>
          </a:prstGeom>
          <a:solidFill>
            <a:schemeClr val="accent1"/>
          </a:solidFill>
          <a:ln w="9525">
            <a:noFill/>
            <a:round/>
          </a:ln>
          <a:effectLst/>
        </p:spPr>
        <p:txBody>
          <a:bodyPr lIns="67108" tIns="33554" rIns="67108" bIns="33554" anchor="ctr"/>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内容管理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6" name="Oval 19"/>
          <p:cNvSpPr>
            <a:spLocks noChangeArrowheads="1"/>
          </p:cNvSpPr>
          <p:nvPr/>
        </p:nvSpPr>
        <p:spPr bwMode="auto">
          <a:xfrm>
            <a:off x="5146254" y="3328927"/>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统计分析</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7" name="Oval 19"/>
          <p:cNvSpPr>
            <a:spLocks noChangeArrowheads="1"/>
          </p:cNvSpPr>
          <p:nvPr/>
        </p:nvSpPr>
        <p:spPr bwMode="auto">
          <a:xfrm>
            <a:off x="4301069" y="3614042"/>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教学管理</a:t>
            </a:r>
            <a:endParaRPr lang="zh-CN" altLang="en-US" kern="0" dirty="0">
              <a:solidFill>
                <a:schemeClr val="bg1"/>
              </a:solidFill>
              <a:latin typeface="Arial" panose="020B0604020202020204" pitchFamily="34" charset="0"/>
              <a:ea typeface="微软雅黑" panose="020B0503020204020204" pitchFamily="34" charset="-122"/>
            </a:endParaRPr>
          </a:p>
        </p:txBody>
      </p:sp>
      <p:cxnSp>
        <p:nvCxnSpPr>
          <p:cNvPr id="8" name="直接连接符 7"/>
          <p:cNvCxnSpPr>
            <a:cxnSpLocks noChangeShapeType="1"/>
          </p:cNvCxnSpPr>
          <p:nvPr/>
        </p:nvCxnSpPr>
        <p:spPr bwMode="auto">
          <a:xfrm>
            <a:off x="5028565" y="2908935"/>
            <a:ext cx="353060" cy="419735"/>
          </a:xfrm>
          <a:prstGeom prst="line">
            <a:avLst/>
          </a:prstGeom>
          <a:noFill/>
          <a:ln w="28575" algn="ctr">
            <a:solidFill>
              <a:schemeClr val="bg1">
                <a:lumMod val="50000"/>
              </a:schemeClr>
            </a:solidFill>
            <a:round/>
            <a:headEnd type="none" w="med" len="med"/>
            <a:tailEnd type="arrow" w="med" len="med"/>
          </a:ln>
        </p:spPr>
      </p:cxnSp>
      <p:cxnSp>
        <p:nvCxnSpPr>
          <p:cNvPr id="9" name="直接连接符 8"/>
          <p:cNvCxnSpPr>
            <a:cxnSpLocks noChangeShapeType="1"/>
          </p:cNvCxnSpPr>
          <p:nvPr/>
        </p:nvCxnSpPr>
        <p:spPr bwMode="auto">
          <a:xfrm>
            <a:off x="4578350" y="3005455"/>
            <a:ext cx="61595" cy="524510"/>
          </a:xfrm>
          <a:prstGeom prst="line">
            <a:avLst/>
          </a:prstGeom>
          <a:noFill/>
          <a:ln w="28575" algn="ctr">
            <a:solidFill>
              <a:schemeClr val="bg1">
                <a:lumMod val="50000"/>
              </a:schemeClr>
            </a:solidFill>
            <a:round/>
            <a:headEnd type="none" w="med" len="med"/>
            <a:tailEnd type="arrow" w="med" len="med"/>
          </a:ln>
        </p:spPr>
      </p:cxnSp>
      <p:cxnSp>
        <p:nvCxnSpPr>
          <p:cNvPr id="10" name="直接连接符 9"/>
          <p:cNvCxnSpPr>
            <a:cxnSpLocks noChangeShapeType="1"/>
          </p:cNvCxnSpPr>
          <p:nvPr/>
        </p:nvCxnSpPr>
        <p:spPr bwMode="auto">
          <a:xfrm flipH="1">
            <a:off x="3965575" y="3072130"/>
            <a:ext cx="227965" cy="436245"/>
          </a:xfrm>
          <a:prstGeom prst="line">
            <a:avLst/>
          </a:prstGeom>
          <a:noFill/>
          <a:ln w="28575" algn="ctr">
            <a:solidFill>
              <a:schemeClr val="bg1">
                <a:lumMod val="50000"/>
              </a:schemeClr>
            </a:solidFill>
            <a:round/>
            <a:headEnd type="none" w="med" len="med"/>
            <a:tailEnd type="arrow" w="med" len="med"/>
          </a:ln>
        </p:spPr>
      </p:cxnSp>
      <p:sp>
        <p:nvSpPr>
          <p:cNvPr id="11" name="TextBox 36"/>
          <p:cNvSpPr txBox="1"/>
          <p:nvPr/>
        </p:nvSpPr>
        <p:spPr>
          <a:xfrm>
            <a:off x="6079451" y="3973305"/>
            <a:ext cx="1196272" cy="725805"/>
          </a:xfrm>
          <a:prstGeom prst="rect">
            <a:avLst/>
          </a:prstGeom>
          <a:noFill/>
        </p:spPr>
        <p:txBody>
          <a:bodyPr wrap="square" lIns="67108" tIns="33554" rIns="67108" bIns="33554" rtlCol="0">
            <a:spAutoFit/>
          </a:bodyPr>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对于用户信息和课程过程报表的管理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TextBox 36"/>
          <p:cNvSpPr txBox="1"/>
          <p:nvPr/>
        </p:nvSpPr>
        <p:spPr>
          <a:xfrm>
            <a:off x="4117301" y="4478765"/>
            <a:ext cx="1196272" cy="505460"/>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对于成绩、作业等的管理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TextBox 36"/>
          <p:cNvSpPr txBox="1"/>
          <p:nvPr/>
        </p:nvSpPr>
        <p:spPr>
          <a:xfrm>
            <a:off x="2160866" y="3973305"/>
            <a:ext cx="1196272" cy="725805"/>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对于频道栏目、资源库内容的管理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 calcmode="lin" valueType="num">
                                      <p:cBhvr>
                                        <p:cTn id="18" dur="500" fill="hold"/>
                                        <p:tgtEl>
                                          <p:spTgt spid="23"/>
                                        </p:tgtEl>
                                        <p:attrNameLst>
                                          <p:attrName>style.rotation</p:attrName>
                                        </p:attrNameLst>
                                      </p:cBhvr>
                                      <p:tavLst>
                                        <p:tav tm="0">
                                          <p:val>
                                            <p:fltVal val="360"/>
                                          </p:val>
                                        </p:tav>
                                        <p:tav tm="100000">
                                          <p:val>
                                            <p:fltVal val="0"/>
                                          </p:val>
                                        </p:tav>
                                      </p:tavLst>
                                    </p:anim>
                                    <p:animEffect transition="in" filter="fade">
                                      <p:cBhvr>
                                        <p:cTn id="19" dur="500"/>
                                        <p:tgtEl>
                                          <p:spTgt spid="23"/>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right)">
                                      <p:cBhvr>
                                        <p:cTn id="29" dur="500"/>
                                        <p:tgtEl>
                                          <p:spTgt spid="1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right)">
                                      <p:cBhvr>
                                        <p:cTn id="36" dur="500"/>
                                        <p:tgtEl>
                                          <p:spTgt spid="17"/>
                                        </p:tgtEl>
                                      </p:cBhvr>
                                    </p:animEffect>
                                  </p:childTnLst>
                                </p:cTn>
                              </p:par>
                              <p:par>
                                <p:cTn id="37" presetID="22" presetClass="entr" presetSubtype="2"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par>
                                <p:cTn id="40" presetID="22" presetClass="entr" presetSubtype="2"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right)">
                                      <p:cBhvr>
                                        <p:cTn id="42" dur="500"/>
                                        <p:tgtEl>
                                          <p:spTgt spid="19"/>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par>
                                <p:cTn id="49" presetID="22" presetClass="entr" presetSubtype="8"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2500"/>
                            </p:stCondLst>
                            <p:childTnLst>
                              <p:par>
                                <p:cTn id="53" presetID="52"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Scale>
                                      <p:cBhvr>
                                        <p:cTn id="55"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6"/>
                                        </p:tgtEl>
                                        <p:attrNameLst>
                                          <p:attrName>ppt_x</p:attrName>
                                          <p:attrName>ppt_y</p:attrName>
                                        </p:attrNameLst>
                                      </p:cBhvr>
                                    </p:animMotion>
                                    <p:animEffect transition="in" filter="fade">
                                      <p:cBhvr>
                                        <p:cTn id="57" dur="1000"/>
                                        <p:tgtEl>
                                          <p:spTgt spid="26"/>
                                        </p:tgtEl>
                                      </p:cBhvr>
                                    </p:animEffect>
                                  </p:childTnLst>
                                </p:cTn>
                              </p:par>
                              <p:par>
                                <p:cTn id="58" presetID="52" presetClass="entr" presetSubtype="0" fill="hold" grpId="0" nodeType="withEffect">
                                  <p:stCondLst>
                                    <p:cond delay="200"/>
                                  </p:stCondLst>
                                  <p:childTnLst>
                                    <p:set>
                                      <p:cBhvr>
                                        <p:cTn id="59" dur="1" fill="hold">
                                          <p:stCondLst>
                                            <p:cond delay="0"/>
                                          </p:stCondLst>
                                        </p:cTn>
                                        <p:tgtEl>
                                          <p:spTgt spid="27"/>
                                        </p:tgtEl>
                                        <p:attrNameLst>
                                          <p:attrName>style.visibility</p:attrName>
                                        </p:attrNameLst>
                                      </p:cBhvr>
                                      <p:to>
                                        <p:strVal val="visible"/>
                                      </p:to>
                                    </p:set>
                                    <p:animScale>
                                      <p:cBhvr>
                                        <p:cTn id="60"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27"/>
                                        </p:tgtEl>
                                        <p:attrNameLst>
                                          <p:attrName>ppt_x</p:attrName>
                                          <p:attrName>ppt_y</p:attrName>
                                        </p:attrNameLst>
                                      </p:cBhvr>
                                    </p:animMotion>
                                    <p:animEffect transition="in" filter="fade">
                                      <p:cBhvr>
                                        <p:cTn id="62" dur="1000"/>
                                        <p:tgtEl>
                                          <p:spTgt spid="27"/>
                                        </p:tgtEl>
                                      </p:cBhvr>
                                    </p:animEffect>
                                  </p:childTnLst>
                                </p:cTn>
                              </p:par>
                              <p:par>
                                <p:cTn id="63" presetID="52" presetClass="entr" presetSubtype="0" fill="hold" grpId="0" nodeType="withEffect">
                                  <p:stCondLst>
                                    <p:cond delay="400"/>
                                  </p:stCondLst>
                                  <p:childTnLst>
                                    <p:set>
                                      <p:cBhvr>
                                        <p:cTn id="64" dur="1" fill="hold">
                                          <p:stCondLst>
                                            <p:cond delay="0"/>
                                          </p:stCondLst>
                                        </p:cTn>
                                        <p:tgtEl>
                                          <p:spTgt spid="30"/>
                                        </p:tgtEl>
                                        <p:attrNameLst>
                                          <p:attrName>style.visibility</p:attrName>
                                        </p:attrNameLst>
                                      </p:cBhvr>
                                      <p:to>
                                        <p:strVal val="visible"/>
                                      </p:to>
                                    </p:set>
                                    <p:animScale>
                                      <p:cBhvr>
                                        <p:cTn id="65"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30"/>
                                        </p:tgtEl>
                                        <p:attrNameLst>
                                          <p:attrName>ppt_x</p:attrName>
                                          <p:attrName>ppt_y</p:attrName>
                                        </p:attrNameLst>
                                      </p:cBhvr>
                                    </p:animMotion>
                                    <p:animEffect transition="in" filter="fade">
                                      <p:cBhvr>
                                        <p:cTn id="67" dur="1000"/>
                                        <p:tgtEl>
                                          <p:spTgt spid="30"/>
                                        </p:tgtEl>
                                      </p:cBhvr>
                                    </p:animEffect>
                                  </p:childTnLst>
                                </p:cTn>
                              </p:par>
                              <p:par>
                                <p:cTn id="68" presetID="52" presetClass="entr" presetSubtype="0" fill="hold" grpId="0" nodeType="withEffect">
                                  <p:stCondLst>
                                    <p:cond delay="600"/>
                                  </p:stCondLst>
                                  <p:childTnLst>
                                    <p:set>
                                      <p:cBhvr>
                                        <p:cTn id="69" dur="1" fill="hold">
                                          <p:stCondLst>
                                            <p:cond delay="0"/>
                                          </p:stCondLst>
                                        </p:cTn>
                                        <p:tgtEl>
                                          <p:spTgt spid="28"/>
                                        </p:tgtEl>
                                        <p:attrNameLst>
                                          <p:attrName>style.visibility</p:attrName>
                                        </p:attrNameLst>
                                      </p:cBhvr>
                                      <p:to>
                                        <p:strVal val="visible"/>
                                      </p:to>
                                    </p:set>
                                    <p:animScale>
                                      <p:cBhvr>
                                        <p:cTn id="70"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28"/>
                                        </p:tgtEl>
                                        <p:attrNameLst>
                                          <p:attrName>ppt_x</p:attrName>
                                          <p:attrName>ppt_y</p:attrName>
                                        </p:attrNameLst>
                                      </p:cBhvr>
                                    </p:animMotion>
                                    <p:animEffect transition="in" filter="fade">
                                      <p:cBhvr>
                                        <p:cTn id="72" dur="1000"/>
                                        <p:tgtEl>
                                          <p:spTgt spid="28"/>
                                        </p:tgtEl>
                                      </p:cBhvr>
                                    </p:animEffect>
                                  </p:childTnLst>
                                </p:cTn>
                              </p:par>
                              <p:par>
                                <p:cTn id="73" presetID="52" presetClass="entr" presetSubtype="0" fill="hold" grpId="0" nodeType="withEffect">
                                  <p:stCondLst>
                                    <p:cond delay="800"/>
                                  </p:stCondLst>
                                  <p:childTnLst>
                                    <p:set>
                                      <p:cBhvr>
                                        <p:cTn id="74" dur="1" fill="hold">
                                          <p:stCondLst>
                                            <p:cond delay="0"/>
                                          </p:stCondLst>
                                        </p:cTn>
                                        <p:tgtEl>
                                          <p:spTgt spid="31"/>
                                        </p:tgtEl>
                                        <p:attrNameLst>
                                          <p:attrName>style.visibility</p:attrName>
                                        </p:attrNameLst>
                                      </p:cBhvr>
                                      <p:to>
                                        <p:strVal val="visible"/>
                                      </p:to>
                                    </p:set>
                                    <p:animScale>
                                      <p:cBhvr>
                                        <p:cTn id="75"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6" dur="1000" decel="50000" fill="hold">
                                          <p:stCondLst>
                                            <p:cond delay="0"/>
                                          </p:stCondLst>
                                        </p:cTn>
                                        <p:tgtEl>
                                          <p:spTgt spid="31"/>
                                        </p:tgtEl>
                                        <p:attrNameLst>
                                          <p:attrName>ppt_x</p:attrName>
                                          <p:attrName>ppt_y</p:attrName>
                                        </p:attrNameLst>
                                      </p:cBhvr>
                                    </p:animMotion>
                                    <p:animEffect transition="in" filter="fade">
                                      <p:cBhvr>
                                        <p:cTn id="77" dur="1000"/>
                                        <p:tgtEl>
                                          <p:spTgt spid="31"/>
                                        </p:tgtEl>
                                      </p:cBhvr>
                                    </p:animEffect>
                                  </p:childTnLst>
                                </p:cTn>
                              </p:par>
                              <p:par>
                                <p:cTn id="78" presetID="52" presetClass="entr" presetSubtype="0" fill="hold" grpId="0" nodeType="withEffect">
                                  <p:stCondLst>
                                    <p:cond delay="1000"/>
                                  </p:stCondLst>
                                  <p:childTnLst>
                                    <p:set>
                                      <p:cBhvr>
                                        <p:cTn id="79" dur="1" fill="hold">
                                          <p:stCondLst>
                                            <p:cond delay="0"/>
                                          </p:stCondLst>
                                        </p:cTn>
                                        <p:tgtEl>
                                          <p:spTgt spid="29"/>
                                        </p:tgtEl>
                                        <p:attrNameLst>
                                          <p:attrName>style.visibility</p:attrName>
                                        </p:attrNameLst>
                                      </p:cBhvr>
                                      <p:to>
                                        <p:strVal val="visible"/>
                                      </p:to>
                                    </p:set>
                                    <p:animScale>
                                      <p:cBhvr>
                                        <p:cTn id="80"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1" dur="1000" decel="50000" fill="hold">
                                          <p:stCondLst>
                                            <p:cond delay="0"/>
                                          </p:stCondLst>
                                        </p:cTn>
                                        <p:tgtEl>
                                          <p:spTgt spid="29"/>
                                        </p:tgtEl>
                                        <p:attrNameLst>
                                          <p:attrName>ppt_x</p:attrName>
                                          <p:attrName>ppt_y</p:attrName>
                                        </p:attrNameLst>
                                      </p:cBhvr>
                                    </p:animMotion>
                                    <p:animEffect transition="in" filter="fade">
                                      <p:cBhvr>
                                        <p:cTn id="82" dur="1000"/>
                                        <p:tgtEl>
                                          <p:spTgt spid="29"/>
                                        </p:tgtEl>
                                      </p:cBhvr>
                                    </p:animEffect>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left)">
                                      <p:cBhvr>
                                        <p:cTn id="86" dur="500"/>
                                        <p:tgtEl>
                                          <p:spTgt spid="3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left)">
                                      <p:cBhvr>
                                        <p:cTn id="89" dur="500"/>
                                        <p:tgtEl>
                                          <p:spTgt spid="3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wipe(left)">
                                      <p:cBhvr>
                                        <p:cTn id="98" dur="500"/>
                                        <p:tgtEl>
                                          <p:spTgt spid="36"/>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2"/>
                                        </p:tgtEl>
                                        <p:attrNameLst>
                                          <p:attrName>style.visibility</p:attrName>
                                        </p:attrNameLst>
                                      </p:cBhvr>
                                      <p:to>
                                        <p:strVal val="visible"/>
                                      </p:to>
                                    </p:set>
                                    <p:animEffect transition="in" filter="wipe(right)">
                                      <p:cBhvr>
                                        <p:cTn id="104" dur="500"/>
                                        <p:tgtEl>
                                          <p:spTgt spid="2"/>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left)">
                                      <p:cBhvr>
                                        <p:cTn id="108" dur="500"/>
                                        <p:tgtEl>
                                          <p:spTgt spid="4"/>
                                        </p:tgtEl>
                                      </p:cBhvr>
                                    </p:animEffect>
                                  </p:childTnLst>
                                </p:cTn>
                              </p:par>
                              <p:par>
                                <p:cTn id="109" presetID="52" presetClass="entr" presetSubtype="0" fill="hold" grpId="0" nodeType="withEffect">
                                  <p:stCondLst>
                                    <p:cond delay="1000"/>
                                  </p:stCondLst>
                                  <p:childTnLst>
                                    <p:set>
                                      <p:cBhvr>
                                        <p:cTn id="110" dur="1" fill="hold">
                                          <p:stCondLst>
                                            <p:cond delay="0"/>
                                          </p:stCondLst>
                                        </p:cTn>
                                        <p:tgtEl>
                                          <p:spTgt spid="5"/>
                                        </p:tgtEl>
                                        <p:attrNameLst>
                                          <p:attrName>style.visibility</p:attrName>
                                        </p:attrNameLst>
                                      </p:cBhvr>
                                      <p:to>
                                        <p:strVal val="visible"/>
                                      </p:to>
                                    </p:set>
                                    <p:animScale>
                                      <p:cBhvr>
                                        <p:cTn id="11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2" dur="1000" decel="50000" fill="hold">
                                          <p:stCondLst>
                                            <p:cond delay="0"/>
                                          </p:stCondLst>
                                        </p:cTn>
                                        <p:tgtEl>
                                          <p:spTgt spid="5"/>
                                        </p:tgtEl>
                                        <p:attrNameLst>
                                          <p:attrName>ppt_x</p:attrName>
                                          <p:attrName>ppt_y</p:attrName>
                                        </p:attrNameLst>
                                      </p:cBhvr>
                                    </p:animMotion>
                                    <p:animEffect transition="in" filter="fade">
                                      <p:cBhvr>
                                        <p:cTn id="113" dur="1000"/>
                                        <p:tgtEl>
                                          <p:spTgt spid="5"/>
                                        </p:tgtEl>
                                      </p:cBhvr>
                                    </p:animEffect>
                                  </p:childTnLst>
                                </p:cTn>
                              </p:par>
                              <p:par>
                                <p:cTn id="114" presetID="52" presetClass="entr" presetSubtype="0" fill="hold" grpId="0" nodeType="withEffect">
                                  <p:stCondLst>
                                    <p:cond delay="1000"/>
                                  </p:stCondLst>
                                  <p:childTnLst>
                                    <p:set>
                                      <p:cBhvr>
                                        <p:cTn id="115" dur="1" fill="hold">
                                          <p:stCondLst>
                                            <p:cond delay="0"/>
                                          </p:stCondLst>
                                        </p:cTn>
                                        <p:tgtEl>
                                          <p:spTgt spid="6"/>
                                        </p:tgtEl>
                                        <p:attrNameLst>
                                          <p:attrName>style.visibility</p:attrName>
                                        </p:attrNameLst>
                                      </p:cBhvr>
                                      <p:to>
                                        <p:strVal val="visible"/>
                                      </p:to>
                                    </p:set>
                                    <p:animScale>
                                      <p:cBhvr>
                                        <p:cTn id="116"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7" dur="1000" decel="50000" fill="hold">
                                          <p:stCondLst>
                                            <p:cond delay="0"/>
                                          </p:stCondLst>
                                        </p:cTn>
                                        <p:tgtEl>
                                          <p:spTgt spid="6"/>
                                        </p:tgtEl>
                                        <p:attrNameLst>
                                          <p:attrName>ppt_x</p:attrName>
                                          <p:attrName>ppt_y</p:attrName>
                                        </p:attrNameLst>
                                      </p:cBhvr>
                                    </p:animMotion>
                                    <p:animEffect transition="in" filter="fade">
                                      <p:cBhvr>
                                        <p:cTn id="118" dur="1000"/>
                                        <p:tgtEl>
                                          <p:spTgt spid="6"/>
                                        </p:tgtEl>
                                      </p:cBhvr>
                                    </p:animEffect>
                                  </p:childTnLst>
                                </p:cTn>
                              </p:par>
                              <p:par>
                                <p:cTn id="119" presetID="52" presetClass="entr" presetSubtype="0" fill="hold" grpId="0" nodeType="withEffect">
                                  <p:stCondLst>
                                    <p:cond delay="1000"/>
                                  </p:stCondLst>
                                  <p:childTnLst>
                                    <p:set>
                                      <p:cBhvr>
                                        <p:cTn id="120" dur="1" fill="hold">
                                          <p:stCondLst>
                                            <p:cond delay="0"/>
                                          </p:stCondLst>
                                        </p:cTn>
                                        <p:tgtEl>
                                          <p:spTgt spid="7"/>
                                        </p:tgtEl>
                                        <p:attrNameLst>
                                          <p:attrName>style.visibility</p:attrName>
                                        </p:attrNameLst>
                                      </p:cBhvr>
                                      <p:to>
                                        <p:strVal val="visible"/>
                                      </p:to>
                                    </p:set>
                                    <p:animScale>
                                      <p:cBhvr>
                                        <p:cTn id="12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2" dur="1000" decel="50000" fill="hold">
                                          <p:stCondLst>
                                            <p:cond delay="0"/>
                                          </p:stCondLst>
                                        </p:cTn>
                                        <p:tgtEl>
                                          <p:spTgt spid="7"/>
                                        </p:tgtEl>
                                        <p:attrNameLst>
                                          <p:attrName>ppt_x</p:attrName>
                                          <p:attrName>ppt_y</p:attrName>
                                        </p:attrNameLst>
                                      </p:cBhvr>
                                    </p:animMotion>
                                    <p:animEffect transition="in" filter="fade">
                                      <p:cBhvr>
                                        <p:cTn id="123" dur="1000"/>
                                        <p:tgtEl>
                                          <p:spTgt spid="7"/>
                                        </p:tgtEl>
                                      </p:cBhvr>
                                    </p:animEffect>
                                  </p:childTnLst>
                                </p:cTn>
                              </p:par>
                              <p:par>
                                <p:cTn id="124" presetID="22" presetClass="entr" presetSubtype="8" fill="hold" nodeType="withEffect">
                                  <p:stCondLst>
                                    <p:cond delay="0"/>
                                  </p:stCondLst>
                                  <p:childTnLst>
                                    <p:set>
                                      <p:cBhvr>
                                        <p:cTn id="125" dur="1" fill="hold">
                                          <p:stCondLst>
                                            <p:cond delay="0"/>
                                          </p:stCondLst>
                                        </p:cTn>
                                        <p:tgtEl>
                                          <p:spTgt spid="8"/>
                                        </p:tgtEl>
                                        <p:attrNameLst>
                                          <p:attrName>style.visibility</p:attrName>
                                        </p:attrNameLst>
                                      </p:cBhvr>
                                      <p:to>
                                        <p:strVal val="visible"/>
                                      </p:to>
                                    </p:set>
                                    <p:animEffect transition="in" filter="wipe(left)">
                                      <p:cBhvr>
                                        <p:cTn id="126" dur="500"/>
                                        <p:tgtEl>
                                          <p:spTgt spid="8"/>
                                        </p:tgtEl>
                                      </p:cBhvr>
                                    </p:animEffect>
                                  </p:childTnLst>
                                </p:cTn>
                              </p:par>
                              <p:par>
                                <p:cTn id="127" presetID="22" presetClass="entr" presetSubtype="8" fill="hold" nodeType="withEffect">
                                  <p:stCondLst>
                                    <p:cond delay="0"/>
                                  </p:stCondLst>
                                  <p:childTnLst>
                                    <p:set>
                                      <p:cBhvr>
                                        <p:cTn id="128" dur="1" fill="hold">
                                          <p:stCondLst>
                                            <p:cond delay="0"/>
                                          </p:stCondLst>
                                        </p:cTn>
                                        <p:tgtEl>
                                          <p:spTgt spid="9"/>
                                        </p:tgtEl>
                                        <p:attrNameLst>
                                          <p:attrName>style.visibility</p:attrName>
                                        </p:attrNameLst>
                                      </p:cBhvr>
                                      <p:to>
                                        <p:strVal val="visible"/>
                                      </p:to>
                                    </p:set>
                                    <p:animEffect transition="in" filter="wipe(left)">
                                      <p:cBhvr>
                                        <p:cTn id="129" dur="500"/>
                                        <p:tgtEl>
                                          <p:spTgt spid="9"/>
                                        </p:tgtEl>
                                      </p:cBhvr>
                                    </p:animEffect>
                                  </p:childTnLst>
                                </p:cTn>
                              </p:par>
                              <p:par>
                                <p:cTn id="130" presetID="22" presetClass="entr" presetSubtype="8" fill="hold" nodeType="withEffect">
                                  <p:stCondLst>
                                    <p:cond delay="0"/>
                                  </p:stCondLst>
                                  <p:childTnLst>
                                    <p:set>
                                      <p:cBhvr>
                                        <p:cTn id="131" dur="1" fill="hold">
                                          <p:stCondLst>
                                            <p:cond delay="0"/>
                                          </p:stCondLst>
                                        </p:cTn>
                                        <p:tgtEl>
                                          <p:spTgt spid="10"/>
                                        </p:tgtEl>
                                        <p:attrNameLst>
                                          <p:attrName>style.visibility</p:attrName>
                                        </p:attrNameLst>
                                      </p:cBhvr>
                                      <p:to>
                                        <p:strVal val="visible"/>
                                      </p:to>
                                    </p:set>
                                    <p:animEffect transition="in" filter="wipe(left)">
                                      <p:cBhvr>
                                        <p:cTn id="132" dur="500"/>
                                        <p:tgtEl>
                                          <p:spTgt spid="10"/>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wipe(left)">
                                      <p:cBhvr>
                                        <p:cTn id="135" dur="500"/>
                                        <p:tgtEl>
                                          <p:spTgt spid="11"/>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2"/>
                                        </p:tgtEl>
                                        <p:attrNameLst>
                                          <p:attrName>style.visibility</p:attrName>
                                        </p:attrNameLst>
                                      </p:cBhvr>
                                      <p:to>
                                        <p:strVal val="visible"/>
                                      </p:to>
                                    </p:set>
                                    <p:animEffect transition="in" filter="wipe(left)">
                                      <p:cBhvr>
                                        <p:cTn id="138" dur="500"/>
                                        <p:tgtEl>
                                          <p:spTgt spid="12"/>
                                        </p:tgtEl>
                                      </p:cBhvr>
                                    </p:animEffect>
                                  </p:childTnLst>
                                </p:cTn>
                              </p:par>
                              <p:par>
                                <p:cTn id="139" presetID="22" presetClass="entr" presetSubtype="8" fill="hold" grpId="0" nodeType="with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wipe(left)">
                                      <p:cBhvr>
                                        <p:cTn id="1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6" grpId="0" bldLvl="0" animBg="1"/>
      <p:bldP spid="26" grpId="0" bldLvl="0" animBg="1"/>
      <p:bldP spid="27" grpId="0" bldLvl="0" animBg="1"/>
      <p:bldP spid="28" grpId="0" bldLvl="0" animBg="1"/>
      <p:bldP spid="29" grpId="0" bldLvl="0" animBg="1"/>
      <p:bldP spid="30" grpId="0" bldLvl="0" animBg="1"/>
      <p:bldP spid="31" grpId="0" bldLvl="0" animBg="1"/>
      <p:bldP spid="32" grpId="0"/>
      <p:bldP spid="33" grpId="0"/>
      <p:bldP spid="34" grpId="0"/>
      <p:bldP spid="35" grpId="0"/>
      <p:bldP spid="36" grpId="0"/>
      <p:bldP spid="37" grpId="0"/>
      <p:bldP spid="38" grpId="0"/>
      <p:bldP spid="39" grpId="0" animBg="1"/>
      <p:bldP spid="2" grpId="0" bldLvl="0" animBg="1"/>
      <p:bldP spid="4" grpId="0" bldLvl="0" animBg="1"/>
      <p:bldP spid="5" grpId="0" bldLvl="0" animBg="1"/>
      <p:bldP spid="6" grpId="0" bldLvl="0" animBg="1"/>
      <p:bldP spid="7" grpId="0" bldLvl="0" animBg="1"/>
      <p:bldP spid="11" grpId="0"/>
      <p:bldP spid="12"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4229098" y="2019303"/>
            <a:ext cx="1965960" cy="622300"/>
          </a:xfrm>
          <a:prstGeom prst="rect">
            <a:avLst/>
          </a:prstGeom>
        </p:spPr>
        <p:txBody>
          <a:bodyPr wrap="none" lIns="68580" tIns="34290" rIns="68580" bIns="34290">
            <a:spAutoFit/>
          </a:bodyPr>
          <a:lstStyle/>
          <a:p>
            <a:r>
              <a:rPr lang="zh-CN" altLang="en-US" sz="3600" b="1" dirty="0">
                <a:solidFill>
                  <a:schemeClr val="bg1"/>
                </a:solidFill>
              </a:rPr>
              <a:t>项目介绍</a:t>
            </a:r>
            <a:endParaRPr lang="zh-CN" altLang="en-US" sz="3600" b="1" dirty="0">
              <a:solidFill>
                <a:schemeClr val="bg1"/>
              </a:solidFill>
            </a:endParaRPr>
          </a:p>
        </p:txBody>
      </p:sp>
      <p:grpSp>
        <p:nvGrpSpPr>
          <p:cNvPr id="31" name="组合 30"/>
          <p:cNvGrpSpPr/>
          <p:nvPr/>
        </p:nvGrpSpPr>
        <p:grpSpPr>
          <a:xfrm rot="0">
            <a:off x="6622415" y="2019300"/>
            <a:ext cx="1200785" cy="596998"/>
            <a:chOff x="9140243" y="2649839"/>
            <a:chExt cx="1601046" cy="796253"/>
          </a:xfrm>
        </p:grpSpPr>
        <p:sp>
          <p:nvSpPr>
            <p:cNvPr id="32" name="矩形 31"/>
            <p:cNvSpPr/>
            <p:nvPr/>
          </p:nvSpPr>
          <p:spPr>
            <a:xfrm>
              <a:off x="9140243" y="2649839"/>
              <a:ext cx="1601046" cy="409071"/>
            </a:xfrm>
            <a:prstGeom prst="rect">
              <a:avLst/>
            </a:prstGeom>
          </p:spPr>
          <p:txBody>
            <a:bodyPr wrap="none">
              <a:spAutoFit/>
            </a:bodyPr>
            <a:lstStyle/>
            <a:p>
              <a:pPr algn="l">
                <a:spcBef>
                  <a:spcPct val="0"/>
                </a:spcBef>
              </a:pPr>
              <a:r>
                <a:rPr kumimoji="1" lang="en-US" altLang="zh-CN" dirty="0" smtClean="0">
                  <a:solidFill>
                    <a:schemeClr val="bg1"/>
                  </a:solidFill>
                </a:rPr>
                <a:t>2-1 </a:t>
              </a:r>
              <a:r>
                <a:rPr kumimoji="1" lang="zh-CN" altLang="en-US" dirty="0" smtClean="0">
                  <a:solidFill>
                    <a:schemeClr val="bg1"/>
                  </a:solidFill>
                </a:rPr>
                <a:t>角色分配</a:t>
              </a:r>
              <a:endParaRPr kumimoji="1" lang="zh-CN" altLang="en-US" dirty="0" smtClean="0">
                <a:solidFill>
                  <a:schemeClr val="bg1"/>
                </a:solidFill>
                <a:sym typeface="微软雅黑" panose="020B0503020204020204" pitchFamily="34" charset="-122"/>
              </a:endParaRPr>
            </a:p>
          </p:txBody>
        </p:sp>
        <p:sp>
          <p:nvSpPr>
            <p:cNvPr id="33" name="矩形 32"/>
            <p:cNvSpPr/>
            <p:nvPr/>
          </p:nvSpPr>
          <p:spPr>
            <a:xfrm>
              <a:off x="9140243" y="3037021"/>
              <a:ext cx="1601046" cy="409071"/>
            </a:xfrm>
            <a:prstGeom prst="rect">
              <a:avLst/>
            </a:prstGeom>
          </p:spPr>
          <p:txBody>
            <a:bodyPr wrap="none">
              <a:spAutoFit/>
            </a:bodyPr>
            <a:lstStyle/>
            <a:p>
              <a:r>
                <a:rPr lang="en-US" altLang="zh-CN" dirty="0" smtClean="0">
                  <a:solidFill>
                    <a:schemeClr val="bg1"/>
                  </a:solidFill>
                </a:rPr>
                <a:t>2-2 </a:t>
              </a:r>
              <a:r>
                <a:rPr lang="zh-CN" altLang="en-US" dirty="0" smtClean="0">
                  <a:solidFill>
                    <a:schemeClr val="bg1"/>
                  </a:solidFill>
                </a:rPr>
                <a:t>任务分工</a:t>
              </a:r>
              <a:endParaRPr lang="zh-CN" altLang="en-US" dirty="0" smtClean="0">
                <a:solidFill>
                  <a:schemeClr val="bg1"/>
                </a:solidFill>
              </a:endParaRPr>
            </a:p>
          </p:txBody>
        </p:sp>
      </p:gr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4" name="文本框 2"/>
          <p:cNvSpPr txBox="1"/>
          <p:nvPr/>
        </p:nvSpPr>
        <p:spPr>
          <a:xfrm>
            <a:off x="2796809" y="1917123"/>
            <a:ext cx="872675" cy="900246"/>
          </a:xfrm>
          <a:prstGeom prst="rect">
            <a:avLst/>
          </a:prstGeom>
          <a:noFill/>
        </p:spPr>
        <p:txBody>
          <a:bodyPr wrap="none" lIns="68580" tIns="34290" rIns="68580" bIns="34290" rtlCol="0">
            <a:spAutoFit/>
          </a:bodyPr>
          <a:p>
            <a:r>
              <a:rPr lang="en-US" altLang="zh-CN" b="1" dirty="0" smtClean="0">
                <a:solidFill>
                  <a:schemeClr val="bg1"/>
                </a:solidFill>
              </a:rPr>
              <a:t>Part</a:t>
            </a:r>
            <a:r>
              <a:rPr lang="en-US" altLang="zh-CN" sz="5400" b="1" dirty="0" smtClean="0">
                <a:solidFill>
                  <a:schemeClr val="bg1"/>
                </a:solidFill>
              </a:rPr>
              <a:t>2</a:t>
            </a:r>
            <a:endParaRPr lang="zh-CN" alt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角色分配</a:t>
            </a:r>
            <a:endParaRPr lang="zh-CN" altLang="en-US" sz="2400" b="1" dirty="0">
              <a:solidFill>
                <a:schemeClr val="accent1"/>
              </a:solidFill>
              <a:latin typeface="Arial" panose="020B0604020202020204" pitchFamily="34" charset="0"/>
            </a:endParaRPr>
          </a:p>
        </p:txBody>
      </p:sp>
      <p:sp>
        <p:nvSpPr>
          <p:cNvPr id="50" name="等腰三角形 49"/>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60" name="Freeform 7"/>
          <p:cNvSpPr>
            <a:spLocks noChangeArrowheads="1"/>
          </p:cNvSpPr>
          <p:nvPr/>
        </p:nvSpPr>
        <p:spPr bwMode="auto">
          <a:xfrm>
            <a:off x="3965575" y="1507734"/>
            <a:ext cx="1038225" cy="915987"/>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 name="Freeform 8"/>
          <p:cNvSpPr>
            <a:spLocks noChangeArrowheads="1"/>
          </p:cNvSpPr>
          <p:nvPr/>
        </p:nvSpPr>
        <p:spPr bwMode="auto">
          <a:xfrm>
            <a:off x="2936875" y="2423721"/>
            <a:ext cx="1028700" cy="9906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 name="Freeform 9"/>
          <p:cNvSpPr>
            <a:spLocks noChangeArrowheads="1"/>
          </p:cNvSpPr>
          <p:nvPr/>
        </p:nvSpPr>
        <p:spPr bwMode="auto">
          <a:xfrm>
            <a:off x="3527425" y="3414321"/>
            <a:ext cx="955675" cy="1044575"/>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2"/>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 name="Freeform 10"/>
          <p:cNvSpPr>
            <a:spLocks noChangeArrowheads="1"/>
          </p:cNvSpPr>
          <p:nvPr/>
        </p:nvSpPr>
        <p:spPr bwMode="auto">
          <a:xfrm>
            <a:off x="4483100" y="3414321"/>
            <a:ext cx="958850" cy="1044575"/>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2"/>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Freeform 11"/>
          <p:cNvSpPr>
            <a:spLocks noChangeArrowheads="1"/>
          </p:cNvSpPr>
          <p:nvPr/>
        </p:nvSpPr>
        <p:spPr bwMode="auto">
          <a:xfrm>
            <a:off x="5003800" y="2423721"/>
            <a:ext cx="1028700" cy="9906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 name="矩形 7"/>
          <p:cNvSpPr>
            <a:spLocks noChangeArrowheads="1"/>
          </p:cNvSpPr>
          <p:nvPr/>
        </p:nvSpPr>
        <p:spPr bwMode="auto">
          <a:xfrm>
            <a:off x="4303713" y="1926834"/>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01</a:t>
            </a:r>
            <a:endParaRPr lang="zh-CN" altLang="en-US" sz="2800">
              <a:solidFill>
                <a:schemeClr val="bg1"/>
              </a:solidFill>
              <a:latin typeface="Swiss911 UCm BT" pitchFamily="2" charset="0"/>
              <a:sym typeface="Swiss911 UCm BT" pitchFamily="2" charset="0"/>
            </a:endParaRPr>
          </a:p>
        </p:txBody>
      </p:sp>
      <p:sp>
        <p:nvSpPr>
          <p:cNvPr id="66" name="矩形 8"/>
          <p:cNvSpPr>
            <a:spLocks noChangeArrowheads="1"/>
          </p:cNvSpPr>
          <p:nvPr/>
        </p:nvSpPr>
        <p:spPr bwMode="auto">
          <a:xfrm>
            <a:off x="5264150" y="2611046"/>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02</a:t>
            </a:r>
            <a:endParaRPr lang="zh-CN" altLang="en-US" sz="2800">
              <a:solidFill>
                <a:schemeClr val="bg1"/>
              </a:solidFill>
              <a:latin typeface="Swiss911 UCm BT" pitchFamily="2" charset="0"/>
              <a:sym typeface="Swiss911 UCm BT" pitchFamily="2" charset="0"/>
            </a:endParaRPr>
          </a:p>
        </p:txBody>
      </p:sp>
      <p:sp>
        <p:nvSpPr>
          <p:cNvPr id="67" name="矩形 9"/>
          <p:cNvSpPr>
            <a:spLocks noChangeArrowheads="1"/>
          </p:cNvSpPr>
          <p:nvPr/>
        </p:nvSpPr>
        <p:spPr bwMode="auto">
          <a:xfrm>
            <a:off x="4905375" y="3750871"/>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03</a:t>
            </a:r>
            <a:endParaRPr lang="zh-CN" altLang="en-US" sz="2800">
              <a:solidFill>
                <a:schemeClr val="bg1"/>
              </a:solidFill>
              <a:latin typeface="Swiss911 UCm BT" pitchFamily="2" charset="0"/>
              <a:sym typeface="Swiss911 UCm BT" pitchFamily="2" charset="0"/>
            </a:endParaRPr>
          </a:p>
        </p:txBody>
      </p:sp>
      <p:sp>
        <p:nvSpPr>
          <p:cNvPr id="68" name="矩形 10"/>
          <p:cNvSpPr>
            <a:spLocks noChangeArrowheads="1"/>
          </p:cNvSpPr>
          <p:nvPr/>
        </p:nvSpPr>
        <p:spPr bwMode="auto">
          <a:xfrm>
            <a:off x="3646488" y="3765159"/>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dirty="0">
                <a:solidFill>
                  <a:schemeClr val="bg1"/>
                </a:solidFill>
                <a:latin typeface="Swiss911 UCm BT" pitchFamily="2" charset="0"/>
                <a:sym typeface="Swiss911 UCm BT" pitchFamily="2" charset="0"/>
              </a:rPr>
              <a:t>04</a:t>
            </a:r>
            <a:endParaRPr lang="zh-CN" altLang="en-US" sz="2800" dirty="0">
              <a:solidFill>
                <a:schemeClr val="bg1"/>
              </a:solidFill>
              <a:latin typeface="Swiss911 UCm BT" pitchFamily="2" charset="0"/>
              <a:sym typeface="Swiss911 UCm BT" pitchFamily="2" charset="0"/>
            </a:endParaRPr>
          </a:p>
        </p:txBody>
      </p:sp>
      <p:sp>
        <p:nvSpPr>
          <p:cNvPr id="69" name="矩形 11"/>
          <p:cNvSpPr>
            <a:spLocks noChangeArrowheads="1"/>
          </p:cNvSpPr>
          <p:nvPr/>
        </p:nvSpPr>
        <p:spPr bwMode="auto">
          <a:xfrm>
            <a:off x="3348038" y="2620571"/>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05</a:t>
            </a:r>
            <a:endParaRPr lang="zh-CN" altLang="en-US" sz="2800">
              <a:solidFill>
                <a:schemeClr val="bg1"/>
              </a:solidFill>
              <a:latin typeface="Swiss911 UCm BT" pitchFamily="2" charset="0"/>
              <a:sym typeface="Swiss911 UCm BT" pitchFamily="2" charset="0"/>
            </a:endParaRPr>
          </a:p>
        </p:txBody>
      </p:sp>
      <p:sp>
        <p:nvSpPr>
          <p:cNvPr id="70" name="TextBox 12"/>
          <p:cNvSpPr>
            <a:spLocks noChangeArrowheads="1"/>
          </p:cNvSpPr>
          <p:nvPr/>
        </p:nvSpPr>
        <p:spPr bwMode="auto">
          <a:xfrm>
            <a:off x="4879975" y="1356921"/>
            <a:ext cx="257175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100">
                <a:solidFill>
                  <a:srgbClr val="595959"/>
                </a:solidFill>
                <a:latin typeface="微软雅黑" panose="020B0503020204020204" pitchFamily="34" charset="-122"/>
                <a:ea typeface="微软雅黑" panose="020B0503020204020204" pitchFamily="34" charset="-122"/>
              </a:rPr>
              <a:t>项目经理，数据库设计师，系统分析师，设计师，编码员</a:t>
            </a:r>
            <a:endParaRPr lang="zh-CN" altLang="en-US" sz="1100">
              <a:solidFill>
                <a:srgbClr val="595959"/>
              </a:solidFill>
              <a:latin typeface="微软雅黑" panose="020B0503020204020204" pitchFamily="34" charset="-122"/>
              <a:ea typeface="微软雅黑" panose="020B0503020204020204" pitchFamily="34" charset="-122"/>
            </a:endParaRPr>
          </a:p>
        </p:txBody>
      </p:sp>
      <p:sp>
        <p:nvSpPr>
          <p:cNvPr id="71" name="TextBox 13"/>
          <p:cNvSpPr>
            <a:spLocks noChangeArrowheads="1"/>
          </p:cNvSpPr>
          <p:nvPr/>
        </p:nvSpPr>
        <p:spPr bwMode="auto">
          <a:xfrm>
            <a:off x="6138863" y="2580884"/>
            <a:ext cx="2109787"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a:solidFill>
                  <a:srgbClr val="595959"/>
                </a:solidFill>
                <a:latin typeface="微软雅黑" panose="020B0503020204020204" pitchFamily="34" charset="-122"/>
                <a:ea typeface="微软雅黑" panose="020B0503020204020204" pitchFamily="34" charset="-122"/>
              </a:rPr>
              <a:t>设计师，系统分析师，PPQA人员，测试员</a:t>
            </a:r>
            <a:r>
              <a:rPr lang="zh-CN" sz="1100">
                <a:solidFill>
                  <a:srgbClr val="595959"/>
                </a:solidFill>
                <a:latin typeface="微软雅黑" panose="020B0503020204020204" pitchFamily="34" charset="-122"/>
                <a:ea typeface="微软雅黑" panose="020B0503020204020204" pitchFamily="34" charset="-122"/>
              </a:rPr>
              <a:t>，编码员</a:t>
            </a:r>
            <a:endParaRPr lang="zh-CN" sz="1100">
              <a:solidFill>
                <a:srgbClr val="595959"/>
              </a:solidFill>
              <a:latin typeface="微软雅黑" panose="020B0503020204020204" pitchFamily="34" charset="-122"/>
              <a:ea typeface="微软雅黑" panose="020B0503020204020204" pitchFamily="34" charset="-122"/>
            </a:endParaRPr>
          </a:p>
        </p:txBody>
      </p:sp>
      <p:sp>
        <p:nvSpPr>
          <p:cNvPr id="72" name="TextBox 14"/>
          <p:cNvSpPr>
            <a:spLocks noChangeArrowheads="1"/>
          </p:cNvSpPr>
          <p:nvPr/>
        </p:nvSpPr>
        <p:spPr bwMode="auto">
          <a:xfrm>
            <a:off x="5622925" y="4196641"/>
            <a:ext cx="2109788"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a:solidFill>
                  <a:srgbClr val="595959"/>
                </a:solidFill>
                <a:latin typeface="微软雅黑" panose="020B0503020204020204" pitchFamily="34" charset="-122"/>
                <a:ea typeface="微软雅黑" panose="020B0503020204020204" pitchFamily="34" charset="-122"/>
              </a:rPr>
              <a:t>系统分析师，数据库设计师，界面设计师，测试员</a:t>
            </a:r>
            <a:r>
              <a:rPr lang="zh-CN" sz="1100">
                <a:solidFill>
                  <a:srgbClr val="595959"/>
                </a:solidFill>
                <a:latin typeface="微软雅黑" panose="020B0503020204020204" pitchFamily="34" charset="-122"/>
                <a:ea typeface="微软雅黑" panose="020B0503020204020204" pitchFamily="34" charset="-122"/>
              </a:rPr>
              <a:t>，编码员</a:t>
            </a:r>
            <a:endParaRPr lang="zh-CN" sz="1100">
              <a:solidFill>
                <a:srgbClr val="595959"/>
              </a:solidFill>
              <a:latin typeface="微软雅黑" panose="020B0503020204020204" pitchFamily="34" charset="-122"/>
              <a:ea typeface="微软雅黑" panose="020B0503020204020204" pitchFamily="34" charset="-122"/>
            </a:endParaRPr>
          </a:p>
        </p:txBody>
      </p:sp>
      <p:sp>
        <p:nvSpPr>
          <p:cNvPr id="73" name="TextBox 15"/>
          <p:cNvSpPr>
            <a:spLocks noChangeArrowheads="1"/>
          </p:cNvSpPr>
          <p:nvPr/>
        </p:nvSpPr>
        <p:spPr bwMode="auto">
          <a:xfrm>
            <a:off x="1136650" y="3725471"/>
            <a:ext cx="210820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dirty="0">
                <a:solidFill>
                  <a:srgbClr val="595959"/>
                </a:solidFill>
                <a:latin typeface="微软雅黑" panose="020B0503020204020204" pitchFamily="34" charset="-122"/>
                <a:ea typeface="微软雅黑" panose="020B0503020204020204" pitchFamily="34" charset="-122"/>
              </a:rPr>
              <a:t>测试员，数据库设计师，界面设计师，设计师</a:t>
            </a:r>
            <a:r>
              <a:rPr lang="zh-CN" sz="1100" dirty="0">
                <a:solidFill>
                  <a:srgbClr val="595959"/>
                </a:solidFill>
                <a:latin typeface="微软雅黑" panose="020B0503020204020204" pitchFamily="34" charset="-122"/>
                <a:ea typeface="微软雅黑" panose="020B0503020204020204" pitchFamily="34" charset="-122"/>
              </a:rPr>
              <a:t>，编码员</a:t>
            </a:r>
            <a:endParaRPr lang="zh-CN" sz="1100" dirty="0">
              <a:solidFill>
                <a:srgbClr val="595959"/>
              </a:solidFill>
              <a:latin typeface="微软雅黑" panose="020B0503020204020204" pitchFamily="34" charset="-122"/>
              <a:ea typeface="微软雅黑" panose="020B0503020204020204" pitchFamily="34" charset="-122"/>
            </a:endParaRPr>
          </a:p>
        </p:txBody>
      </p:sp>
      <p:sp>
        <p:nvSpPr>
          <p:cNvPr id="74" name="TextBox 16"/>
          <p:cNvSpPr>
            <a:spLocks noChangeArrowheads="1"/>
          </p:cNvSpPr>
          <p:nvPr/>
        </p:nvSpPr>
        <p:spPr bwMode="auto">
          <a:xfrm>
            <a:off x="1136650" y="1977634"/>
            <a:ext cx="210820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a:solidFill>
                  <a:srgbClr val="595959"/>
                </a:solidFill>
                <a:latin typeface="微软雅黑" panose="020B0503020204020204" pitchFamily="34" charset="-122"/>
                <a:ea typeface="微软雅黑" panose="020B0503020204020204" pitchFamily="34" charset="-122"/>
              </a:rPr>
              <a:t>系统分析师，设计师，架构师，配置员</a:t>
            </a:r>
            <a:r>
              <a:rPr lang="zh-CN" sz="1100">
                <a:solidFill>
                  <a:srgbClr val="595959"/>
                </a:solidFill>
                <a:latin typeface="微软雅黑" panose="020B0503020204020204" pitchFamily="34" charset="-122"/>
                <a:ea typeface="微软雅黑" panose="020B0503020204020204" pitchFamily="34" charset="-122"/>
              </a:rPr>
              <a:t>，编码员</a:t>
            </a:r>
            <a:endParaRPr lang="zh-CN" sz="1100">
              <a:solidFill>
                <a:srgbClr val="595959"/>
              </a:solidFill>
              <a:latin typeface="微软雅黑" panose="020B0503020204020204" pitchFamily="34" charset="-122"/>
              <a:ea typeface="微软雅黑" panose="020B0503020204020204" pitchFamily="34" charset="-122"/>
            </a:endParaRPr>
          </a:p>
        </p:txBody>
      </p:sp>
      <p:sp>
        <p:nvSpPr>
          <p:cNvPr id="75" name="TextBox 17"/>
          <p:cNvSpPr>
            <a:spLocks noChangeArrowheads="1"/>
          </p:cNvSpPr>
          <p:nvPr/>
        </p:nvSpPr>
        <p:spPr bwMode="auto">
          <a:xfrm>
            <a:off x="4879975" y="1083871"/>
            <a:ext cx="1262063"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刘杰</a:t>
            </a:r>
            <a:endParaRPr lang="zh-CN" altLang="en-US" sz="1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TextBox 18"/>
          <p:cNvSpPr>
            <a:spLocks noChangeArrowheads="1"/>
          </p:cNvSpPr>
          <p:nvPr/>
        </p:nvSpPr>
        <p:spPr bwMode="auto">
          <a:xfrm>
            <a:off x="6138863" y="2285609"/>
            <a:ext cx="1262062"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洛少雄</a:t>
            </a:r>
            <a:endParaRPr lang="zh-CN" altLang="en-US" sz="1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TextBox 19"/>
          <p:cNvSpPr>
            <a:spLocks noChangeArrowheads="1"/>
          </p:cNvSpPr>
          <p:nvPr/>
        </p:nvSpPr>
        <p:spPr bwMode="auto">
          <a:xfrm>
            <a:off x="5622925" y="3829294"/>
            <a:ext cx="1262063"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成肇娣</a:t>
            </a:r>
            <a:endParaRPr lang="zh-CN" altLang="en-US" sz="1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TextBox 20"/>
          <p:cNvSpPr>
            <a:spLocks noChangeArrowheads="1"/>
          </p:cNvSpPr>
          <p:nvPr/>
        </p:nvSpPr>
        <p:spPr bwMode="auto">
          <a:xfrm>
            <a:off x="1136650" y="3428609"/>
            <a:ext cx="90170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李慧琴</a:t>
            </a:r>
            <a:endParaRPr lang="zh-CN" altLang="en-US">
              <a:solidFill>
                <a:schemeClr val="tx1">
                  <a:lumMod val="75000"/>
                  <a:lumOff val="25000"/>
                </a:schemeClr>
              </a:solidFill>
            </a:endParaRPr>
          </a:p>
        </p:txBody>
      </p:sp>
      <p:sp>
        <p:nvSpPr>
          <p:cNvPr id="79" name="TextBox 21"/>
          <p:cNvSpPr>
            <a:spLocks noChangeArrowheads="1"/>
          </p:cNvSpPr>
          <p:nvPr/>
        </p:nvSpPr>
        <p:spPr bwMode="auto">
          <a:xfrm>
            <a:off x="1136650" y="1674421"/>
            <a:ext cx="1081088"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王敏泽</a:t>
            </a:r>
            <a:endParaRPr lang="zh-CN" altLang="en-US">
              <a:solidFill>
                <a:schemeClr val="tx1">
                  <a:lumMod val="75000"/>
                  <a:lumOff val="25000"/>
                </a:schemeClr>
              </a:solidFill>
            </a:endParaRPr>
          </a:p>
        </p:txBody>
      </p:sp>
      <p:sp>
        <p:nvSpPr>
          <p:cNvPr id="80" name="TextBox 22"/>
          <p:cNvSpPr>
            <a:spLocks noChangeArrowheads="1"/>
          </p:cNvSpPr>
          <p:nvPr/>
        </p:nvSpPr>
        <p:spPr bwMode="auto">
          <a:xfrm>
            <a:off x="4092575" y="2776146"/>
            <a:ext cx="865188"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200" b="1">
                <a:solidFill>
                  <a:schemeClr val="tx2"/>
                </a:solidFill>
                <a:latin typeface="微软雅黑" panose="020B0503020204020204" pitchFamily="34" charset="-122"/>
                <a:ea typeface="微软雅黑" panose="020B0503020204020204" pitchFamily="34" charset="-122"/>
              </a:rPr>
              <a:t>组内</a:t>
            </a:r>
            <a:endParaRPr lang="zh-CN" altLang="en-US" sz="2200" b="1">
              <a:solidFill>
                <a:schemeClr val="tx2"/>
              </a:solidFill>
              <a:latin typeface="微软雅黑" panose="020B0503020204020204" pitchFamily="34" charset="-122"/>
              <a:ea typeface="微软雅黑" panose="020B0503020204020204" pitchFamily="34" charset="-122"/>
            </a:endParaRPr>
          </a:p>
          <a:p>
            <a:pPr algn="ctr"/>
            <a:r>
              <a:rPr lang="zh-CN" altLang="en-US" sz="2200" b="1">
                <a:solidFill>
                  <a:schemeClr val="tx2"/>
                </a:solidFill>
                <a:latin typeface="微软雅黑" panose="020B0503020204020204" pitchFamily="34" charset="-122"/>
                <a:ea typeface="微软雅黑" panose="020B0503020204020204" pitchFamily="34" charset="-122"/>
              </a:rPr>
              <a:t>成员</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par>
                                <p:cTn id="13" presetID="23" presetClass="entr" presetSubtype="528"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anim calcmode="lin" valueType="num">
                                      <p:cBhvr>
                                        <p:cTn id="17" dur="500" fill="hold"/>
                                        <p:tgtEl>
                                          <p:spTgt spid="60"/>
                                        </p:tgtEl>
                                        <p:attrNameLst>
                                          <p:attrName>ppt_x</p:attrName>
                                        </p:attrNameLst>
                                      </p:cBhvr>
                                      <p:tavLst>
                                        <p:tav tm="0">
                                          <p:val>
                                            <p:fltVal val="0.5"/>
                                          </p:val>
                                        </p:tav>
                                        <p:tav tm="100000">
                                          <p:val>
                                            <p:strVal val="#ppt_x"/>
                                          </p:val>
                                        </p:tav>
                                      </p:tavLst>
                                    </p:anim>
                                    <p:anim calcmode="lin" valueType="num">
                                      <p:cBhvr>
                                        <p:cTn id="18" dur="500" fill="hold"/>
                                        <p:tgtEl>
                                          <p:spTgt spid="60"/>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500" fill="hold"/>
                                        <p:tgtEl>
                                          <p:spTgt spid="61"/>
                                        </p:tgtEl>
                                        <p:attrNameLst>
                                          <p:attrName>ppt_w</p:attrName>
                                        </p:attrNameLst>
                                      </p:cBhvr>
                                      <p:tavLst>
                                        <p:tav tm="0">
                                          <p:val>
                                            <p:fltVal val="0"/>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anim calcmode="lin" valueType="num">
                                      <p:cBhvr>
                                        <p:cTn id="23" dur="500" fill="hold"/>
                                        <p:tgtEl>
                                          <p:spTgt spid="61"/>
                                        </p:tgtEl>
                                        <p:attrNameLst>
                                          <p:attrName>ppt_x</p:attrName>
                                        </p:attrNameLst>
                                      </p:cBhvr>
                                      <p:tavLst>
                                        <p:tav tm="0">
                                          <p:val>
                                            <p:fltVal val="0.5"/>
                                          </p:val>
                                        </p:tav>
                                        <p:tav tm="100000">
                                          <p:val>
                                            <p:strVal val="#ppt_x"/>
                                          </p:val>
                                        </p:tav>
                                      </p:tavLst>
                                    </p:anim>
                                    <p:anim calcmode="lin" valueType="num">
                                      <p:cBhvr>
                                        <p:cTn id="24" dur="500" fill="hold"/>
                                        <p:tgtEl>
                                          <p:spTgt spid="61"/>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 calcmode="lin" valueType="num">
                                      <p:cBhvr>
                                        <p:cTn id="29" dur="500" fill="hold"/>
                                        <p:tgtEl>
                                          <p:spTgt spid="62"/>
                                        </p:tgtEl>
                                        <p:attrNameLst>
                                          <p:attrName>ppt_x</p:attrName>
                                        </p:attrNameLst>
                                      </p:cBhvr>
                                      <p:tavLst>
                                        <p:tav tm="0">
                                          <p:val>
                                            <p:fltVal val="0.5"/>
                                          </p:val>
                                        </p:tav>
                                        <p:tav tm="100000">
                                          <p:val>
                                            <p:strVal val="#ppt_x"/>
                                          </p:val>
                                        </p:tav>
                                      </p:tavLst>
                                    </p:anim>
                                    <p:anim calcmode="lin" valueType="num">
                                      <p:cBhvr>
                                        <p:cTn id="30" dur="500" fill="hold"/>
                                        <p:tgtEl>
                                          <p:spTgt spid="62"/>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 calcmode="lin" valueType="num">
                                      <p:cBhvr>
                                        <p:cTn id="33" dur="500" fill="hold"/>
                                        <p:tgtEl>
                                          <p:spTgt spid="63"/>
                                        </p:tgtEl>
                                        <p:attrNameLst>
                                          <p:attrName>ppt_w</p:attrName>
                                        </p:attrNameLst>
                                      </p:cBhvr>
                                      <p:tavLst>
                                        <p:tav tm="0">
                                          <p:val>
                                            <p:fltVal val="0"/>
                                          </p:val>
                                        </p:tav>
                                        <p:tav tm="100000">
                                          <p:val>
                                            <p:strVal val="#ppt_w"/>
                                          </p:val>
                                        </p:tav>
                                      </p:tavLst>
                                    </p:anim>
                                    <p:anim calcmode="lin" valueType="num">
                                      <p:cBhvr>
                                        <p:cTn id="34" dur="500" fill="hold"/>
                                        <p:tgtEl>
                                          <p:spTgt spid="63"/>
                                        </p:tgtEl>
                                        <p:attrNameLst>
                                          <p:attrName>ppt_h</p:attrName>
                                        </p:attrNameLst>
                                      </p:cBhvr>
                                      <p:tavLst>
                                        <p:tav tm="0">
                                          <p:val>
                                            <p:fltVal val="0"/>
                                          </p:val>
                                        </p:tav>
                                        <p:tav tm="100000">
                                          <p:val>
                                            <p:strVal val="#ppt_h"/>
                                          </p:val>
                                        </p:tav>
                                      </p:tavLst>
                                    </p:anim>
                                    <p:anim calcmode="lin" valueType="num">
                                      <p:cBhvr>
                                        <p:cTn id="35" dur="500" fill="hold"/>
                                        <p:tgtEl>
                                          <p:spTgt spid="63"/>
                                        </p:tgtEl>
                                        <p:attrNameLst>
                                          <p:attrName>ppt_x</p:attrName>
                                        </p:attrNameLst>
                                      </p:cBhvr>
                                      <p:tavLst>
                                        <p:tav tm="0">
                                          <p:val>
                                            <p:fltVal val="0.5"/>
                                          </p:val>
                                        </p:tav>
                                        <p:tav tm="100000">
                                          <p:val>
                                            <p:strVal val="#ppt_x"/>
                                          </p:val>
                                        </p:tav>
                                      </p:tavLst>
                                    </p:anim>
                                    <p:anim calcmode="lin" valueType="num">
                                      <p:cBhvr>
                                        <p:cTn id="36" dur="500" fill="hold"/>
                                        <p:tgtEl>
                                          <p:spTgt spid="63"/>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p:cTn id="39" dur="500" fill="hold"/>
                                        <p:tgtEl>
                                          <p:spTgt spid="64"/>
                                        </p:tgtEl>
                                        <p:attrNameLst>
                                          <p:attrName>ppt_w</p:attrName>
                                        </p:attrNameLst>
                                      </p:cBhvr>
                                      <p:tavLst>
                                        <p:tav tm="0">
                                          <p:val>
                                            <p:fltVal val="0"/>
                                          </p:val>
                                        </p:tav>
                                        <p:tav tm="100000">
                                          <p:val>
                                            <p:strVal val="#ppt_w"/>
                                          </p:val>
                                        </p:tav>
                                      </p:tavLst>
                                    </p:anim>
                                    <p:anim calcmode="lin" valueType="num">
                                      <p:cBhvr>
                                        <p:cTn id="40" dur="500" fill="hold"/>
                                        <p:tgtEl>
                                          <p:spTgt spid="64"/>
                                        </p:tgtEl>
                                        <p:attrNameLst>
                                          <p:attrName>ppt_h</p:attrName>
                                        </p:attrNameLst>
                                      </p:cBhvr>
                                      <p:tavLst>
                                        <p:tav tm="0">
                                          <p:val>
                                            <p:fltVal val="0"/>
                                          </p:val>
                                        </p:tav>
                                        <p:tav tm="100000">
                                          <p:val>
                                            <p:strVal val="#ppt_h"/>
                                          </p:val>
                                        </p:tav>
                                      </p:tavLst>
                                    </p:anim>
                                    <p:anim calcmode="lin" valueType="num">
                                      <p:cBhvr>
                                        <p:cTn id="41" dur="500" fill="hold"/>
                                        <p:tgtEl>
                                          <p:spTgt spid="64"/>
                                        </p:tgtEl>
                                        <p:attrNameLst>
                                          <p:attrName>ppt_x</p:attrName>
                                        </p:attrNameLst>
                                      </p:cBhvr>
                                      <p:tavLst>
                                        <p:tav tm="0">
                                          <p:val>
                                            <p:fltVal val="0.5"/>
                                          </p:val>
                                        </p:tav>
                                        <p:tav tm="100000">
                                          <p:val>
                                            <p:strVal val="#ppt_x"/>
                                          </p:val>
                                        </p:tav>
                                      </p:tavLst>
                                    </p:anim>
                                    <p:anim calcmode="lin" valueType="num">
                                      <p:cBhvr>
                                        <p:cTn id="42" dur="500" fill="hold"/>
                                        <p:tgtEl>
                                          <p:spTgt spid="64"/>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anim calcmode="lin" valueType="num">
                                      <p:cBhvr>
                                        <p:cTn id="45" dur="500" fill="hold"/>
                                        <p:tgtEl>
                                          <p:spTgt spid="65"/>
                                        </p:tgtEl>
                                        <p:attrNameLst>
                                          <p:attrName>ppt_w</p:attrName>
                                        </p:attrNameLst>
                                      </p:cBhvr>
                                      <p:tavLst>
                                        <p:tav tm="0">
                                          <p:val>
                                            <p:fltVal val="0"/>
                                          </p:val>
                                        </p:tav>
                                        <p:tav tm="100000">
                                          <p:val>
                                            <p:strVal val="#ppt_w"/>
                                          </p:val>
                                        </p:tav>
                                      </p:tavLst>
                                    </p:anim>
                                    <p:anim calcmode="lin" valueType="num">
                                      <p:cBhvr>
                                        <p:cTn id="46" dur="500" fill="hold"/>
                                        <p:tgtEl>
                                          <p:spTgt spid="65"/>
                                        </p:tgtEl>
                                        <p:attrNameLst>
                                          <p:attrName>ppt_h</p:attrName>
                                        </p:attrNameLst>
                                      </p:cBhvr>
                                      <p:tavLst>
                                        <p:tav tm="0">
                                          <p:val>
                                            <p:fltVal val="0"/>
                                          </p:val>
                                        </p:tav>
                                        <p:tav tm="100000">
                                          <p:val>
                                            <p:strVal val="#ppt_h"/>
                                          </p:val>
                                        </p:tav>
                                      </p:tavLst>
                                    </p:anim>
                                    <p:anim calcmode="lin" valueType="num">
                                      <p:cBhvr>
                                        <p:cTn id="47" dur="500" fill="hold"/>
                                        <p:tgtEl>
                                          <p:spTgt spid="65"/>
                                        </p:tgtEl>
                                        <p:attrNameLst>
                                          <p:attrName>ppt_x</p:attrName>
                                        </p:attrNameLst>
                                      </p:cBhvr>
                                      <p:tavLst>
                                        <p:tav tm="0">
                                          <p:val>
                                            <p:fltVal val="0.5"/>
                                          </p:val>
                                        </p:tav>
                                        <p:tav tm="100000">
                                          <p:val>
                                            <p:strVal val="#ppt_x"/>
                                          </p:val>
                                        </p:tav>
                                      </p:tavLst>
                                    </p:anim>
                                    <p:anim calcmode="lin" valueType="num">
                                      <p:cBhvr>
                                        <p:cTn id="48" dur="500" fill="hold"/>
                                        <p:tgtEl>
                                          <p:spTgt spid="65"/>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fltVal val="0"/>
                                          </p:val>
                                        </p:tav>
                                        <p:tav tm="100000">
                                          <p:val>
                                            <p:strVal val="#ppt_h"/>
                                          </p:val>
                                        </p:tav>
                                      </p:tavLst>
                                    </p:anim>
                                    <p:anim calcmode="lin" valueType="num">
                                      <p:cBhvr>
                                        <p:cTn id="53" dur="500" fill="hold"/>
                                        <p:tgtEl>
                                          <p:spTgt spid="66"/>
                                        </p:tgtEl>
                                        <p:attrNameLst>
                                          <p:attrName>ppt_x</p:attrName>
                                        </p:attrNameLst>
                                      </p:cBhvr>
                                      <p:tavLst>
                                        <p:tav tm="0">
                                          <p:val>
                                            <p:fltVal val="0.5"/>
                                          </p:val>
                                        </p:tav>
                                        <p:tav tm="100000">
                                          <p:val>
                                            <p:strVal val="#ppt_x"/>
                                          </p:val>
                                        </p:tav>
                                      </p:tavLst>
                                    </p:anim>
                                    <p:anim calcmode="lin" valueType="num">
                                      <p:cBhvr>
                                        <p:cTn id="54" dur="500" fill="hold"/>
                                        <p:tgtEl>
                                          <p:spTgt spid="66"/>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anim calcmode="lin" valueType="num">
                                      <p:cBhvr>
                                        <p:cTn id="59" dur="500" fill="hold"/>
                                        <p:tgtEl>
                                          <p:spTgt spid="67"/>
                                        </p:tgtEl>
                                        <p:attrNameLst>
                                          <p:attrName>ppt_x</p:attrName>
                                        </p:attrNameLst>
                                      </p:cBhvr>
                                      <p:tavLst>
                                        <p:tav tm="0">
                                          <p:val>
                                            <p:fltVal val="0.5"/>
                                          </p:val>
                                        </p:tav>
                                        <p:tav tm="100000">
                                          <p:val>
                                            <p:strVal val="#ppt_x"/>
                                          </p:val>
                                        </p:tav>
                                      </p:tavLst>
                                    </p:anim>
                                    <p:anim calcmode="lin" valueType="num">
                                      <p:cBhvr>
                                        <p:cTn id="60" dur="500" fill="hold"/>
                                        <p:tgtEl>
                                          <p:spTgt spid="67"/>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p:cTn id="63" dur="500" fill="hold"/>
                                        <p:tgtEl>
                                          <p:spTgt spid="68"/>
                                        </p:tgtEl>
                                        <p:attrNameLst>
                                          <p:attrName>ppt_w</p:attrName>
                                        </p:attrNameLst>
                                      </p:cBhvr>
                                      <p:tavLst>
                                        <p:tav tm="0">
                                          <p:val>
                                            <p:fltVal val="0"/>
                                          </p:val>
                                        </p:tav>
                                        <p:tav tm="100000">
                                          <p:val>
                                            <p:strVal val="#ppt_w"/>
                                          </p:val>
                                        </p:tav>
                                      </p:tavLst>
                                    </p:anim>
                                    <p:anim calcmode="lin" valueType="num">
                                      <p:cBhvr>
                                        <p:cTn id="64" dur="500" fill="hold"/>
                                        <p:tgtEl>
                                          <p:spTgt spid="68"/>
                                        </p:tgtEl>
                                        <p:attrNameLst>
                                          <p:attrName>ppt_h</p:attrName>
                                        </p:attrNameLst>
                                      </p:cBhvr>
                                      <p:tavLst>
                                        <p:tav tm="0">
                                          <p:val>
                                            <p:fltVal val="0"/>
                                          </p:val>
                                        </p:tav>
                                        <p:tav tm="100000">
                                          <p:val>
                                            <p:strVal val="#ppt_h"/>
                                          </p:val>
                                        </p:tav>
                                      </p:tavLst>
                                    </p:anim>
                                    <p:anim calcmode="lin" valueType="num">
                                      <p:cBhvr>
                                        <p:cTn id="65" dur="500" fill="hold"/>
                                        <p:tgtEl>
                                          <p:spTgt spid="68"/>
                                        </p:tgtEl>
                                        <p:attrNameLst>
                                          <p:attrName>ppt_x</p:attrName>
                                        </p:attrNameLst>
                                      </p:cBhvr>
                                      <p:tavLst>
                                        <p:tav tm="0">
                                          <p:val>
                                            <p:fltVal val="0.5"/>
                                          </p:val>
                                        </p:tav>
                                        <p:tav tm="100000">
                                          <p:val>
                                            <p:strVal val="#ppt_x"/>
                                          </p:val>
                                        </p:tav>
                                      </p:tavLst>
                                    </p:anim>
                                    <p:anim calcmode="lin" valueType="num">
                                      <p:cBhvr>
                                        <p:cTn id="66" dur="500" fill="hold"/>
                                        <p:tgtEl>
                                          <p:spTgt spid="68"/>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p:cTn id="69" dur="500" fill="hold"/>
                                        <p:tgtEl>
                                          <p:spTgt spid="69"/>
                                        </p:tgtEl>
                                        <p:attrNameLst>
                                          <p:attrName>ppt_w</p:attrName>
                                        </p:attrNameLst>
                                      </p:cBhvr>
                                      <p:tavLst>
                                        <p:tav tm="0">
                                          <p:val>
                                            <p:fltVal val="0"/>
                                          </p:val>
                                        </p:tav>
                                        <p:tav tm="100000">
                                          <p:val>
                                            <p:strVal val="#ppt_w"/>
                                          </p:val>
                                        </p:tav>
                                      </p:tavLst>
                                    </p:anim>
                                    <p:anim calcmode="lin" valueType="num">
                                      <p:cBhvr>
                                        <p:cTn id="70" dur="500" fill="hold"/>
                                        <p:tgtEl>
                                          <p:spTgt spid="69"/>
                                        </p:tgtEl>
                                        <p:attrNameLst>
                                          <p:attrName>ppt_h</p:attrName>
                                        </p:attrNameLst>
                                      </p:cBhvr>
                                      <p:tavLst>
                                        <p:tav tm="0">
                                          <p:val>
                                            <p:fltVal val="0"/>
                                          </p:val>
                                        </p:tav>
                                        <p:tav tm="100000">
                                          <p:val>
                                            <p:strVal val="#ppt_h"/>
                                          </p:val>
                                        </p:tav>
                                      </p:tavLst>
                                    </p:anim>
                                    <p:anim calcmode="lin" valueType="num">
                                      <p:cBhvr>
                                        <p:cTn id="71" dur="500" fill="hold"/>
                                        <p:tgtEl>
                                          <p:spTgt spid="69"/>
                                        </p:tgtEl>
                                        <p:attrNameLst>
                                          <p:attrName>ppt_x</p:attrName>
                                        </p:attrNameLst>
                                      </p:cBhvr>
                                      <p:tavLst>
                                        <p:tav tm="0">
                                          <p:val>
                                            <p:fltVal val="0.5"/>
                                          </p:val>
                                        </p:tav>
                                        <p:tav tm="100000">
                                          <p:val>
                                            <p:strVal val="#ppt_x"/>
                                          </p:val>
                                        </p:tav>
                                      </p:tavLst>
                                    </p:anim>
                                    <p:anim calcmode="lin" valueType="num">
                                      <p:cBhvr>
                                        <p:cTn id="72" dur="500" fill="hold"/>
                                        <p:tgtEl>
                                          <p:spTgt spid="69"/>
                                        </p:tgtEl>
                                        <p:attrNameLst>
                                          <p:attrName>ppt_y</p:attrName>
                                        </p:attrNameLst>
                                      </p:cBhvr>
                                      <p:tavLst>
                                        <p:tav tm="0">
                                          <p:val>
                                            <p:fltVal val="0.5"/>
                                          </p:val>
                                        </p:tav>
                                        <p:tav tm="100000">
                                          <p:val>
                                            <p:strVal val="#ppt_y"/>
                                          </p:val>
                                        </p:tav>
                                      </p:tavLst>
                                    </p:anim>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80"/>
                                        </p:tgtEl>
                                        <p:attrNameLst>
                                          <p:attrName>style.visibility</p:attrName>
                                        </p:attrNameLst>
                                      </p:cBhvr>
                                      <p:to>
                                        <p:strVal val="visible"/>
                                      </p:to>
                                    </p:set>
                                    <p:anim calcmode="lin" valueType="num">
                                      <p:cBhvr>
                                        <p:cTn id="76" dur="500" fill="hold"/>
                                        <p:tgtEl>
                                          <p:spTgt spid="80"/>
                                        </p:tgtEl>
                                        <p:attrNameLst>
                                          <p:attrName>ppt_w</p:attrName>
                                        </p:attrNameLst>
                                      </p:cBhvr>
                                      <p:tavLst>
                                        <p:tav tm="0">
                                          <p:val>
                                            <p:fltVal val="0"/>
                                          </p:val>
                                        </p:tav>
                                        <p:tav tm="100000">
                                          <p:val>
                                            <p:strVal val="#ppt_w"/>
                                          </p:val>
                                        </p:tav>
                                      </p:tavLst>
                                    </p:anim>
                                    <p:anim calcmode="lin" valueType="num">
                                      <p:cBhvr>
                                        <p:cTn id="77" dur="500" fill="hold"/>
                                        <p:tgtEl>
                                          <p:spTgt spid="80"/>
                                        </p:tgtEl>
                                        <p:attrNameLst>
                                          <p:attrName>ppt_h</p:attrName>
                                        </p:attrNameLst>
                                      </p:cBhvr>
                                      <p:tavLst>
                                        <p:tav tm="0">
                                          <p:val>
                                            <p:fltVal val="0"/>
                                          </p:val>
                                        </p:tav>
                                        <p:tav tm="100000">
                                          <p:val>
                                            <p:strVal val="#ppt_h"/>
                                          </p:val>
                                        </p:tav>
                                      </p:tavLst>
                                    </p:anim>
                                    <p:animEffect>
                                      <p:cBhvr>
                                        <p:cTn id="78" dur="500"/>
                                        <p:tgtEl>
                                          <p:spTgt spid="80"/>
                                        </p:tgtEl>
                                      </p:cBhvr>
                                    </p:animEffect>
                                  </p:childTnLst>
                                </p:cTn>
                              </p:par>
                            </p:childTnLst>
                          </p:cTn>
                        </p:par>
                        <p:par>
                          <p:cTn id="79" fill="hold">
                            <p:stCondLst>
                              <p:cond delay="1500"/>
                            </p:stCondLst>
                            <p:childTnLst>
                              <p:par>
                                <p:cTn id="80" presetID="22" presetClass="entr" presetSubtype="8" fill="hold" grpId="0" nodeType="afterEffect">
                                  <p:stCondLst>
                                    <p:cond delay="0"/>
                                  </p:stCondLst>
                                  <p:childTnLst>
                                    <p:set>
                                      <p:cBhvr>
                                        <p:cTn id="81" dur="1" fill="hold">
                                          <p:stCondLst>
                                            <p:cond delay="0"/>
                                          </p:stCondLst>
                                        </p:cTn>
                                        <p:tgtEl>
                                          <p:spTgt spid="75"/>
                                        </p:tgtEl>
                                        <p:attrNameLst>
                                          <p:attrName>style.visibility</p:attrName>
                                        </p:attrNameLst>
                                      </p:cBhvr>
                                      <p:to>
                                        <p:strVal val="visible"/>
                                      </p:to>
                                    </p:set>
                                    <p:animEffect>
                                      <p:cBhvr>
                                        <p:cTn id="82" dur="500"/>
                                        <p:tgtEl>
                                          <p:spTgt spid="75"/>
                                        </p:tgtEl>
                                      </p:cBhvr>
                                    </p:animEffect>
                                  </p:childTnLst>
                                </p:cTn>
                              </p:par>
                            </p:childTnLst>
                          </p:cTn>
                        </p:par>
                        <p:par>
                          <p:cTn id="83" fill="hold">
                            <p:stCondLst>
                              <p:cond delay="2000"/>
                            </p:stCondLst>
                            <p:childTnLst>
                              <p:par>
                                <p:cTn id="84" presetID="42" presetClass="entr" presetSubtype="0" fill="hold" grpId="0" nodeType="afterEffect">
                                  <p:stCondLst>
                                    <p:cond delay="0"/>
                                  </p:stCondLst>
                                  <p:childTnLst>
                                    <p:set>
                                      <p:cBhvr>
                                        <p:cTn id="85" dur="1" fill="hold">
                                          <p:stCondLst>
                                            <p:cond delay="0"/>
                                          </p:stCondLst>
                                        </p:cTn>
                                        <p:tgtEl>
                                          <p:spTgt spid="70"/>
                                        </p:tgtEl>
                                        <p:attrNameLst>
                                          <p:attrName>style.visibility</p:attrName>
                                        </p:attrNameLst>
                                      </p:cBhvr>
                                      <p:to>
                                        <p:strVal val="visible"/>
                                      </p:to>
                                    </p:set>
                                    <p:animEffect>
                                      <p:cBhvr>
                                        <p:cTn id="86" dur="1000"/>
                                        <p:tgtEl>
                                          <p:spTgt spid="70"/>
                                        </p:tgtEl>
                                      </p:cBhvr>
                                    </p:animEffect>
                                    <p:anim calcmode="lin" valueType="num">
                                      <p:cBhvr>
                                        <p:cTn id="87" dur="1000" fill="hold"/>
                                        <p:tgtEl>
                                          <p:spTgt spid="70"/>
                                        </p:tgtEl>
                                        <p:attrNameLst>
                                          <p:attrName>ppt_x</p:attrName>
                                        </p:attrNameLst>
                                      </p:cBhvr>
                                      <p:tavLst>
                                        <p:tav tm="0">
                                          <p:val>
                                            <p:strVal val="#ppt_x"/>
                                          </p:val>
                                        </p:tav>
                                        <p:tav tm="100000">
                                          <p:val>
                                            <p:strVal val="#ppt_x"/>
                                          </p:val>
                                        </p:tav>
                                      </p:tavLst>
                                    </p:anim>
                                    <p:anim calcmode="lin" valueType="num">
                                      <p:cBhvr>
                                        <p:cTn id="88" dur="1000" fill="hold"/>
                                        <p:tgtEl>
                                          <p:spTgt spid="70"/>
                                        </p:tgtEl>
                                        <p:attrNameLst>
                                          <p:attrName>ppt_y</p:attrName>
                                        </p:attrNameLst>
                                      </p:cBhvr>
                                      <p:tavLst>
                                        <p:tav tm="0">
                                          <p:val>
                                            <p:strVal val="#ppt_y+.1"/>
                                          </p:val>
                                        </p:tav>
                                        <p:tav tm="100000">
                                          <p:val>
                                            <p:strVal val="#ppt_y"/>
                                          </p:val>
                                        </p:tav>
                                      </p:tavLst>
                                    </p:anim>
                                  </p:childTnLst>
                                </p:cTn>
                              </p:par>
                            </p:childTnLst>
                          </p:cTn>
                        </p:par>
                        <p:par>
                          <p:cTn id="89" fill="hold">
                            <p:stCondLst>
                              <p:cond delay="3000"/>
                            </p:stCondLst>
                            <p:childTnLst>
                              <p:par>
                                <p:cTn id="90" presetID="22" presetClass="entr" presetSubtype="8" fill="hold" grpId="0" nodeType="afterEffect">
                                  <p:stCondLst>
                                    <p:cond delay="0"/>
                                  </p:stCondLst>
                                  <p:childTnLst>
                                    <p:set>
                                      <p:cBhvr>
                                        <p:cTn id="91" dur="1" fill="hold">
                                          <p:stCondLst>
                                            <p:cond delay="0"/>
                                          </p:stCondLst>
                                        </p:cTn>
                                        <p:tgtEl>
                                          <p:spTgt spid="76"/>
                                        </p:tgtEl>
                                        <p:attrNameLst>
                                          <p:attrName>style.visibility</p:attrName>
                                        </p:attrNameLst>
                                      </p:cBhvr>
                                      <p:to>
                                        <p:strVal val="visible"/>
                                      </p:to>
                                    </p:set>
                                    <p:animEffect>
                                      <p:cBhvr>
                                        <p:cTn id="92" dur="500"/>
                                        <p:tgtEl>
                                          <p:spTgt spid="76"/>
                                        </p:tgtEl>
                                      </p:cBhvr>
                                    </p:animEffect>
                                  </p:childTnLst>
                                </p:cTn>
                              </p:par>
                            </p:childTnLst>
                          </p:cTn>
                        </p:par>
                        <p:par>
                          <p:cTn id="93" fill="hold">
                            <p:stCondLst>
                              <p:cond delay="3500"/>
                            </p:stCondLst>
                            <p:childTnLst>
                              <p:par>
                                <p:cTn id="94" presetID="42" presetClass="entr" presetSubtype="0" fill="hold" grpId="0" nodeType="afterEffect">
                                  <p:stCondLst>
                                    <p:cond delay="0"/>
                                  </p:stCondLst>
                                  <p:childTnLst>
                                    <p:set>
                                      <p:cBhvr>
                                        <p:cTn id="95" dur="1" fill="hold">
                                          <p:stCondLst>
                                            <p:cond delay="0"/>
                                          </p:stCondLst>
                                        </p:cTn>
                                        <p:tgtEl>
                                          <p:spTgt spid="71"/>
                                        </p:tgtEl>
                                        <p:attrNameLst>
                                          <p:attrName>style.visibility</p:attrName>
                                        </p:attrNameLst>
                                      </p:cBhvr>
                                      <p:to>
                                        <p:strVal val="visible"/>
                                      </p:to>
                                    </p:set>
                                    <p:animEffect>
                                      <p:cBhvr>
                                        <p:cTn id="96" dur="1000"/>
                                        <p:tgtEl>
                                          <p:spTgt spid="71"/>
                                        </p:tgtEl>
                                      </p:cBhvr>
                                    </p:animEffect>
                                    <p:anim calcmode="lin" valueType="num">
                                      <p:cBhvr>
                                        <p:cTn id="97" dur="1000" fill="hold"/>
                                        <p:tgtEl>
                                          <p:spTgt spid="71"/>
                                        </p:tgtEl>
                                        <p:attrNameLst>
                                          <p:attrName>ppt_x</p:attrName>
                                        </p:attrNameLst>
                                      </p:cBhvr>
                                      <p:tavLst>
                                        <p:tav tm="0">
                                          <p:val>
                                            <p:strVal val="#ppt_x"/>
                                          </p:val>
                                        </p:tav>
                                        <p:tav tm="100000">
                                          <p:val>
                                            <p:strVal val="#ppt_x"/>
                                          </p:val>
                                        </p:tav>
                                      </p:tavLst>
                                    </p:anim>
                                    <p:anim calcmode="lin" valueType="num">
                                      <p:cBhvr>
                                        <p:cTn id="98" dur="1000" fill="hold"/>
                                        <p:tgtEl>
                                          <p:spTgt spid="71"/>
                                        </p:tgtEl>
                                        <p:attrNameLst>
                                          <p:attrName>ppt_y</p:attrName>
                                        </p:attrNameLst>
                                      </p:cBhvr>
                                      <p:tavLst>
                                        <p:tav tm="0">
                                          <p:val>
                                            <p:strVal val="#ppt_y+.1"/>
                                          </p:val>
                                        </p:tav>
                                        <p:tav tm="100000">
                                          <p:val>
                                            <p:strVal val="#ppt_y"/>
                                          </p:val>
                                        </p:tav>
                                      </p:tavLst>
                                    </p:anim>
                                  </p:childTnLst>
                                </p:cTn>
                              </p:par>
                            </p:childTnLst>
                          </p:cTn>
                        </p:par>
                        <p:par>
                          <p:cTn id="99" fill="hold">
                            <p:stCondLst>
                              <p:cond delay="4500"/>
                            </p:stCondLst>
                            <p:childTnLst>
                              <p:par>
                                <p:cTn id="100" presetID="22" presetClass="entr" presetSubtype="8" fill="hold" grpId="0" nodeType="afterEffect">
                                  <p:stCondLst>
                                    <p:cond delay="0"/>
                                  </p:stCondLst>
                                  <p:childTnLst>
                                    <p:set>
                                      <p:cBhvr>
                                        <p:cTn id="101" dur="1" fill="hold">
                                          <p:stCondLst>
                                            <p:cond delay="0"/>
                                          </p:stCondLst>
                                        </p:cTn>
                                        <p:tgtEl>
                                          <p:spTgt spid="77"/>
                                        </p:tgtEl>
                                        <p:attrNameLst>
                                          <p:attrName>style.visibility</p:attrName>
                                        </p:attrNameLst>
                                      </p:cBhvr>
                                      <p:to>
                                        <p:strVal val="visible"/>
                                      </p:to>
                                    </p:set>
                                    <p:animEffect>
                                      <p:cBhvr>
                                        <p:cTn id="102" dur="500"/>
                                        <p:tgtEl>
                                          <p:spTgt spid="77"/>
                                        </p:tgtEl>
                                      </p:cBhvr>
                                    </p:animEffect>
                                  </p:childTnLst>
                                </p:cTn>
                              </p:par>
                            </p:childTnLst>
                          </p:cTn>
                        </p:par>
                        <p:par>
                          <p:cTn id="103" fill="hold">
                            <p:stCondLst>
                              <p:cond delay="5000"/>
                            </p:stCondLst>
                            <p:childTnLst>
                              <p:par>
                                <p:cTn id="104" presetID="42" presetClass="entr" presetSubtype="0" fill="hold" grpId="0" nodeType="afterEffect">
                                  <p:stCondLst>
                                    <p:cond delay="0"/>
                                  </p:stCondLst>
                                  <p:childTnLst>
                                    <p:set>
                                      <p:cBhvr>
                                        <p:cTn id="105" dur="1" fill="hold">
                                          <p:stCondLst>
                                            <p:cond delay="0"/>
                                          </p:stCondLst>
                                        </p:cTn>
                                        <p:tgtEl>
                                          <p:spTgt spid="72"/>
                                        </p:tgtEl>
                                        <p:attrNameLst>
                                          <p:attrName>style.visibility</p:attrName>
                                        </p:attrNameLst>
                                      </p:cBhvr>
                                      <p:to>
                                        <p:strVal val="visible"/>
                                      </p:to>
                                    </p:set>
                                    <p:animEffect>
                                      <p:cBhvr>
                                        <p:cTn id="106" dur="1000"/>
                                        <p:tgtEl>
                                          <p:spTgt spid="72"/>
                                        </p:tgtEl>
                                      </p:cBhvr>
                                    </p:animEffect>
                                    <p:anim calcmode="lin" valueType="num">
                                      <p:cBhvr>
                                        <p:cTn id="107" dur="1000" fill="hold"/>
                                        <p:tgtEl>
                                          <p:spTgt spid="72"/>
                                        </p:tgtEl>
                                        <p:attrNameLst>
                                          <p:attrName>ppt_x</p:attrName>
                                        </p:attrNameLst>
                                      </p:cBhvr>
                                      <p:tavLst>
                                        <p:tav tm="0">
                                          <p:val>
                                            <p:strVal val="#ppt_x"/>
                                          </p:val>
                                        </p:tav>
                                        <p:tav tm="100000">
                                          <p:val>
                                            <p:strVal val="#ppt_x"/>
                                          </p:val>
                                        </p:tav>
                                      </p:tavLst>
                                    </p:anim>
                                    <p:anim calcmode="lin" valueType="num">
                                      <p:cBhvr>
                                        <p:cTn id="108" dur="1000" fill="hold"/>
                                        <p:tgtEl>
                                          <p:spTgt spid="72"/>
                                        </p:tgtEl>
                                        <p:attrNameLst>
                                          <p:attrName>ppt_y</p:attrName>
                                        </p:attrNameLst>
                                      </p:cBhvr>
                                      <p:tavLst>
                                        <p:tav tm="0">
                                          <p:val>
                                            <p:strVal val="#ppt_y+.1"/>
                                          </p:val>
                                        </p:tav>
                                        <p:tav tm="100000">
                                          <p:val>
                                            <p:strVal val="#ppt_y"/>
                                          </p:val>
                                        </p:tav>
                                      </p:tavLst>
                                    </p:anim>
                                  </p:childTnLst>
                                </p:cTn>
                              </p:par>
                            </p:childTnLst>
                          </p:cTn>
                        </p:par>
                        <p:par>
                          <p:cTn id="109" fill="hold">
                            <p:stCondLst>
                              <p:cond delay="6000"/>
                            </p:stCondLst>
                            <p:childTnLst>
                              <p:par>
                                <p:cTn id="110" presetID="22" presetClass="entr" presetSubtype="8" fill="hold" grpId="0" nodeType="afterEffect">
                                  <p:stCondLst>
                                    <p:cond delay="0"/>
                                  </p:stCondLst>
                                  <p:childTnLst>
                                    <p:set>
                                      <p:cBhvr>
                                        <p:cTn id="111" dur="1" fill="hold">
                                          <p:stCondLst>
                                            <p:cond delay="0"/>
                                          </p:stCondLst>
                                        </p:cTn>
                                        <p:tgtEl>
                                          <p:spTgt spid="78"/>
                                        </p:tgtEl>
                                        <p:attrNameLst>
                                          <p:attrName>style.visibility</p:attrName>
                                        </p:attrNameLst>
                                      </p:cBhvr>
                                      <p:to>
                                        <p:strVal val="visible"/>
                                      </p:to>
                                    </p:set>
                                    <p:animEffect>
                                      <p:cBhvr>
                                        <p:cTn id="112" dur="500"/>
                                        <p:tgtEl>
                                          <p:spTgt spid="78"/>
                                        </p:tgtEl>
                                      </p:cBhvr>
                                    </p:animEffect>
                                  </p:childTnLst>
                                </p:cTn>
                              </p:par>
                            </p:childTnLst>
                          </p:cTn>
                        </p:par>
                        <p:par>
                          <p:cTn id="113" fill="hold">
                            <p:stCondLst>
                              <p:cond delay="6500"/>
                            </p:stCondLst>
                            <p:childTnLst>
                              <p:par>
                                <p:cTn id="114" presetID="42" presetClass="entr" presetSubtype="0" fill="hold" grpId="0" nodeType="afterEffect">
                                  <p:stCondLst>
                                    <p:cond delay="0"/>
                                  </p:stCondLst>
                                  <p:childTnLst>
                                    <p:set>
                                      <p:cBhvr>
                                        <p:cTn id="115" dur="1" fill="hold">
                                          <p:stCondLst>
                                            <p:cond delay="0"/>
                                          </p:stCondLst>
                                        </p:cTn>
                                        <p:tgtEl>
                                          <p:spTgt spid="73"/>
                                        </p:tgtEl>
                                        <p:attrNameLst>
                                          <p:attrName>style.visibility</p:attrName>
                                        </p:attrNameLst>
                                      </p:cBhvr>
                                      <p:to>
                                        <p:strVal val="visible"/>
                                      </p:to>
                                    </p:set>
                                    <p:animEffect>
                                      <p:cBhvr>
                                        <p:cTn id="116" dur="1000"/>
                                        <p:tgtEl>
                                          <p:spTgt spid="73"/>
                                        </p:tgtEl>
                                      </p:cBhvr>
                                    </p:animEffect>
                                    <p:anim calcmode="lin" valueType="num">
                                      <p:cBhvr>
                                        <p:cTn id="117" dur="1000" fill="hold"/>
                                        <p:tgtEl>
                                          <p:spTgt spid="73"/>
                                        </p:tgtEl>
                                        <p:attrNameLst>
                                          <p:attrName>ppt_x</p:attrName>
                                        </p:attrNameLst>
                                      </p:cBhvr>
                                      <p:tavLst>
                                        <p:tav tm="0">
                                          <p:val>
                                            <p:strVal val="#ppt_x"/>
                                          </p:val>
                                        </p:tav>
                                        <p:tav tm="100000">
                                          <p:val>
                                            <p:strVal val="#ppt_x"/>
                                          </p:val>
                                        </p:tav>
                                      </p:tavLst>
                                    </p:anim>
                                    <p:anim calcmode="lin" valueType="num">
                                      <p:cBhvr>
                                        <p:cTn id="118" dur="1000" fill="hold"/>
                                        <p:tgtEl>
                                          <p:spTgt spid="73"/>
                                        </p:tgtEl>
                                        <p:attrNameLst>
                                          <p:attrName>ppt_y</p:attrName>
                                        </p:attrNameLst>
                                      </p:cBhvr>
                                      <p:tavLst>
                                        <p:tav tm="0">
                                          <p:val>
                                            <p:strVal val="#ppt_y+.1"/>
                                          </p:val>
                                        </p:tav>
                                        <p:tav tm="100000">
                                          <p:val>
                                            <p:strVal val="#ppt_y"/>
                                          </p:val>
                                        </p:tav>
                                      </p:tavLst>
                                    </p:anim>
                                  </p:childTnLst>
                                </p:cTn>
                              </p:par>
                            </p:childTnLst>
                          </p:cTn>
                        </p:par>
                        <p:par>
                          <p:cTn id="119" fill="hold">
                            <p:stCondLst>
                              <p:cond delay="7500"/>
                            </p:stCondLst>
                            <p:childTnLst>
                              <p:par>
                                <p:cTn id="120" presetID="22" presetClass="entr" presetSubtype="8" fill="hold" grpId="0" nodeType="afterEffect">
                                  <p:stCondLst>
                                    <p:cond delay="0"/>
                                  </p:stCondLst>
                                  <p:childTnLst>
                                    <p:set>
                                      <p:cBhvr>
                                        <p:cTn id="121" dur="1" fill="hold">
                                          <p:stCondLst>
                                            <p:cond delay="0"/>
                                          </p:stCondLst>
                                        </p:cTn>
                                        <p:tgtEl>
                                          <p:spTgt spid="79"/>
                                        </p:tgtEl>
                                        <p:attrNameLst>
                                          <p:attrName>style.visibility</p:attrName>
                                        </p:attrNameLst>
                                      </p:cBhvr>
                                      <p:to>
                                        <p:strVal val="visible"/>
                                      </p:to>
                                    </p:set>
                                    <p:animEffect>
                                      <p:cBhvr>
                                        <p:cTn id="122" dur="500"/>
                                        <p:tgtEl>
                                          <p:spTgt spid="79"/>
                                        </p:tgtEl>
                                      </p:cBhvr>
                                    </p:animEffect>
                                  </p:childTnLst>
                                </p:cTn>
                              </p:par>
                            </p:childTnLst>
                          </p:cTn>
                        </p:par>
                        <p:par>
                          <p:cTn id="123" fill="hold">
                            <p:stCondLst>
                              <p:cond delay="8000"/>
                            </p:stCondLst>
                            <p:childTnLst>
                              <p:par>
                                <p:cTn id="124" presetID="42" presetClass="entr" presetSubtype="0" fill="hold" grpId="0" nodeType="afterEffect">
                                  <p:stCondLst>
                                    <p:cond delay="0"/>
                                  </p:stCondLst>
                                  <p:childTnLst>
                                    <p:set>
                                      <p:cBhvr>
                                        <p:cTn id="125" dur="1" fill="hold">
                                          <p:stCondLst>
                                            <p:cond delay="0"/>
                                          </p:stCondLst>
                                        </p:cTn>
                                        <p:tgtEl>
                                          <p:spTgt spid="74"/>
                                        </p:tgtEl>
                                        <p:attrNameLst>
                                          <p:attrName>style.visibility</p:attrName>
                                        </p:attrNameLst>
                                      </p:cBhvr>
                                      <p:to>
                                        <p:strVal val="visible"/>
                                      </p:to>
                                    </p:set>
                                    <p:animEffect>
                                      <p:cBhvr>
                                        <p:cTn id="126" dur="1000"/>
                                        <p:tgtEl>
                                          <p:spTgt spid="74"/>
                                        </p:tgtEl>
                                      </p:cBhvr>
                                    </p:animEffect>
                                    <p:anim calcmode="lin" valueType="num">
                                      <p:cBhvr>
                                        <p:cTn id="127" dur="1000" fill="hold"/>
                                        <p:tgtEl>
                                          <p:spTgt spid="74"/>
                                        </p:tgtEl>
                                        <p:attrNameLst>
                                          <p:attrName>ppt_x</p:attrName>
                                        </p:attrNameLst>
                                      </p:cBhvr>
                                      <p:tavLst>
                                        <p:tav tm="0">
                                          <p:val>
                                            <p:strVal val="#ppt_x"/>
                                          </p:val>
                                        </p:tav>
                                        <p:tav tm="100000">
                                          <p:val>
                                            <p:strVal val="#ppt_x"/>
                                          </p:val>
                                        </p:tav>
                                      </p:tavLst>
                                    </p:anim>
                                    <p:anim calcmode="lin" valueType="num">
                                      <p:cBhvr>
                                        <p:cTn id="128"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animBg="1"/>
      <p:bldP spid="60" grpId="0" bldLvl="0" animBg="1" autoUpdateAnimBg="0"/>
      <p:bldP spid="61" grpId="0" bldLvl="0" animBg="1" autoUpdateAnimBg="0"/>
      <p:bldP spid="62" grpId="0" bldLvl="0" animBg="1" autoUpdateAnimBg="0"/>
      <p:bldP spid="63" grpId="0" bldLvl="0" animBg="1" autoUpdateAnimBg="0"/>
      <p:bldP spid="64" grpId="0" bldLvl="0" animBg="1" autoUpdateAnimBg="0"/>
      <p:bldP spid="65" grpId="0" bldLvl="0" autoUpdateAnimBg="0"/>
      <p:bldP spid="66" grpId="0" bldLvl="0" autoUpdateAnimBg="0"/>
      <p:bldP spid="67" grpId="0" bldLvl="0" autoUpdateAnimBg="0"/>
      <p:bldP spid="68" grpId="0" bldLvl="0" autoUpdateAnimBg="0"/>
      <p:bldP spid="69" grpId="0" bldLvl="0" autoUpdateAnimBg="0"/>
      <p:bldP spid="70" grpId="0" bldLvl="0" autoUpdateAnimBg="0"/>
      <p:bldP spid="71" grpId="0" bldLvl="0" autoUpdateAnimBg="0"/>
      <p:bldP spid="72" grpId="0" bldLvl="0" autoUpdateAnimBg="0"/>
      <p:bldP spid="73" grpId="0" bldLvl="0" autoUpdateAnimBg="0"/>
      <p:bldP spid="74" grpId="0" bldLvl="0" autoUpdateAnimBg="0"/>
      <p:bldP spid="75" grpId="0" bldLvl="0" autoUpdateAnimBg="0"/>
      <p:bldP spid="76" grpId="0" bldLvl="0" autoUpdateAnimBg="0"/>
      <p:bldP spid="77" grpId="0" bldLvl="0" autoUpdateAnimBg="0"/>
      <p:bldP spid="78" grpId="0" bldLvl="0" autoUpdateAnimBg="0"/>
      <p:bldP spid="79" grpId="0" bldLvl="0" autoUpdateAnimBg="0"/>
      <p:bldP spid="80" grpId="0" bldLvl="0" autoUpdateAnimBg="0"/>
    </p:bld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2172</Words>
  <Application>WPS 演示</Application>
  <PresentationFormat>全屏显示(16:9)</PresentationFormat>
  <Paragraphs>350</Paragraphs>
  <Slides>20</Slides>
  <Notes>37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微软雅黑</vt:lpstr>
      <vt:lpstr>Arial Black</vt:lpstr>
      <vt:lpstr>Wingdings 2</vt:lpstr>
      <vt:lpstr>幼圆</vt:lpstr>
      <vt:lpstr>华文行楷</vt:lpstr>
      <vt:lpstr>Calibri</vt:lpstr>
      <vt:lpstr>Calibri</vt:lpstr>
      <vt:lpstr>Impact</vt:lpstr>
      <vt:lpstr>Swiss911 UCm BT</vt:lpstr>
      <vt:lpstr>Arial Unicode MS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^我会哭，但一定不会输せ</cp:lastModifiedBy>
  <cp:revision>29</cp:revision>
  <dcterms:created xsi:type="dcterms:W3CDTF">2020-06-23T07:58:00Z</dcterms:created>
  <dcterms:modified xsi:type="dcterms:W3CDTF">2020-07-07T10:18:22Z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