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485" r:id="rId3"/>
    <p:sldId id="472" r:id="rId5"/>
    <p:sldId id="479" r:id="rId6"/>
    <p:sldId id="612" r:id="rId7"/>
    <p:sldId id="613" r:id="rId8"/>
    <p:sldId id="521" r:id="rId9"/>
    <p:sldId id="397" r:id="rId10"/>
    <p:sldId id="429" r:id="rId11"/>
    <p:sldId id="550" r:id="rId12"/>
    <p:sldId id="551" r:id="rId13"/>
    <p:sldId id="579" r:id="rId14"/>
    <p:sldId id="405" r:id="rId15"/>
    <p:sldId id="580" r:id="rId16"/>
    <p:sldId id="581" r:id="rId17"/>
    <p:sldId id="608" r:id="rId18"/>
    <p:sldId id="606" r:id="rId19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F65"/>
    <a:srgbClr val="F39700"/>
    <a:srgbClr val="909090"/>
    <a:srgbClr val="454545"/>
    <a:srgbClr val="FF8607"/>
    <a:srgbClr val="282828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94" autoAdjust="0"/>
  </p:normalViewPr>
  <p:slideViewPr>
    <p:cSldViewPr snapToGrid="0" snapToObjects="1">
      <p:cViewPr varScale="1">
        <p:scale>
          <a:sx n="145" d="100"/>
          <a:sy n="145" d="100"/>
        </p:scale>
        <p:origin x="-720" y="-102"/>
      </p:cViewPr>
      <p:guideLst>
        <p:guide orient="horz" pos="2072"/>
        <p:guide orient="horz" pos="1712"/>
        <p:guide orient="horz" pos="769"/>
        <p:guide orient="horz" pos="2981"/>
        <p:guide pos="3828"/>
        <p:guide pos="2880"/>
        <p:guide pos="41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3969856" y="3501938"/>
            <a:ext cx="120396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导师：吴向明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00071" y="2964070"/>
            <a:ext cx="3422909" cy="391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latin typeface="+mj-ea"/>
                <a:ea typeface="+mj-ea"/>
              </a:rPr>
              <a:t>副标题：精化阶段项目开发成果演示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58761" y="3501938"/>
            <a:ext cx="1203960" cy="28384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：刘杰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0275" y="1917065"/>
            <a:ext cx="6508115" cy="8375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>
                <a:solidFill>
                  <a:srgbClr val="071F65"/>
                </a:solidFill>
                <a:latin typeface="+mj-ea"/>
                <a:ea typeface="+mj-ea"/>
              </a:rPr>
              <a:t>云迪在线网络学习平台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200275" y="2892425"/>
            <a:ext cx="642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200275" y="1633220"/>
            <a:ext cx="3833495" cy="2838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中北大学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实训第八组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GZUOYVM%BU`0T7(M~QCIYU0"/>
          <p:cNvPicPr>
            <a:picLocks noChangeAspect="1"/>
          </p:cNvPicPr>
          <p:nvPr/>
        </p:nvPicPr>
        <p:blipFill>
          <a:blip r:embed="rId1"/>
          <a:srcRect l="7965" t="14627" r="66469" b="24627"/>
          <a:stretch>
            <a:fillRect/>
          </a:stretch>
        </p:blipFill>
        <p:spPr>
          <a:xfrm>
            <a:off x="2276475" y="497840"/>
            <a:ext cx="737870" cy="7753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2" h="1221">
                <a:moveTo>
                  <a:pt x="581" y="0"/>
                </a:moveTo>
                <a:cubicBezTo>
                  <a:pt x="902" y="0"/>
                  <a:pt x="1162" y="273"/>
                  <a:pt x="1162" y="611"/>
                </a:cubicBezTo>
                <a:cubicBezTo>
                  <a:pt x="1162" y="948"/>
                  <a:pt x="902" y="1221"/>
                  <a:pt x="581" y="1221"/>
                </a:cubicBezTo>
                <a:cubicBezTo>
                  <a:pt x="260" y="1221"/>
                  <a:pt x="0" y="948"/>
                  <a:pt x="0" y="611"/>
                </a:cubicBezTo>
                <a:cubicBezTo>
                  <a:pt x="0" y="273"/>
                  <a:pt x="260" y="0"/>
                  <a:pt x="581" y="0"/>
                </a:cubicBezTo>
                <a:close/>
              </a:path>
            </a:pathLst>
          </a:custGeom>
          <a:noFill/>
        </p:spPr>
      </p:pic>
      <p:sp>
        <p:nvSpPr>
          <p:cNvPr id="7" name="文本框 6"/>
          <p:cNvSpPr txBox="1"/>
          <p:nvPr/>
        </p:nvSpPr>
        <p:spPr>
          <a:xfrm>
            <a:off x="3167380" y="424815"/>
            <a:ext cx="2614930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71F65"/>
                </a:solidFill>
                <a:latin typeface="华文行楷" panose="02010800040101010101" charset="-122"/>
                <a:ea typeface="华文行楷" panose="02010800040101010101" charset="-122"/>
              </a:rPr>
              <a:t>中北大学</a:t>
            </a:r>
            <a:endParaRPr lang="zh-CN" altLang="en-US" sz="3600" dirty="0" smtClean="0">
              <a:solidFill>
                <a:srgbClr val="071F65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13405" y="1087755"/>
            <a:ext cx="21964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00" b="1" dirty="0" smtClean="0">
                <a:solidFill>
                  <a:srgbClr val="071F6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NORTH UNIVERSITY  OF CHINA</a:t>
            </a:r>
            <a:endParaRPr lang="en-US" altLang="zh-CN" sz="1000" b="1" dirty="0" smtClean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9" grpId="0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0" y="2722470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81042" y="1220880"/>
            <a:ext cx="1578042" cy="2993146"/>
            <a:chOff x="1595438" y="1219202"/>
            <a:chExt cx="2104056" cy="4419596"/>
          </a:xfrm>
        </p:grpSpPr>
        <p:sp>
          <p:nvSpPr>
            <p:cNvPr id="35" name="任意多边形 34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  <a:p>
              <a:pPr lvl="1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695919" y="2408991"/>
              <a:ext cx="1920996" cy="177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l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l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培训，关于分析设计模型的建立，数据建模，界面原型设计的操作方法。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24917" y="1220880"/>
            <a:ext cx="1578042" cy="2993146"/>
            <a:chOff x="5043972" y="1219202"/>
            <a:chExt cx="2104056" cy="4419596"/>
          </a:xfrm>
        </p:grpSpPr>
        <p:sp>
          <p:nvSpPr>
            <p:cNvPr id="38" name="任意多边形 37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40056" y="2348704"/>
              <a:ext cx="1923780" cy="2520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l">
                <a:lnSpc>
                  <a:spcPct val="125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分析设计模型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l">
                <a:lnSpc>
                  <a:spcPct val="125000"/>
                </a:lnSpc>
              </a:pPr>
              <a:r>
                <a:rPr lang="zh-CN" altLang="zh-CN" sz="12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根据自己的任务完成自己负责子系统的分析设计模型，类图优先做出，便于数据库设计工作的执行。</a:t>
              </a:r>
              <a:endParaRPr lang="zh-CN" altLang="zh-CN" sz="12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856063" y="1225325"/>
            <a:ext cx="1578042" cy="2993146"/>
            <a:chOff x="8496740" y="1225765"/>
            <a:chExt cx="2104056" cy="4419596"/>
          </a:xfrm>
        </p:grpSpPr>
        <p:sp>
          <p:nvSpPr>
            <p:cNvPr id="41" name="任意多边形 40"/>
            <p:cNvSpPr/>
            <p:nvPr/>
          </p:nvSpPr>
          <p:spPr>
            <a:xfrm>
              <a:off x="8496740" y="1225765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68495" y="2348704"/>
              <a:ext cx="1960571" cy="2179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l">
                <a:lnSpc>
                  <a:spcPct val="125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界面原型设计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l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项根据自己负责的子系统，通过架构师分好包（链接好后），进行相关的设计。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71094" y="1220880"/>
            <a:ext cx="1578042" cy="2993146"/>
            <a:chOff x="8492507" y="1219202"/>
            <a:chExt cx="2104056" cy="4419596"/>
          </a:xfrm>
        </p:grpSpPr>
        <p:sp>
          <p:nvSpPr>
            <p:cNvPr id="53" name="任意多边形 52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  <a:p>
              <a:pPr lvl="1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58447" y="2348704"/>
              <a:ext cx="1997312" cy="2520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28600" algn="l">
                <a:lnSpc>
                  <a:spcPct val="125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数据建模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228600" algn="l"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项通过类图的集成后，根据自己负责的子系统开始设计概念数据模型（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CDM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）和物理数据模型（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PDM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  <a:endParaRPr lang="zh-CN" altLang="zh-CN" sz="12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46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开发流程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8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9" name="矩形 28"/>
          <p:cNvSpPr/>
          <p:nvPr/>
        </p:nvSpPr>
        <p:spPr>
          <a:xfrm>
            <a:off x="5143498" y="2044068"/>
            <a:ext cx="1965960" cy="62230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成果展示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GZUOYVM%BU`0T7(M~QCIYU0"/>
          <p:cNvPicPr>
            <a:picLocks noChangeAspect="1"/>
          </p:cNvPicPr>
          <p:nvPr/>
        </p:nvPicPr>
        <p:blipFill>
          <a:blip r:embed="rId1"/>
          <a:srcRect l="7965" t="14627" r="66469" b="24627"/>
          <a:stretch>
            <a:fillRect/>
          </a:stretch>
        </p:blipFill>
        <p:spPr>
          <a:xfrm>
            <a:off x="937260" y="1774825"/>
            <a:ext cx="1109980" cy="10420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2" h="1221">
                <a:moveTo>
                  <a:pt x="581" y="0"/>
                </a:moveTo>
                <a:cubicBezTo>
                  <a:pt x="902" y="0"/>
                  <a:pt x="1162" y="273"/>
                  <a:pt x="1162" y="611"/>
                </a:cubicBezTo>
                <a:cubicBezTo>
                  <a:pt x="1162" y="948"/>
                  <a:pt x="902" y="1221"/>
                  <a:pt x="581" y="1221"/>
                </a:cubicBezTo>
                <a:cubicBezTo>
                  <a:pt x="260" y="1221"/>
                  <a:pt x="0" y="948"/>
                  <a:pt x="0" y="611"/>
                </a:cubicBezTo>
                <a:cubicBezTo>
                  <a:pt x="0" y="273"/>
                  <a:pt x="260" y="0"/>
                  <a:pt x="581" y="0"/>
                </a:cubicBezTo>
                <a:close/>
              </a:path>
            </a:pathLst>
          </a:custGeom>
          <a:noFill/>
        </p:spPr>
      </p:pic>
      <p:sp>
        <p:nvSpPr>
          <p:cNvPr id="4" name="文本框 2"/>
          <p:cNvSpPr txBox="1"/>
          <p:nvPr/>
        </p:nvSpPr>
        <p:spPr>
          <a:xfrm>
            <a:off x="2796809" y="1917123"/>
            <a:ext cx="864870" cy="8991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sz="5400" b="1" dirty="0" smtClean="0">
                <a:solidFill>
                  <a:schemeClr val="bg1"/>
                </a:solidFill>
              </a:rPr>
              <a:t>4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7" grpId="0" bldLvl="0" animBg="1"/>
      <p:bldP spid="2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343026" y="1289910"/>
            <a:ext cx="2460709" cy="2655688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34415" y="1202055"/>
            <a:ext cx="2109470" cy="1094978"/>
            <a:chOff x="324117" y="1505771"/>
            <a:chExt cx="2812497" cy="1460398"/>
          </a:xfrm>
        </p:grpSpPr>
        <p:sp>
          <p:nvSpPr>
            <p:cNvPr id="86" name="文本框 105"/>
            <p:cNvSpPr txBox="1"/>
            <p:nvPr/>
          </p:nvSpPr>
          <p:spPr>
            <a:xfrm>
              <a:off x="324117" y="1505771"/>
              <a:ext cx="2812497" cy="409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系统架构设计说明书</a:t>
              </a:r>
              <a:endPara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680423" cy="108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在进行分析设计之前，进行制定，到分析设计之后加入三层的成果截图。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9717" y="1201948"/>
            <a:ext cx="2010317" cy="1574949"/>
            <a:chOff x="6093451" y="1506001"/>
            <a:chExt cx="2680423" cy="2099930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分析设计模型</a:t>
              </a:r>
              <a:endPara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1720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分析阶段：粗粒度的设计，时序图，类图等。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设计阶段：细粒度的设计，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时序图，类图以及总的集成。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83716" y="3027237"/>
            <a:ext cx="2109769" cy="1064745"/>
            <a:chOff x="390154" y="1556241"/>
            <a:chExt cx="2813025" cy="1419659"/>
          </a:xfrm>
        </p:grpSpPr>
        <p:sp>
          <p:nvSpPr>
            <p:cNvPr id="92" name="文本框 112"/>
            <p:cNvSpPr txBox="1"/>
            <p:nvPr/>
          </p:nvSpPr>
          <p:spPr>
            <a:xfrm>
              <a:off x="390154" y="1556241"/>
              <a:ext cx="2813025" cy="4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界面原型设计</a:t>
              </a:r>
              <a:endPara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4"/>
              <a:ext cx="2680422" cy="108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各自的界面原型设计，以及架构师集成后的界面原型设计成果。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99717" y="3019701"/>
            <a:ext cx="2124791" cy="1072281"/>
            <a:chOff x="6093451" y="1546193"/>
            <a:chExt cx="2833055" cy="1429707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数据建模</a:t>
              </a:r>
              <a:endPara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1895554"/>
              <a:ext cx="2680423" cy="108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各自的概念数据模型和物理数据模型，以及集成后的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CDM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PDM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成果展示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343026" y="1289910"/>
            <a:ext cx="2460709" cy="2655688"/>
            <a:chOff x="3761090" y="2476501"/>
            <a:chExt cx="1787040" cy="1928640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3716" y="1217020"/>
            <a:ext cx="2010317" cy="1079817"/>
            <a:chOff x="390154" y="1526097"/>
            <a:chExt cx="2680423" cy="1439755"/>
          </a:xfrm>
        </p:grpSpPr>
        <p:sp>
          <p:nvSpPr>
            <p:cNvPr id="86" name="文本框 105"/>
            <p:cNvSpPr txBox="1"/>
            <p:nvPr/>
          </p:nvSpPr>
          <p:spPr>
            <a:xfrm>
              <a:off x="390155" y="1526097"/>
              <a:ext cx="2680422" cy="4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数据库设计说明书</a:t>
              </a:r>
              <a:endPara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7" name="文本框 106"/>
            <p:cNvSpPr txBox="1"/>
            <p:nvPr/>
          </p:nvSpPr>
          <p:spPr>
            <a:xfrm>
              <a:off x="390154" y="1885506"/>
              <a:ext cx="2680423" cy="108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对于数据库表（主表和辅助表）以及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CDM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PDM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，数据字典的描述。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9717" y="1201948"/>
            <a:ext cx="2010317" cy="615464"/>
            <a:chOff x="6093451" y="1506001"/>
            <a:chExt cx="2680423" cy="820618"/>
          </a:xfrm>
        </p:grpSpPr>
        <p:sp>
          <p:nvSpPr>
            <p:cNvPr id="89" name="文本框 107"/>
            <p:cNvSpPr txBox="1"/>
            <p:nvPr/>
          </p:nvSpPr>
          <p:spPr>
            <a:xfrm>
              <a:off x="6093452" y="1506001"/>
              <a:ext cx="2680422" cy="4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06 PPQA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精化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阶段报告</a:t>
              </a:r>
              <a:endPara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文本框 108"/>
            <p:cNvSpPr txBox="1"/>
            <p:nvPr/>
          </p:nvSpPr>
          <p:spPr>
            <a:xfrm>
              <a:off x="6093451" y="1885506"/>
              <a:ext cx="2680423" cy="44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PPQA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周报和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PPQA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检查单。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17041" y="3019617"/>
            <a:ext cx="2326005" cy="1072365"/>
            <a:chOff x="301254" y="1546081"/>
            <a:chExt cx="3101340" cy="1429819"/>
          </a:xfrm>
        </p:grpSpPr>
        <p:sp>
          <p:nvSpPr>
            <p:cNvPr id="92" name="文本框 112"/>
            <p:cNvSpPr txBox="1"/>
            <p:nvPr/>
          </p:nvSpPr>
          <p:spPr>
            <a:xfrm>
              <a:off x="301254" y="1546081"/>
              <a:ext cx="3101340" cy="4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07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配置管理以及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基线发布</a:t>
              </a:r>
              <a:endPara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文本框 113"/>
            <p:cNvSpPr txBox="1"/>
            <p:nvPr/>
          </p:nvSpPr>
          <p:spPr>
            <a:xfrm>
              <a:off x="390154" y="1895554"/>
              <a:ext cx="2680422" cy="108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建立基线申请单，基线发布报告，以及配置状态报告。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099717" y="3019701"/>
            <a:ext cx="2124791" cy="1072281"/>
            <a:chOff x="6093451" y="1546193"/>
            <a:chExt cx="2833055" cy="1429707"/>
          </a:xfrm>
        </p:grpSpPr>
        <p:sp>
          <p:nvSpPr>
            <p:cNvPr id="95" name="文本框 115"/>
            <p:cNvSpPr txBox="1"/>
            <p:nvPr/>
          </p:nvSpPr>
          <p:spPr>
            <a:xfrm>
              <a:off x="6093452" y="1546193"/>
              <a:ext cx="2833054" cy="408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08 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集成测试</a:t>
              </a:r>
              <a:endPara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文本框 116"/>
            <p:cNvSpPr txBox="1"/>
            <p:nvPr/>
          </p:nvSpPr>
          <p:spPr>
            <a:xfrm>
              <a:off x="6093451" y="1895554"/>
              <a:ext cx="2680423" cy="108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集成测试计划和集成测试用例（以及系统测试用例）。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成果展示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/>
          <p:bldP spid="38" grpId="0" bldLvl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44203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9" name="矩形 28"/>
          <p:cNvSpPr/>
          <p:nvPr/>
        </p:nvSpPr>
        <p:spPr>
          <a:xfrm>
            <a:off x="4624703" y="2044068"/>
            <a:ext cx="2423160" cy="62230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问题及总结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GZUOYVM%BU`0T7(M~QCIYU0"/>
          <p:cNvPicPr>
            <a:picLocks noChangeAspect="1"/>
          </p:cNvPicPr>
          <p:nvPr/>
        </p:nvPicPr>
        <p:blipFill>
          <a:blip r:embed="rId1"/>
          <a:srcRect l="7965" t="14627" r="66469" b="24627"/>
          <a:stretch>
            <a:fillRect/>
          </a:stretch>
        </p:blipFill>
        <p:spPr>
          <a:xfrm>
            <a:off x="937260" y="1774825"/>
            <a:ext cx="1109980" cy="10420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2" h="1221">
                <a:moveTo>
                  <a:pt x="581" y="0"/>
                </a:moveTo>
                <a:cubicBezTo>
                  <a:pt x="902" y="0"/>
                  <a:pt x="1162" y="273"/>
                  <a:pt x="1162" y="611"/>
                </a:cubicBezTo>
                <a:cubicBezTo>
                  <a:pt x="1162" y="948"/>
                  <a:pt x="902" y="1221"/>
                  <a:pt x="581" y="1221"/>
                </a:cubicBezTo>
                <a:cubicBezTo>
                  <a:pt x="260" y="1221"/>
                  <a:pt x="0" y="948"/>
                  <a:pt x="0" y="611"/>
                </a:cubicBezTo>
                <a:cubicBezTo>
                  <a:pt x="0" y="273"/>
                  <a:pt x="260" y="0"/>
                  <a:pt x="581" y="0"/>
                </a:cubicBezTo>
                <a:close/>
              </a:path>
            </a:pathLst>
          </a:custGeom>
          <a:noFill/>
        </p:spPr>
      </p:pic>
      <p:sp>
        <p:nvSpPr>
          <p:cNvPr id="27" name="文本框 2"/>
          <p:cNvSpPr txBox="1"/>
          <p:nvPr/>
        </p:nvSpPr>
        <p:spPr>
          <a:xfrm>
            <a:off x="2796809" y="1917123"/>
            <a:ext cx="864870" cy="8991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sz="5400" b="1" dirty="0" smtClean="0">
                <a:solidFill>
                  <a:schemeClr val="bg1"/>
                </a:solidFill>
              </a:rPr>
              <a:t>5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7" grpId="0" bldLvl="0" animBg="1"/>
      <p:bldP spid="29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6188" y="177842"/>
            <a:ext cx="7912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Arial" panose="020B0604020202020204" pitchFamily="34" charset="0"/>
              </a:rPr>
              <a:t>总结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等腰三角形 1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156410" y="2033229"/>
            <a:ext cx="1679368" cy="151413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541751" y="2359410"/>
            <a:ext cx="908686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观点总结</a:t>
            </a:r>
            <a:endParaRPr lang="zh-CN" altLang="en-US" sz="2800" b="1" dirty="0"/>
          </a:p>
        </p:txBody>
      </p:sp>
      <p:sp>
        <p:nvSpPr>
          <p:cNvPr id="23" name="圆角矩形 22"/>
          <p:cNvSpPr/>
          <p:nvPr/>
        </p:nvSpPr>
        <p:spPr>
          <a:xfrm>
            <a:off x="3559080" y="1462699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>
            <a:off x="2913464" y="1666788"/>
            <a:ext cx="547516" cy="2247018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559080" y="2197093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9080" y="2931487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559080" y="3665880"/>
            <a:ext cx="4119012" cy="4516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77592" y="1610763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架构设计说明书前期编写不够完善。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7592" y="2339579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bg1"/>
                </a:solidFill>
              </a:rPr>
              <a:t>分析设计模型中类图的集成繁琐。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77592" y="3073973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界面原型设计采用分包的方式进行，锻炼了所有人。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592" y="3808366"/>
            <a:ext cx="3456384" cy="166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 smtClean="0">
                <a:solidFill>
                  <a:schemeClr val="bg1"/>
                </a:solidFill>
              </a:rPr>
              <a:t>数据建模需要多人合作才能成功建立。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  <p:bldP spid="21" grpId="0" bldLvl="0" animBg="1"/>
      <p:bldP spid="22" grpId="0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5"/>
          <p:cNvSpPr txBox="1"/>
          <p:nvPr/>
        </p:nvSpPr>
        <p:spPr>
          <a:xfrm>
            <a:off x="3969856" y="3501938"/>
            <a:ext cx="120396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导师：吴向明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00071" y="2964070"/>
            <a:ext cx="3422909" cy="3911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latin typeface="+mj-ea"/>
                <a:ea typeface="+mj-ea"/>
              </a:rPr>
              <a:t>副标题：精化阶段项目开发成果演示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58761" y="3501938"/>
            <a:ext cx="1203960" cy="28384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kumimoji="1" lang="zh-CN" altLang="en-US" b="1" dirty="0" smtClean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：刘杰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0275" y="1917065"/>
            <a:ext cx="6508115" cy="8375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 smtClean="0">
                <a:solidFill>
                  <a:srgbClr val="071F65"/>
                </a:solidFill>
                <a:latin typeface="+mj-ea"/>
                <a:ea typeface="+mj-ea"/>
                <a:sym typeface="+mn-ea"/>
              </a:rPr>
              <a:t>演示完毕 感谢观看</a:t>
            </a:r>
            <a:endParaRPr lang="zh-CN" altLang="en-US" sz="50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200275" y="2892425"/>
            <a:ext cx="6424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200275" y="1633220"/>
            <a:ext cx="3833495" cy="2838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中北大学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实训第八组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 descr="GZUOYVM%BU`0T7(M~QCIYU0"/>
          <p:cNvPicPr>
            <a:picLocks noChangeAspect="1"/>
          </p:cNvPicPr>
          <p:nvPr/>
        </p:nvPicPr>
        <p:blipFill>
          <a:blip r:embed="rId1"/>
          <a:srcRect l="7965" t="14627" r="66469" b="24627"/>
          <a:stretch>
            <a:fillRect/>
          </a:stretch>
        </p:blipFill>
        <p:spPr>
          <a:xfrm>
            <a:off x="2276475" y="497840"/>
            <a:ext cx="737870" cy="7753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2" h="1221">
                <a:moveTo>
                  <a:pt x="581" y="0"/>
                </a:moveTo>
                <a:cubicBezTo>
                  <a:pt x="902" y="0"/>
                  <a:pt x="1162" y="273"/>
                  <a:pt x="1162" y="611"/>
                </a:cubicBezTo>
                <a:cubicBezTo>
                  <a:pt x="1162" y="948"/>
                  <a:pt x="902" y="1221"/>
                  <a:pt x="581" y="1221"/>
                </a:cubicBezTo>
                <a:cubicBezTo>
                  <a:pt x="260" y="1221"/>
                  <a:pt x="0" y="948"/>
                  <a:pt x="0" y="611"/>
                </a:cubicBezTo>
                <a:cubicBezTo>
                  <a:pt x="0" y="273"/>
                  <a:pt x="260" y="0"/>
                  <a:pt x="581" y="0"/>
                </a:cubicBezTo>
                <a:close/>
              </a:path>
            </a:pathLst>
          </a:custGeom>
          <a:noFill/>
        </p:spPr>
      </p:pic>
      <p:sp>
        <p:nvSpPr>
          <p:cNvPr id="7" name="文本框 6"/>
          <p:cNvSpPr txBox="1"/>
          <p:nvPr/>
        </p:nvSpPr>
        <p:spPr>
          <a:xfrm>
            <a:off x="3167380" y="424815"/>
            <a:ext cx="2614930" cy="81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600" dirty="0" smtClean="0">
                <a:solidFill>
                  <a:srgbClr val="071F65"/>
                </a:solidFill>
                <a:latin typeface="华文行楷" panose="02010800040101010101" charset="-122"/>
                <a:ea typeface="华文行楷" panose="02010800040101010101" charset="-122"/>
              </a:rPr>
              <a:t>中北大学</a:t>
            </a:r>
            <a:endParaRPr lang="zh-CN" altLang="en-US" sz="3600" dirty="0" smtClean="0">
              <a:solidFill>
                <a:srgbClr val="071F65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13405" y="1087755"/>
            <a:ext cx="21964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000" b="1" dirty="0" smtClean="0">
                <a:solidFill>
                  <a:srgbClr val="071F6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NORTH UNIVERSITY  OF CHINA</a:t>
            </a:r>
            <a:endParaRPr lang="en-US" altLang="zh-CN" sz="1000" b="1" dirty="0" smtClean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9" grpId="0"/>
      <p:bldP spid="14" grpId="0" bldLvl="0" animBg="1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655320" y="3633470"/>
            <a:ext cx="106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变更控制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1722" y="1543455"/>
            <a:ext cx="156918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成果展示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1790065" y="2467610"/>
            <a:ext cx="2030730" cy="55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角色分配及</a:t>
            </a: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任务分工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50475" y="3313083"/>
            <a:ext cx="2025184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开发流程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总结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4" grpId="0"/>
      <p:bldP spid="45" grpId="0"/>
      <p:bldP spid="46" grpId="0"/>
      <p:bldP spid="47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965960" cy="62230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变更控制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GZUOYVM%BU`0T7(M~QCIYU0"/>
          <p:cNvPicPr>
            <a:picLocks noChangeAspect="1"/>
          </p:cNvPicPr>
          <p:nvPr/>
        </p:nvPicPr>
        <p:blipFill>
          <a:blip r:embed="rId1"/>
          <a:srcRect l="7965" t="14627" r="66469" b="24627"/>
          <a:stretch>
            <a:fillRect/>
          </a:stretch>
        </p:blipFill>
        <p:spPr>
          <a:xfrm>
            <a:off x="937260" y="1774825"/>
            <a:ext cx="1109980" cy="10420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2" h="1221">
                <a:moveTo>
                  <a:pt x="581" y="0"/>
                </a:moveTo>
                <a:cubicBezTo>
                  <a:pt x="902" y="0"/>
                  <a:pt x="1162" y="273"/>
                  <a:pt x="1162" y="611"/>
                </a:cubicBezTo>
                <a:cubicBezTo>
                  <a:pt x="1162" y="948"/>
                  <a:pt x="902" y="1221"/>
                  <a:pt x="581" y="1221"/>
                </a:cubicBezTo>
                <a:cubicBezTo>
                  <a:pt x="260" y="1221"/>
                  <a:pt x="0" y="948"/>
                  <a:pt x="0" y="611"/>
                </a:cubicBezTo>
                <a:cubicBezTo>
                  <a:pt x="0" y="273"/>
                  <a:pt x="260" y="0"/>
                  <a:pt x="581" y="0"/>
                </a:cubicBezTo>
                <a:close/>
              </a:path>
            </a:pathLst>
          </a:custGeom>
          <a:noFill/>
        </p:spPr>
      </p:pic>
      <p:grpSp>
        <p:nvGrpSpPr>
          <p:cNvPr id="10" name="组合 9"/>
          <p:cNvGrpSpPr/>
          <p:nvPr/>
        </p:nvGrpSpPr>
        <p:grpSpPr>
          <a:xfrm rot="0">
            <a:off x="6622415" y="2019300"/>
            <a:ext cx="1378585" cy="596998"/>
            <a:chOff x="9140243" y="2649839"/>
            <a:chExt cx="1838113" cy="796253"/>
          </a:xfrm>
        </p:grpSpPr>
        <p:sp>
          <p:nvSpPr>
            <p:cNvPr id="11" name="矩形 10"/>
            <p:cNvSpPr/>
            <p:nvPr/>
          </p:nvSpPr>
          <p:spPr>
            <a:xfrm>
              <a:off x="9140243" y="2649839"/>
              <a:ext cx="1838113" cy="40907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>
                <a:spcBef>
                  <a:spcPct val="0"/>
                </a:spcBef>
              </a:pPr>
              <a:r>
                <a:rPr kumimoji="1" lang="en-US" altLang="zh-CN" dirty="0" smtClean="0">
                  <a:solidFill>
                    <a:schemeClr val="bg1"/>
                  </a:solidFill>
                </a:rPr>
                <a:t>2-1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进度计划书</a:t>
              </a:r>
              <a:endParaRPr kumimoji="1" lang="zh-CN" altLang="en-US" dirty="0" smtClean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140243" y="3037021"/>
              <a:ext cx="1601046" cy="409071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dirty="0" smtClean="0">
                  <a:solidFill>
                    <a:schemeClr val="bg1"/>
                  </a:solidFill>
                </a:rPr>
                <a:t>2-2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角色变更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3152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进度计划书细化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箭头3"/>
          <p:cNvSpPr/>
          <p:nvPr/>
        </p:nvSpPr>
        <p:spPr bwMode="gray">
          <a:xfrm flipV="1">
            <a:off x="1531850" y="2889667"/>
            <a:ext cx="819764" cy="114053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箭头2"/>
          <p:cNvSpPr/>
          <p:nvPr/>
        </p:nvSpPr>
        <p:spPr bwMode="gray">
          <a:xfrm rot="16200000">
            <a:off x="1747861" y="2415012"/>
            <a:ext cx="243647" cy="974403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箭头1"/>
          <p:cNvSpPr/>
          <p:nvPr/>
        </p:nvSpPr>
        <p:spPr bwMode="gray">
          <a:xfrm>
            <a:off x="1526579" y="1643759"/>
            <a:ext cx="819764" cy="1321191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文本1"/>
          <p:cNvSpPr>
            <a:spLocks noChangeArrowheads="1"/>
          </p:cNvSpPr>
          <p:nvPr/>
        </p:nvSpPr>
        <p:spPr bwMode="gray">
          <a:xfrm>
            <a:off x="3378267" y="1352205"/>
            <a:ext cx="4434093" cy="89699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分析阶段，大家负责自己的系统时序图粗粒度的开发；设计阶段大家负责自己的系统类图以及时序图细粒度的开发。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1"/>
          <p:cNvSpPr>
            <a:spLocks noChangeArrowheads="1"/>
          </p:cNvSpPr>
          <p:nvPr/>
        </p:nvSpPr>
        <p:spPr bwMode="gray">
          <a:xfrm>
            <a:off x="2446313" y="1347614"/>
            <a:ext cx="931954" cy="901585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分析设计模型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2"/>
          <p:cNvSpPr>
            <a:spLocks noChangeArrowheads="1"/>
          </p:cNvSpPr>
          <p:nvPr/>
        </p:nvSpPr>
        <p:spPr bwMode="gray">
          <a:xfrm>
            <a:off x="3378267" y="2442238"/>
            <a:ext cx="4434093" cy="894027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数据建模，细化为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CDM-&gt;PDM,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最后导入数据库中，由模型转为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标题2"/>
          <p:cNvSpPr>
            <a:spLocks noChangeArrowheads="1"/>
          </p:cNvSpPr>
          <p:nvPr/>
        </p:nvSpPr>
        <p:spPr bwMode="gray">
          <a:xfrm>
            <a:off x="2446313" y="2442238"/>
            <a:ext cx="931955" cy="894027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3"/>
          <p:cNvSpPr>
            <a:spLocks noChangeArrowheads="1"/>
          </p:cNvSpPr>
          <p:nvPr/>
        </p:nvSpPr>
        <p:spPr bwMode="ltGray">
          <a:xfrm>
            <a:off x="3378267" y="3523042"/>
            <a:ext cx="4434093" cy="886051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并非界面设计人员独自进行，由架构师分配好各自的文件夹，分别进行开发，最后上传到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标题3"/>
          <p:cNvSpPr>
            <a:spLocks noChangeArrowheads="1"/>
          </p:cNvSpPr>
          <p:nvPr/>
        </p:nvSpPr>
        <p:spPr bwMode="gray">
          <a:xfrm>
            <a:off x="2446313" y="3523042"/>
            <a:ext cx="931954" cy="886051"/>
          </a:xfrm>
          <a:prstGeom prst="roundRect">
            <a:avLst>
              <a:gd name="adj" fmla="val 11921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界面原型设计</a:t>
            </a:r>
            <a:endParaRPr lang="zh-CN" altLang="zh-CN" sz="1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1111928" y="2442238"/>
            <a:ext cx="892911" cy="8940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精化阶段</a:t>
            </a:r>
            <a:endParaRPr lang="zh-CN" altLang="en-US" sz="19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43075" y="2309686"/>
            <a:ext cx="1159453" cy="1159453"/>
          </a:xfrm>
          <a:custGeom>
            <a:avLst/>
            <a:gdLst>
              <a:gd name="connsiteX0" fmla="*/ 0 w 1439167"/>
              <a:gd name="connsiteY0" fmla="*/ 719584 h 1439167"/>
              <a:gd name="connsiteX1" fmla="*/ 719584 w 1439167"/>
              <a:gd name="connsiteY1" fmla="*/ 0 h 1439167"/>
              <a:gd name="connsiteX2" fmla="*/ 1439168 w 1439167"/>
              <a:gd name="connsiteY2" fmla="*/ 719584 h 1439167"/>
              <a:gd name="connsiteX3" fmla="*/ 719584 w 1439167"/>
              <a:gd name="connsiteY3" fmla="*/ 1439168 h 1439167"/>
              <a:gd name="connsiteX4" fmla="*/ 0 w 1439167"/>
              <a:gd name="connsiteY4" fmla="*/ 719584 h 14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167" h="1439167">
                <a:moveTo>
                  <a:pt x="0" y="719584"/>
                </a:moveTo>
                <a:cubicBezTo>
                  <a:pt x="0" y="322169"/>
                  <a:pt x="322169" y="0"/>
                  <a:pt x="719584" y="0"/>
                </a:cubicBezTo>
                <a:cubicBezTo>
                  <a:pt x="1116999" y="0"/>
                  <a:pt x="1439168" y="322169"/>
                  <a:pt x="1439168" y="719584"/>
                </a:cubicBezTo>
                <a:cubicBezTo>
                  <a:pt x="1439168" y="1116999"/>
                  <a:pt x="1116999" y="1439168"/>
                  <a:pt x="719584" y="1439168"/>
                </a:cubicBezTo>
                <a:cubicBezTo>
                  <a:pt x="322169" y="1439168"/>
                  <a:pt x="0" y="1116999"/>
                  <a:pt x="0" y="7195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微软雅黑" panose="020B0503020204020204" pitchFamily="34" charset="-122"/>
              </a:rPr>
              <a:t>架构师</a:t>
            </a:r>
            <a:endParaRPr lang="zh-CN" altLang="en-US" sz="1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7222" y="1253833"/>
            <a:ext cx="3271157" cy="3271157"/>
            <a:chOff x="3526104" y="876860"/>
            <a:chExt cx="5124410" cy="5124410"/>
          </a:xfrm>
        </p:grpSpPr>
        <p:sp>
          <p:nvSpPr>
            <p:cNvPr id="8" name="空心弧 7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空心弧 8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空心弧 9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空心弧 10"/>
            <p:cNvSpPr/>
            <p:nvPr/>
          </p:nvSpPr>
          <p:spPr>
            <a:xfrm>
              <a:off x="4116050" y="1466806"/>
              <a:ext cx="3944518" cy="3944518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rgbClr val="7F7F7F"/>
            </a:solidFill>
            <a:ln>
              <a:solidFill>
                <a:schemeClr val="accent2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2" name="组合 11"/>
            <p:cNvGrpSpPr/>
            <p:nvPr/>
          </p:nvGrpSpPr>
          <p:grpSpPr>
            <a:xfrm>
              <a:off x="5452593" y="4729836"/>
              <a:ext cx="1271434" cy="1271434"/>
              <a:chOff x="5147792" y="4934845"/>
              <a:chExt cx="1007417" cy="1007417"/>
            </a:xfrm>
          </p:grpSpPr>
          <p:sp>
            <p:nvSpPr>
              <p:cNvPr id="37" name="任意多边形 36"/>
              <p:cNvSpPr/>
              <p:nvPr/>
            </p:nvSpPr>
            <p:spPr>
              <a:xfrm>
                <a:off x="5147792" y="4934845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8" name="Group 4"/>
              <p:cNvGrpSpPr>
                <a:grpSpLocks noChangeAspect="1"/>
              </p:cNvGrpSpPr>
              <p:nvPr/>
            </p:nvGrpSpPr>
            <p:grpSpPr bwMode="auto">
              <a:xfrm>
                <a:off x="5418313" y="5176357"/>
                <a:ext cx="466374" cy="524392"/>
                <a:chOff x="3313" y="3205"/>
                <a:chExt cx="418" cy="470"/>
              </a:xfrm>
              <a:solidFill>
                <a:schemeClr val="bg1"/>
              </a:solidFill>
            </p:grpSpPr>
            <p:sp>
              <p:nvSpPr>
                <p:cNvPr id="39" name="Freeform 5"/>
                <p:cNvSpPr/>
                <p:nvPr/>
              </p:nvSpPr>
              <p:spPr bwMode="auto">
                <a:xfrm>
                  <a:off x="3392" y="3507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3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3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/>
                <p:nvPr/>
              </p:nvSpPr>
              <p:spPr bwMode="auto">
                <a:xfrm>
                  <a:off x="3392" y="3442"/>
                  <a:ext cx="206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7"/>
                <p:cNvSpPr/>
                <p:nvPr/>
              </p:nvSpPr>
              <p:spPr bwMode="auto">
                <a:xfrm>
                  <a:off x="3392" y="3375"/>
                  <a:ext cx="206" cy="14"/>
                </a:xfrm>
                <a:custGeom>
                  <a:avLst/>
                  <a:gdLst>
                    <a:gd name="T0" fmla="*/ 84 w 86"/>
                    <a:gd name="T1" fmla="*/ 0 h 6"/>
                    <a:gd name="T2" fmla="*/ 3 w 86"/>
                    <a:gd name="T3" fmla="*/ 0 h 6"/>
                    <a:gd name="T4" fmla="*/ 0 w 86"/>
                    <a:gd name="T5" fmla="*/ 3 h 6"/>
                    <a:gd name="T6" fmla="*/ 3 w 86"/>
                    <a:gd name="T7" fmla="*/ 6 h 6"/>
                    <a:gd name="T8" fmla="*/ 84 w 86"/>
                    <a:gd name="T9" fmla="*/ 6 h 6"/>
                    <a:gd name="T10" fmla="*/ 86 w 86"/>
                    <a:gd name="T11" fmla="*/ 3 h 6"/>
                    <a:gd name="T12" fmla="*/ 84 w 86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6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4" y="6"/>
                        <a:pt x="84" y="6"/>
                        <a:pt x="84" y="6"/>
                      </a:cubicBezTo>
                      <a:cubicBezTo>
                        <a:pt x="85" y="6"/>
                        <a:pt x="86" y="5"/>
                        <a:pt x="86" y="3"/>
                      </a:cubicBezTo>
                      <a:cubicBezTo>
                        <a:pt x="86" y="2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8"/>
                <p:cNvSpPr>
                  <a:spLocks noEditPoints="1"/>
                </p:cNvSpPr>
                <p:nvPr/>
              </p:nvSpPr>
              <p:spPr bwMode="auto">
                <a:xfrm>
                  <a:off x="3313" y="3205"/>
                  <a:ext cx="418" cy="470"/>
                </a:xfrm>
                <a:custGeom>
                  <a:avLst/>
                  <a:gdLst>
                    <a:gd name="T0" fmla="*/ 174 w 174"/>
                    <a:gd name="T1" fmla="*/ 25 h 196"/>
                    <a:gd name="T2" fmla="*/ 149 w 174"/>
                    <a:gd name="T3" fmla="*/ 0 h 196"/>
                    <a:gd name="T4" fmla="*/ 25 w 174"/>
                    <a:gd name="T5" fmla="*/ 0 h 196"/>
                    <a:gd name="T6" fmla="*/ 25 w 174"/>
                    <a:gd name="T7" fmla="*/ 0 h 196"/>
                    <a:gd name="T8" fmla="*/ 25 w 174"/>
                    <a:gd name="T9" fmla="*/ 0 h 196"/>
                    <a:gd name="T10" fmla="*/ 0 w 174"/>
                    <a:gd name="T11" fmla="*/ 25 h 196"/>
                    <a:gd name="T12" fmla="*/ 0 w 174"/>
                    <a:gd name="T13" fmla="*/ 169 h 196"/>
                    <a:gd name="T14" fmla="*/ 2 w 174"/>
                    <a:gd name="T15" fmla="*/ 174 h 196"/>
                    <a:gd name="T16" fmla="*/ 22 w 174"/>
                    <a:gd name="T17" fmla="*/ 193 h 196"/>
                    <a:gd name="T18" fmla="*/ 31 w 174"/>
                    <a:gd name="T19" fmla="*/ 193 h 196"/>
                    <a:gd name="T20" fmla="*/ 52 w 174"/>
                    <a:gd name="T21" fmla="*/ 173 h 196"/>
                    <a:gd name="T22" fmla="*/ 73 w 174"/>
                    <a:gd name="T23" fmla="*/ 194 h 196"/>
                    <a:gd name="T24" fmla="*/ 82 w 174"/>
                    <a:gd name="T25" fmla="*/ 194 h 196"/>
                    <a:gd name="T26" fmla="*/ 104 w 174"/>
                    <a:gd name="T27" fmla="*/ 173 h 196"/>
                    <a:gd name="T28" fmla="*/ 125 w 174"/>
                    <a:gd name="T29" fmla="*/ 194 h 196"/>
                    <a:gd name="T30" fmla="*/ 130 w 174"/>
                    <a:gd name="T31" fmla="*/ 196 h 196"/>
                    <a:gd name="T32" fmla="*/ 134 w 174"/>
                    <a:gd name="T33" fmla="*/ 194 h 196"/>
                    <a:gd name="T34" fmla="*/ 153 w 174"/>
                    <a:gd name="T35" fmla="*/ 175 h 196"/>
                    <a:gd name="T36" fmla="*/ 155 w 174"/>
                    <a:gd name="T37" fmla="*/ 170 h 196"/>
                    <a:gd name="T38" fmla="*/ 155 w 174"/>
                    <a:gd name="T39" fmla="*/ 49 h 196"/>
                    <a:gd name="T40" fmla="*/ 174 w 174"/>
                    <a:gd name="T41" fmla="*/ 25 h 196"/>
                    <a:gd name="T42" fmla="*/ 130 w 174"/>
                    <a:gd name="T43" fmla="*/ 180 h 196"/>
                    <a:gd name="T44" fmla="*/ 108 w 174"/>
                    <a:gd name="T45" fmla="*/ 159 h 196"/>
                    <a:gd name="T46" fmla="*/ 99 w 174"/>
                    <a:gd name="T47" fmla="*/ 159 h 196"/>
                    <a:gd name="T48" fmla="*/ 78 w 174"/>
                    <a:gd name="T49" fmla="*/ 180 h 196"/>
                    <a:gd name="T50" fmla="*/ 57 w 174"/>
                    <a:gd name="T51" fmla="*/ 159 h 196"/>
                    <a:gd name="T52" fmla="*/ 47 w 174"/>
                    <a:gd name="T53" fmla="*/ 159 h 196"/>
                    <a:gd name="T54" fmla="*/ 27 w 174"/>
                    <a:gd name="T55" fmla="*/ 179 h 196"/>
                    <a:gd name="T56" fmla="*/ 13 w 174"/>
                    <a:gd name="T57" fmla="*/ 166 h 196"/>
                    <a:gd name="T58" fmla="*/ 13 w 174"/>
                    <a:gd name="T59" fmla="*/ 25 h 196"/>
                    <a:gd name="T60" fmla="*/ 25 w 174"/>
                    <a:gd name="T61" fmla="*/ 14 h 196"/>
                    <a:gd name="T62" fmla="*/ 25 w 174"/>
                    <a:gd name="T63" fmla="*/ 14 h 196"/>
                    <a:gd name="T64" fmla="*/ 25 w 174"/>
                    <a:gd name="T65" fmla="*/ 14 h 196"/>
                    <a:gd name="T66" fmla="*/ 25 w 174"/>
                    <a:gd name="T67" fmla="*/ 14 h 196"/>
                    <a:gd name="T68" fmla="*/ 37 w 174"/>
                    <a:gd name="T69" fmla="*/ 25 h 196"/>
                    <a:gd name="T70" fmla="*/ 25 w 174"/>
                    <a:gd name="T71" fmla="*/ 36 h 196"/>
                    <a:gd name="T72" fmla="*/ 18 w 174"/>
                    <a:gd name="T73" fmla="*/ 43 h 196"/>
                    <a:gd name="T74" fmla="*/ 25 w 174"/>
                    <a:gd name="T75" fmla="*/ 50 h 196"/>
                    <a:gd name="T76" fmla="*/ 142 w 174"/>
                    <a:gd name="T77" fmla="*/ 50 h 196"/>
                    <a:gd name="T78" fmla="*/ 142 w 174"/>
                    <a:gd name="T79" fmla="*/ 168 h 196"/>
                    <a:gd name="T80" fmla="*/ 130 w 174"/>
                    <a:gd name="T81" fmla="*/ 180 h 196"/>
                    <a:gd name="T82" fmla="*/ 149 w 174"/>
                    <a:gd name="T83" fmla="*/ 36 h 196"/>
                    <a:gd name="T84" fmla="*/ 47 w 174"/>
                    <a:gd name="T85" fmla="*/ 36 h 196"/>
                    <a:gd name="T86" fmla="*/ 50 w 174"/>
                    <a:gd name="T87" fmla="*/ 25 h 196"/>
                    <a:gd name="T88" fmla="*/ 47 w 174"/>
                    <a:gd name="T89" fmla="*/ 14 h 196"/>
                    <a:gd name="T90" fmla="*/ 149 w 174"/>
                    <a:gd name="T91" fmla="*/ 14 h 196"/>
                    <a:gd name="T92" fmla="*/ 161 w 174"/>
                    <a:gd name="T93" fmla="*/ 25 h 196"/>
                    <a:gd name="T94" fmla="*/ 149 w 174"/>
                    <a:gd name="T95" fmla="*/ 36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74" h="196">
                      <a:moveTo>
                        <a:pt x="174" y="25"/>
                      </a:moveTo>
                      <a:cubicBezTo>
                        <a:pt x="174" y="11"/>
                        <a:pt x="163" y="0"/>
                        <a:pt x="149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1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5" y="196"/>
                        <a:pt x="29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6" y="196"/>
                        <a:pt x="80" y="196"/>
                        <a:pt x="82" y="194"/>
                      </a:cubicBezTo>
                      <a:cubicBezTo>
                        <a:pt x="104" y="173"/>
                        <a:pt x="104" y="173"/>
                        <a:pt x="104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30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5" y="174"/>
                        <a:pt x="155" y="172"/>
                        <a:pt x="155" y="170"/>
                      </a:cubicBezTo>
                      <a:cubicBezTo>
                        <a:pt x="155" y="49"/>
                        <a:pt x="155" y="49"/>
                        <a:pt x="155" y="49"/>
                      </a:cubicBezTo>
                      <a:cubicBezTo>
                        <a:pt x="166" y="46"/>
                        <a:pt x="174" y="36"/>
                        <a:pt x="174" y="25"/>
                      </a:cubicBezTo>
                      <a:close/>
                      <a:moveTo>
                        <a:pt x="130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6" y="157"/>
                        <a:pt x="102" y="157"/>
                        <a:pt x="99" y="159"/>
                      </a:cubicBezTo>
                      <a:cubicBezTo>
                        <a:pt x="78" y="180"/>
                        <a:pt x="78" y="180"/>
                        <a:pt x="78" y="180"/>
                      </a:cubicBezTo>
                      <a:cubicBezTo>
                        <a:pt x="57" y="159"/>
                        <a:pt x="57" y="159"/>
                        <a:pt x="57" y="159"/>
                      </a:cubicBezTo>
                      <a:cubicBezTo>
                        <a:pt x="54" y="157"/>
                        <a:pt x="50" y="157"/>
                        <a:pt x="47" y="159"/>
                      </a:cubicBezTo>
                      <a:cubicBezTo>
                        <a:pt x="27" y="179"/>
                        <a:pt x="27" y="179"/>
                        <a:pt x="27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19"/>
                        <a:pt x="18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32" y="14"/>
                        <a:pt x="37" y="19"/>
                        <a:pt x="37" y="25"/>
                      </a:cubicBezTo>
                      <a:cubicBezTo>
                        <a:pt x="37" y="31"/>
                        <a:pt x="32" y="36"/>
                        <a:pt x="25" y="36"/>
                      </a:cubicBezTo>
                      <a:cubicBezTo>
                        <a:pt x="21" y="36"/>
                        <a:pt x="18" y="39"/>
                        <a:pt x="18" y="43"/>
                      </a:cubicBezTo>
                      <a:cubicBezTo>
                        <a:pt x="18" y="47"/>
                        <a:pt x="21" y="50"/>
                        <a:pt x="25" y="50"/>
                      </a:cubicBezTo>
                      <a:cubicBezTo>
                        <a:pt x="142" y="50"/>
                        <a:pt x="142" y="50"/>
                        <a:pt x="142" y="50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30" y="180"/>
                      </a:lnTo>
                      <a:close/>
                      <a:moveTo>
                        <a:pt x="149" y="36"/>
                      </a:moveTo>
                      <a:cubicBezTo>
                        <a:pt x="47" y="36"/>
                        <a:pt x="47" y="36"/>
                        <a:pt x="47" y="36"/>
                      </a:cubicBezTo>
                      <a:cubicBezTo>
                        <a:pt x="49" y="33"/>
                        <a:pt x="50" y="29"/>
                        <a:pt x="50" y="25"/>
                      </a:cubicBezTo>
                      <a:cubicBezTo>
                        <a:pt x="50" y="21"/>
                        <a:pt x="49" y="17"/>
                        <a:pt x="47" y="14"/>
                      </a:cubicBezTo>
                      <a:cubicBezTo>
                        <a:pt x="149" y="14"/>
                        <a:pt x="149" y="14"/>
                        <a:pt x="149" y="14"/>
                      </a:cubicBezTo>
                      <a:cubicBezTo>
                        <a:pt x="155" y="14"/>
                        <a:pt x="161" y="19"/>
                        <a:pt x="161" y="25"/>
                      </a:cubicBezTo>
                      <a:cubicBezTo>
                        <a:pt x="161" y="31"/>
                        <a:pt x="155" y="36"/>
                        <a:pt x="14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3526104" y="2803349"/>
              <a:ext cx="1271434" cy="1271434"/>
              <a:chOff x="3621344" y="3408398"/>
              <a:chExt cx="1007417" cy="1007417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3621344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1"/>
              <p:cNvGrpSpPr>
                <a:grpSpLocks noChangeAspect="1"/>
              </p:cNvGrpSpPr>
              <p:nvPr/>
            </p:nvGrpSpPr>
            <p:grpSpPr bwMode="auto">
              <a:xfrm>
                <a:off x="3916411" y="3654075"/>
                <a:ext cx="417282" cy="524392"/>
                <a:chOff x="2398" y="2256"/>
                <a:chExt cx="374" cy="470"/>
              </a:xfrm>
              <a:solidFill>
                <a:schemeClr val="bg1"/>
              </a:solidFill>
            </p:grpSpPr>
            <p:sp>
              <p:nvSpPr>
                <p:cNvPr id="32" name="Freeform 12"/>
                <p:cNvSpPr/>
                <p:nvPr/>
              </p:nvSpPr>
              <p:spPr bwMode="auto">
                <a:xfrm>
                  <a:off x="2478" y="2558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3"/>
                <p:cNvSpPr/>
                <p:nvPr/>
              </p:nvSpPr>
              <p:spPr bwMode="auto">
                <a:xfrm>
                  <a:off x="2478" y="2505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14"/>
                <p:cNvSpPr/>
                <p:nvPr/>
              </p:nvSpPr>
              <p:spPr bwMode="auto">
                <a:xfrm>
                  <a:off x="2478" y="2452"/>
                  <a:ext cx="207" cy="12"/>
                </a:xfrm>
                <a:custGeom>
                  <a:avLst/>
                  <a:gdLst>
                    <a:gd name="T0" fmla="*/ 83 w 86"/>
                    <a:gd name="T1" fmla="*/ 0 h 5"/>
                    <a:gd name="T2" fmla="*/ 2 w 86"/>
                    <a:gd name="T3" fmla="*/ 0 h 5"/>
                    <a:gd name="T4" fmla="*/ 0 w 86"/>
                    <a:gd name="T5" fmla="*/ 3 h 5"/>
                    <a:gd name="T6" fmla="*/ 2 w 86"/>
                    <a:gd name="T7" fmla="*/ 5 h 5"/>
                    <a:gd name="T8" fmla="*/ 83 w 86"/>
                    <a:gd name="T9" fmla="*/ 5 h 5"/>
                    <a:gd name="T10" fmla="*/ 86 w 86"/>
                    <a:gd name="T11" fmla="*/ 3 h 5"/>
                    <a:gd name="T12" fmla="*/ 83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83" y="5"/>
                        <a:pt x="83" y="5"/>
                        <a:pt x="83" y="5"/>
                      </a:cubicBezTo>
                      <a:cubicBezTo>
                        <a:pt x="85" y="5"/>
                        <a:pt x="86" y="4"/>
                        <a:pt x="86" y="3"/>
                      </a:cubicBezTo>
                      <a:cubicBezTo>
                        <a:pt x="86" y="1"/>
                        <a:pt x="85" y="0"/>
                        <a:pt x="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15"/>
                <p:cNvSpPr/>
                <p:nvPr/>
              </p:nvSpPr>
              <p:spPr bwMode="auto">
                <a:xfrm>
                  <a:off x="2478" y="2402"/>
                  <a:ext cx="101" cy="12"/>
                </a:xfrm>
                <a:custGeom>
                  <a:avLst/>
                  <a:gdLst>
                    <a:gd name="T0" fmla="*/ 2 w 42"/>
                    <a:gd name="T1" fmla="*/ 5 h 5"/>
                    <a:gd name="T2" fmla="*/ 39 w 42"/>
                    <a:gd name="T3" fmla="*/ 5 h 5"/>
                    <a:gd name="T4" fmla="*/ 42 w 42"/>
                    <a:gd name="T5" fmla="*/ 2 h 5"/>
                    <a:gd name="T6" fmla="*/ 39 w 42"/>
                    <a:gd name="T7" fmla="*/ 0 h 5"/>
                    <a:gd name="T8" fmla="*/ 2 w 42"/>
                    <a:gd name="T9" fmla="*/ 0 h 5"/>
                    <a:gd name="T10" fmla="*/ 0 w 42"/>
                    <a:gd name="T11" fmla="*/ 2 h 5"/>
                    <a:gd name="T12" fmla="*/ 2 w 42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2" y="5"/>
                      </a:move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1" y="5"/>
                        <a:pt x="42" y="4"/>
                        <a:pt x="42" y="2"/>
                      </a:cubicBezTo>
                      <a:cubicBezTo>
                        <a:pt x="42" y="1"/>
                        <a:pt x="41" y="0"/>
                        <a:pt x="3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16"/>
                <p:cNvSpPr>
                  <a:spLocks noEditPoints="1"/>
                </p:cNvSpPr>
                <p:nvPr/>
              </p:nvSpPr>
              <p:spPr bwMode="auto">
                <a:xfrm>
                  <a:off x="2398" y="2256"/>
                  <a:ext cx="374" cy="470"/>
                </a:xfrm>
                <a:custGeom>
                  <a:avLst/>
                  <a:gdLst>
                    <a:gd name="T0" fmla="*/ 153 w 155"/>
                    <a:gd name="T1" fmla="*/ 31 h 196"/>
                    <a:gd name="T2" fmla="*/ 125 w 155"/>
                    <a:gd name="T3" fmla="*/ 2 h 196"/>
                    <a:gd name="T4" fmla="*/ 120 w 155"/>
                    <a:gd name="T5" fmla="*/ 0 h 196"/>
                    <a:gd name="T6" fmla="*/ 6 w 155"/>
                    <a:gd name="T7" fmla="*/ 0 h 196"/>
                    <a:gd name="T8" fmla="*/ 0 w 155"/>
                    <a:gd name="T9" fmla="*/ 7 h 196"/>
                    <a:gd name="T10" fmla="*/ 0 w 155"/>
                    <a:gd name="T11" fmla="*/ 169 h 196"/>
                    <a:gd name="T12" fmla="*/ 2 w 155"/>
                    <a:gd name="T13" fmla="*/ 174 h 196"/>
                    <a:gd name="T14" fmla="*/ 22 w 155"/>
                    <a:gd name="T15" fmla="*/ 193 h 196"/>
                    <a:gd name="T16" fmla="*/ 31 w 155"/>
                    <a:gd name="T17" fmla="*/ 193 h 196"/>
                    <a:gd name="T18" fmla="*/ 52 w 155"/>
                    <a:gd name="T19" fmla="*/ 173 h 196"/>
                    <a:gd name="T20" fmla="*/ 73 w 155"/>
                    <a:gd name="T21" fmla="*/ 194 h 196"/>
                    <a:gd name="T22" fmla="*/ 82 w 155"/>
                    <a:gd name="T23" fmla="*/ 194 h 196"/>
                    <a:gd name="T24" fmla="*/ 103 w 155"/>
                    <a:gd name="T25" fmla="*/ 173 h 196"/>
                    <a:gd name="T26" fmla="*/ 125 w 155"/>
                    <a:gd name="T27" fmla="*/ 194 h 196"/>
                    <a:gd name="T28" fmla="*/ 129 w 155"/>
                    <a:gd name="T29" fmla="*/ 196 h 196"/>
                    <a:gd name="T30" fmla="*/ 134 w 155"/>
                    <a:gd name="T31" fmla="*/ 194 h 196"/>
                    <a:gd name="T32" fmla="*/ 153 w 155"/>
                    <a:gd name="T33" fmla="*/ 175 h 196"/>
                    <a:gd name="T34" fmla="*/ 155 w 155"/>
                    <a:gd name="T35" fmla="*/ 170 h 196"/>
                    <a:gd name="T36" fmla="*/ 155 w 155"/>
                    <a:gd name="T37" fmla="*/ 35 h 196"/>
                    <a:gd name="T38" fmla="*/ 153 w 155"/>
                    <a:gd name="T39" fmla="*/ 31 h 196"/>
                    <a:gd name="T40" fmla="*/ 129 w 155"/>
                    <a:gd name="T41" fmla="*/ 180 h 196"/>
                    <a:gd name="T42" fmla="*/ 108 w 155"/>
                    <a:gd name="T43" fmla="*/ 159 h 196"/>
                    <a:gd name="T44" fmla="*/ 99 w 155"/>
                    <a:gd name="T45" fmla="*/ 159 h 196"/>
                    <a:gd name="T46" fmla="*/ 77 w 155"/>
                    <a:gd name="T47" fmla="*/ 180 h 196"/>
                    <a:gd name="T48" fmla="*/ 56 w 155"/>
                    <a:gd name="T49" fmla="*/ 159 h 196"/>
                    <a:gd name="T50" fmla="*/ 52 w 155"/>
                    <a:gd name="T51" fmla="*/ 157 h 196"/>
                    <a:gd name="T52" fmla="*/ 47 w 155"/>
                    <a:gd name="T53" fmla="*/ 159 h 196"/>
                    <a:gd name="T54" fmla="*/ 26 w 155"/>
                    <a:gd name="T55" fmla="*/ 179 h 196"/>
                    <a:gd name="T56" fmla="*/ 13 w 155"/>
                    <a:gd name="T57" fmla="*/ 166 h 196"/>
                    <a:gd name="T58" fmla="*/ 13 w 155"/>
                    <a:gd name="T59" fmla="*/ 14 h 196"/>
                    <a:gd name="T60" fmla="*/ 116 w 155"/>
                    <a:gd name="T61" fmla="*/ 14 h 196"/>
                    <a:gd name="T62" fmla="*/ 116 w 155"/>
                    <a:gd name="T63" fmla="*/ 35 h 196"/>
                    <a:gd name="T64" fmla="*/ 120 w 155"/>
                    <a:gd name="T65" fmla="*/ 39 h 196"/>
                    <a:gd name="T66" fmla="*/ 142 w 155"/>
                    <a:gd name="T67" fmla="*/ 39 h 196"/>
                    <a:gd name="T68" fmla="*/ 142 w 155"/>
                    <a:gd name="T69" fmla="*/ 168 h 196"/>
                    <a:gd name="T70" fmla="*/ 129 w 155"/>
                    <a:gd name="T71" fmla="*/ 18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55" h="196">
                      <a:moveTo>
                        <a:pt x="153" y="31"/>
                      </a:moveTo>
                      <a:cubicBezTo>
                        <a:pt x="125" y="2"/>
                        <a:pt x="125" y="2"/>
                        <a:pt x="125" y="2"/>
                      </a:cubicBezTo>
                      <a:cubicBezTo>
                        <a:pt x="123" y="1"/>
                        <a:pt x="122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71"/>
                        <a:pt x="0" y="172"/>
                        <a:pt x="2" y="174"/>
                      </a:cubicBezTo>
                      <a:cubicBezTo>
                        <a:pt x="22" y="193"/>
                        <a:pt x="22" y="193"/>
                        <a:pt x="22" y="193"/>
                      </a:cubicBezTo>
                      <a:cubicBezTo>
                        <a:pt x="24" y="196"/>
                        <a:pt x="28" y="196"/>
                        <a:pt x="31" y="193"/>
                      </a:cubicBezTo>
                      <a:cubicBezTo>
                        <a:pt x="52" y="173"/>
                        <a:pt x="52" y="173"/>
                        <a:pt x="52" y="173"/>
                      </a:cubicBezTo>
                      <a:cubicBezTo>
                        <a:pt x="73" y="194"/>
                        <a:pt x="73" y="194"/>
                        <a:pt x="73" y="194"/>
                      </a:cubicBezTo>
                      <a:cubicBezTo>
                        <a:pt x="75" y="196"/>
                        <a:pt x="80" y="196"/>
                        <a:pt x="82" y="194"/>
                      </a:cubicBezTo>
                      <a:cubicBezTo>
                        <a:pt x="103" y="173"/>
                        <a:pt x="103" y="173"/>
                        <a:pt x="103" y="173"/>
                      </a:cubicBezTo>
                      <a:cubicBezTo>
                        <a:pt x="125" y="194"/>
                        <a:pt x="125" y="194"/>
                        <a:pt x="125" y="194"/>
                      </a:cubicBezTo>
                      <a:cubicBezTo>
                        <a:pt x="126" y="195"/>
                        <a:pt x="128" y="196"/>
                        <a:pt x="129" y="196"/>
                      </a:cubicBezTo>
                      <a:cubicBezTo>
                        <a:pt x="131" y="196"/>
                        <a:pt x="133" y="195"/>
                        <a:pt x="134" y="194"/>
                      </a:cubicBezTo>
                      <a:cubicBezTo>
                        <a:pt x="153" y="175"/>
                        <a:pt x="153" y="175"/>
                        <a:pt x="153" y="175"/>
                      </a:cubicBezTo>
                      <a:cubicBezTo>
                        <a:pt x="154" y="174"/>
                        <a:pt x="155" y="172"/>
                        <a:pt x="155" y="17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5" y="32"/>
                        <a:pt x="153" y="31"/>
                      </a:cubicBezTo>
                      <a:close/>
                      <a:moveTo>
                        <a:pt x="129" y="180"/>
                      </a:move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05" y="157"/>
                        <a:pt x="101" y="157"/>
                        <a:pt x="99" y="159"/>
                      </a:cubicBezTo>
                      <a:cubicBezTo>
                        <a:pt x="77" y="180"/>
                        <a:pt x="77" y="180"/>
                        <a:pt x="77" y="180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5" y="158"/>
                        <a:pt x="53" y="157"/>
                        <a:pt x="52" y="157"/>
                      </a:cubicBezTo>
                      <a:cubicBezTo>
                        <a:pt x="50" y="157"/>
                        <a:pt x="48" y="158"/>
                        <a:pt x="47" y="159"/>
                      </a:cubicBezTo>
                      <a:cubicBezTo>
                        <a:pt x="26" y="179"/>
                        <a:pt x="26" y="179"/>
                        <a:pt x="26" y="179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68"/>
                        <a:pt x="142" y="168"/>
                        <a:pt x="142" y="168"/>
                      </a:cubicBezTo>
                      <a:lnTo>
                        <a:pt x="129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组合 13"/>
            <p:cNvGrpSpPr/>
            <p:nvPr/>
          </p:nvGrpSpPr>
          <p:grpSpPr>
            <a:xfrm>
              <a:off x="5452593" y="876860"/>
              <a:ext cx="1271434" cy="1271434"/>
              <a:chOff x="5147792" y="1881950"/>
              <a:chExt cx="1007417" cy="1007417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5147792" y="1881950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" name="Group 19"/>
              <p:cNvGrpSpPr>
                <a:grpSpLocks noChangeAspect="1"/>
              </p:cNvGrpSpPr>
              <p:nvPr/>
            </p:nvGrpSpPr>
            <p:grpSpPr bwMode="auto">
              <a:xfrm>
                <a:off x="5388004" y="2104695"/>
                <a:ext cx="532201" cy="524391"/>
                <a:chOff x="3869" y="1065"/>
                <a:chExt cx="477" cy="470"/>
              </a:xfrm>
              <a:solidFill>
                <a:schemeClr val="bg1"/>
              </a:solidFill>
            </p:grpSpPr>
            <p:sp>
              <p:nvSpPr>
                <p:cNvPr id="24" name="Freeform 20"/>
                <p:cNvSpPr/>
                <p:nvPr/>
              </p:nvSpPr>
              <p:spPr bwMode="auto">
                <a:xfrm>
                  <a:off x="3936" y="1411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5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5"/>
                        <a:pt x="88" y="3"/>
                      </a:cubicBezTo>
                      <a:cubicBezTo>
                        <a:pt x="88" y="2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21"/>
                <p:cNvSpPr/>
                <p:nvPr/>
              </p:nvSpPr>
              <p:spPr bwMode="auto">
                <a:xfrm>
                  <a:off x="3936" y="1358"/>
                  <a:ext cx="211" cy="12"/>
                </a:xfrm>
                <a:custGeom>
                  <a:avLst/>
                  <a:gdLst>
                    <a:gd name="T0" fmla="*/ 86 w 88"/>
                    <a:gd name="T1" fmla="*/ 0 h 5"/>
                    <a:gd name="T2" fmla="*/ 3 w 88"/>
                    <a:gd name="T3" fmla="*/ 0 h 5"/>
                    <a:gd name="T4" fmla="*/ 0 w 88"/>
                    <a:gd name="T5" fmla="*/ 3 h 5"/>
                    <a:gd name="T6" fmla="*/ 3 w 88"/>
                    <a:gd name="T7" fmla="*/ 5 h 5"/>
                    <a:gd name="T8" fmla="*/ 86 w 88"/>
                    <a:gd name="T9" fmla="*/ 5 h 5"/>
                    <a:gd name="T10" fmla="*/ 88 w 88"/>
                    <a:gd name="T11" fmla="*/ 3 h 5"/>
                    <a:gd name="T12" fmla="*/ 86 w 8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5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6" y="5"/>
                        <a:pt x="86" y="5"/>
                        <a:pt x="86" y="5"/>
                      </a:cubicBezTo>
                      <a:cubicBezTo>
                        <a:pt x="87" y="5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22"/>
                <p:cNvSpPr/>
                <p:nvPr/>
              </p:nvSpPr>
              <p:spPr bwMode="auto">
                <a:xfrm>
                  <a:off x="3936" y="1303"/>
                  <a:ext cx="211" cy="14"/>
                </a:xfrm>
                <a:custGeom>
                  <a:avLst/>
                  <a:gdLst>
                    <a:gd name="T0" fmla="*/ 86 w 88"/>
                    <a:gd name="T1" fmla="*/ 0 h 6"/>
                    <a:gd name="T2" fmla="*/ 3 w 88"/>
                    <a:gd name="T3" fmla="*/ 0 h 6"/>
                    <a:gd name="T4" fmla="*/ 0 w 88"/>
                    <a:gd name="T5" fmla="*/ 3 h 6"/>
                    <a:gd name="T6" fmla="*/ 3 w 88"/>
                    <a:gd name="T7" fmla="*/ 6 h 6"/>
                    <a:gd name="T8" fmla="*/ 86 w 88"/>
                    <a:gd name="T9" fmla="*/ 6 h 6"/>
                    <a:gd name="T10" fmla="*/ 88 w 88"/>
                    <a:gd name="T11" fmla="*/ 3 h 6"/>
                    <a:gd name="T12" fmla="*/ 86 w 8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">
                      <a:moveTo>
                        <a:pt x="86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7" y="6"/>
                        <a:pt x="88" y="4"/>
                        <a:pt x="88" y="3"/>
                      </a:cubicBezTo>
                      <a:cubicBezTo>
                        <a:pt x="88" y="1"/>
                        <a:pt x="87" y="0"/>
                        <a:pt x="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23"/>
                <p:cNvSpPr/>
                <p:nvPr/>
              </p:nvSpPr>
              <p:spPr bwMode="auto">
                <a:xfrm>
                  <a:off x="3936" y="1250"/>
                  <a:ext cx="103" cy="14"/>
                </a:xfrm>
                <a:custGeom>
                  <a:avLst/>
                  <a:gdLst>
                    <a:gd name="T0" fmla="*/ 3 w 43"/>
                    <a:gd name="T1" fmla="*/ 6 h 6"/>
                    <a:gd name="T2" fmla="*/ 41 w 43"/>
                    <a:gd name="T3" fmla="*/ 6 h 6"/>
                    <a:gd name="T4" fmla="*/ 43 w 43"/>
                    <a:gd name="T5" fmla="*/ 3 h 6"/>
                    <a:gd name="T6" fmla="*/ 41 w 43"/>
                    <a:gd name="T7" fmla="*/ 0 h 6"/>
                    <a:gd name="T8" fmla="*/ 3 w 43"/>
                    <a:gd name="T9" fmla="*/ 0 h 6"/>
                    <a:gd name="T10" fmla="*/ 0 w 43"/>
                    <a:gd name="T11" fmla="*/ 3 h 6"/>
                    <a:gd name="T12" fmla="*/ 3 w 43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6">
                      <a:moveTo>
                        <a:pt x="3" y="6"/>
                      </a:move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2" y="6"/>
                        <a:pt x="43" y="4"/>
                        <a:pt x="43" y="3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4"/>
                        <a:pt x="1" y="6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24"/>
                <p:cNvSpPr>
                  <a:spLocks noEditPoints="1"/>
                </p:cNvSpPr>
                <p:nvPr/>
              </p:nvSpPr>
              <p:spPr bwMode="auto">
                <a:xfrm>
                  <a:off x="3869" y="1065"/>
                  <a:ext cx="345" cy="470"/>
                </a:xfrm>
                <a:custGeom>
                  <a:avLst/>
                  <a:gdLst>
                    <a:gd name="T0" fmla="*/ 116 w 144"/>
                    <a:gd name="T1" fmla="*/ 2 h 196"/>
                    <a:gd name="T2" fmla="*/ 111 w 144"/>
                    <a:gd name="T3" fmla="*/ 0 h 196"/>
                    <a:gd name="T4" fmla="*/ 7 w 144"/>
                    <a:gd name="T5" fmla="*/ 0 h 196"/>
                    <a:gd name="T6" fmla="*/ 0 w 144"/>
                    <a:gd name="T7" fmla="*/ 7 h 196"/>
                    <a:gd name="T8" fmla="*/ 0 w 144"/>
                    <a:gd name="T9" fmla="*/ 189 h 196"/>
                    <a:gd name="T10" fmla="*/ 7 w 144"/>
                    <a:gd name="T11" fmla="*/ 196 h 196"/>
                    <a:gd name="T12" fmla="*/ 138 w 144"/>
                    <a:gd name="T13" fmla="*/ 196 h 196"/>
                    <a:gd name="T14" fmla="*/ 144 w 144"/>
                    <a:gd name="T15" fmla="*/ 189 h 196"/>
                    <a:gd name="T16" fmla="*/ 144 w 144"/>
                    <a:gd name="T17" fmla="*/ 33 h 196"/>
                    <a:gd name="T18" fmla="*/ 142 w 144"/>
                    <a:gd name="T19" fmla="*/ 28 h 196"/>
                    <a:gd name="T20" fmla="*/ 116 w 144"/>
                    <a:gd name="T21" fmla="*/ 2 h 196"/>
                    <a:gd name="T22" fmla="*/ 13 w 144"/>
                    <a:gd name="T23" fmla="*/ 182 h 196"/>
                    <a:gd name="T24" fmla="*/ 13 w 144"/>
                    <a:gd name="T25" fmla="*/ 13 h 196"/>
                    <a:gd name="T26" fmla="*/ 104 w 144"/>
                    <a:gd name="T27" fmla="*/ 13 h 196"/>
                    <a:gd name="T28" fmla="*/ 104 w 144"/>
                    <a:gd name="T29" fmla="*/ 36 h 196"/>
                    <a:gd name="T30" fmla="*/ 108 w 144"/>
                    <a:gd name="T31" fmla="*/ 40 h 196"/>
                    <a:gd name="T32" fmla="*/ 131 w 144"/>
                    <a:gd name="T33" fmla="*/ 40 h 196"/>
                    <a:gd name="T34" fmla="*/ 131 w 144"/>
                    <a:gd name="T35" fmla="*/ 182 h 196"/>
                    <a:gd name="T36" fmla="*/ 13 w 144"/>
                    <a:gd name="T37" fmla="*/ 18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44" h="196">
                      <a:moveTo>
                        <a:pt x="116" y="2"/>
                      </a:moveTo>
                      <a:cubicBezTo>
                        <a:pt x="115" y="1"/>
                        <a:pt x="113" y="0"/>
                        <a:pt x="11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89"/>
                        <a:pt x="0" y="189"/>
                        <a:pt x="0" y="189"/>
                      </a:cubicBezTo>
                      <a:cubicBezTo>
                        <a:pt x="0" y="193"/>
                        <a:pt x="3" y="196"/>
                        <a:pt x="7" y="196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1" y="196"/>
                        <a:pt x="144" y="193"/>
                        <a:pt x="144" y="189"/>
                      </a:cubicBezTo>
                      <a:cubicBezTo>
                        <a:pt x="144" y="33"/>
                        <a:pt x="144" y="33"/>
                        <a:pt x="144" y="33"/>
                      </a:cubicBezTo>
                      <a:cubicBezTo>
                        <a:pt x="144" y="31"/>
                        <a:pt x="144" y="29"/>
                        <a:pt x="142" y="28"/>
                      </a:cubicBezTo>
                      <a:lnTo>
                        <a:pt x="116" y="2"/>
                      </a:lnTo>
                      <a:close/>
                      <a:moveTo>
                        <a:pt x="13" y="182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4" y="36"/>
                        <a:pt x="104" y="36"/>
                        <a:pt x="104" y="36"/>
                      </a:cubicBezTo>
                      <a:cubicBezTo>
                        <a:pt x="104" y="38"/>
                        <a:pt x="106" y="40"/>
                        <a:pt x="108" y="40"/>
                      </a:cubicBezTo>
                      <a:cubicBezTo>
                        <a:pt x="131" y="40"/>
                        <a:pt x="131" y="40"/>
                        <a:pt x="131" y="40"/>
                      </a:cubicBezTo>
                      <a:cubicBezTo>
                        <a:pt x="131" y="182"/>
                        <a:pt x="131" y="182"/>
                        <a:pt x="131" y="182"/>
                      </a:cubicBezTo>
                      <a:lnTo>
                        <a:pt x="13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25"/>
                <p:cNvSpPr>
                  <a:spLocks noEditPoints="1"/>
                </p:cNvSpPr>
                <p:nvPr/>
              </p:nvSpPr>
              <p:spPr bwMode="auto">
                <a:xfrm>
                  <a:off x="4252" y="1087"/>
                  <a:ext cx="94" cy="444"/>
                </a:xfrm>
                <a:custGeom>
                  <a:avLst/>
                  <a:gdLst>
                    <a:gd name="T0" fmla="*/ 35 w 39"/>
                    <a:gd name="T1" fmla="*/ 0 h 185"/>
                    <a:gd name="T2" fmla="*/ 4 w 39"/>
                    <a:gd name="T3" fmla="*/ 0 h 185"/>
                    <a:gd name="T4" fmla="*/ 0 w 39"/>
                    <a:gd name="T5" fmla="*/ 4 h 185"/>
                    <a:gd name="T6" fmla="*/ 0 w 39"/>
                    <a:gd name="T7" fmla="*/ 144 h 185"/>
                    <a:gd name="T8" fmla="*/ 0 w 39"/>
                    <a:gd name="T9" fmla="*/ 146 h 185"/>
                    <a:gd name="T10" fmla="*/ 16 w 39"/>
                    <a:gd name="T11" fmla="*/ 182 h 185"/>
                    <a:gd name="T12" fmla="*/ 20 w 39"/>
                    <a:gd name="T13" fmla="*/ 185 h 185"/>
                    <a:gd name="T14" fmla="*/ 23 w 39"/>
                    <a:gd name="T15" fmla="*/ 182 h 185"/>
                    <a:gd name="T16" fmla="*/ 39 w 39"/>
                    <a:gd name="T17" fmla="*/ 146 h 185"/>
                    <a:gd name="T18" fmla="*/ 39 w 39"/>
                    <a:gd name="T19" fmla="*/ 144 h 185"/>
                    <a:gd name="T20" fmla="*/ 39 w 39"/>
                    <a:gd name="T21" fmla="*/ 4 h 185"/>
                    <a:gd name="T22" fmla="*/ 35 w 39"/>
                    <a:gd name="T23" fmla="*/ 0 h 185"/>
                    <a:gd name="T24" fmla="*/ 31 w 39"/>
                    <a:gd name="T25" fmla="*/ 143 h 185"/>
                    <a:gd name="T26" fmla="*/ 25 w 39"/>
                    <a:gd name="T27" fmla="*/ 157 h 185"/>
                    <a:gd name="T28" fmla="*/ 14 w 39"/>
                    <a:gd name="T29" fmla="*/ 157 h 185"/>
                    <a:gd name="T30" fmla="*/ 8 w 39"/>
                    <a:gd name="T31" fmla="*/ 143 h 185"/>
                    <a:gd name="T32" fmla="*/ 8 w 39"/>
                    <a:gd name="T33" fmla="*/ 8 h 185"/>
                    <a:gd name="T34" fmla="*/ 18 w 39"/>
                    <a:gd name="T35" fmla="*/ 8 h 185"/>
                    <a:gd name="T36" fmla="*/ 18 w 39"/>
                    <a:gd name="T37" fmla="*/ 8 h 185"/>
                    <a:gd name="T38" fmla="*/ 18 w 39"/>
                    <a:gd name="T39" fmla="*/ 137 h 185"/>
                    <a:gd name="T40" fmla="*/ 21 w 39"/>
                    <a:gd name="T41" fmla="*/ 139 h 185"/>
                    <a:gd name="T42" fmla="*/ 24 w 39"/>
                    <a:gd name="T43" fmla="*/ 137 h 185"/>
                    <a:gd name="T44" fmla="*/ 24 w 39"/>
                    <a:gd name="T45" fmla="*/ 8 h 185"/>
                    <a:gd name="T46" fmla="*/ 24 w 39"/>
                    <a:gd name="T47" fmla="*/ 8 h 185"/>
                    <a:gd name="T48" fmla="*/ 31 w 39"/>
                    <a:gd name="T49" fmla="*/ 8 h 185"/>
                    <a:gd name="T50" fmla="*/ 31 w 39"/>
                    <a:gd name="T51" fmla="*/ 143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9" h="185">
                      <a:moveTo>
                        <a:pt x="35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45"/>
                        <a:pt x="0" y="145"/>
                        <a:pt x="0" y="146"/>
                      </a:cubicBezTo>
                      <a:cubicBezTo>
                        <a:pt x="16" y="182"/>
                        <a:pt x="16" y="182"/>
                        <a:pt x="16" y="182"/>
                      </a:cubicBezTo>
                      <a:cubicBezTo>
                        <a:pt x="17" y="184"/>
                        <a:pt x="18" y="185"/>
                        <a:pt x="20" y="185"/>
                      </a:cubicBezTo>
                      <a:cubicBezTo>
                        <a:pt x="21" y="185"/>
                        <a:pt x="23" y="184"/>
                        <a:pt x="23" y="182"/>
                      </a:cubicBezTo>
                      <a:cubicBezTo>
                        <a:pt x="39" y="146"/>
                        <a:pt x="39" y="146"/>
                        <a:pt x="39" y="146"/>
                      </a:cubicBezTo>
                      <a:cubicBezTo>
                        <a:pt x="39" y="145"/>
                        <a:pt x="39" y="145"/>
                        <a:pt x="39" y="14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1"/>
                        <a:pt x="37" y="0"/>
                        <a:pt x="35" y="0"/>
                      </a:cubicBezTo>
                      <a:close/>
                      <a:moveTo>
                        <a:pt x="31" y="143"/>
                      </a:moveTo>
                      <a:cubicBezTo>
                        <a:pt x="25" y="157"/>
                        <a:pt x="25" y="157"/>
                        <a:pt x="25" y="157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18" y="138"/>
                        <a:pt x="19" y="139"/>
                        <a:pt x="21" y="139"/>
                      </a:cubicBezTo>
                      <a:cubicBezTo>
                        <a:pt x="22" y="139"/>
                        <a:pt x="24" y="138"/>
                        <a:pt x="24" y="13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lnTo>
                        <a:pt x="31" y="1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7379080" y="2803349"/>
              <a:ext cx="1271434" cy="1271434"/>
              <a:chOff x="6674239" y="3408398"/>
              <a:chExt cx="1007417" cy="1007417"/>
            </a:xfrm>
          </p:grpSpPr>
          <p:sp>
            <p:nvSpPr>
              <p:cNvPr id="16" name="任意多边形 15"/>
              <p:cNvSpPr/>
              <p:nvPr/>
            </p:nvSpPr>
            <p:spPr>
              <a:xfrm>
                <a:off x="6674239" y="3408398"/>
                <a:ext cx="1007417" cy="1007417"/>
              </a:xfrm>
              <a:custGeom>
                <a:avLst/>
                <a:gdLst>
                  <a:gd name="connsiteX0" fmla="*/ 0 w 1007417"/>
                  <a:gd name="connsiteY0" fmla="*/ 503709 h 1007417"/>
                  <a:gd name="connsiteX1" fmla="*/ 503709 w 1007417"/>
                  <a:gd name="connsiteY1" fmla="*/ 0 h 1007417"/>
                  <a:gd name="connsiteX2" fmla="*/ 1007418 w 1007417"/>
                  <a:gd name="connsiteY2" fmla="*/ 503709 h 1007417"/>
                  <a:gd name="connsiteX3" fmla="*/ 503709 w 1007417"/>
                  <a:gd name="connsiteY3" fmla="*/ 1007418 h 1007417"/>
                  <a:gd name="connsiteX4" fmla="*/ 0 w 1007417"/>
                  <a:gd name="connsiteY4" fmla="*/ 503709 h 100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417" h="1007417">
                    <a:moveTo>
                      <a:pt x="0" y="503709"/>
                    </a:moveTo>
                    <a:cubicBezTo>
                      <a:pt x="0" y="225518"/>
                      <a:pt x="225518" y="0"/>
                      <a:pt x="503709" y="0"/>
                    </a:cubicBezTo>
                    <a:cubicBezTo>
                      <a:pt x="781900" y="0"/>
                      <a:pt x="1007418" y="225518"/>
                      <a:pt x="1007418" y="503709"/>
                    </a:cubicBezTo>
                    <a:cubicBezTo>
                      <a:pt x="1007418" y="781900"/>
                      <a:pt x="781900" y="1007418"/>
                      <a:pt x="503709" y="1007418"/>
                    </a:cubicBezTo>
                    <a:cubicBezTo>
                      <a:pt x="225518" y="1007418"/>
                      <a:pt x="0" y="781900"/>
                      <a:pt x="0" y="5037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28"/>
              <p:cNvGrpSpPr>
                <a:grpSpLocks noChangeAspect="1"/>
              </p:cNvGrpSpPr>
              <p:nvPr/>
            </p:nvGrpSpPr>
            <p:grpSpPr bwMode="auto">
              <a:xfrm>
                <a:off x="6969306" y="3649352"/>
                <a:ext cx="417282" cy="525508"/>
                <a:chOff x="4401" y="2266"/>
                <a:chExt cx="374" cy="471"/>
              </a:xfrm>
              <a:solidFill>
                <a:schemeClr val="bg1"/>
              </a:solidFill>
            </p:grpSpPr>
            <p:sp>
              <p:nvSpPr>
                <p:cNvPr id="18" name="Freeform 29"/>
                <p:cNvSpPr/>
                <p:nvPr/>
              </p:nvSpPr>
              <p:spPr bwMode="auto">
                <a:xfrm>
                  <a:off x="4538" y="2390"/>
                  <a:ext cx="85" cy="108"/>
                </a:xfrm>
                <a:custGeom>
                  <a:avLst/>
                  <a:gdLst>
                    <a:gd name="T0" fmla="*/ 0 w 35"/>
                    <a:gd name="T1" fmla="*/ 26 h 45"/>
                    <a:gd name="T2" fmla="*/ 3 w 35"/>
                    <a:gd name="T3" fmla="*/ 29 h 45"/>
                    <a:gd name="T4" fmla="*/ 3 w 35"/>
                    <a:gd name="T5" fmla="*/ 29 h 45"/>
                    <a:gd name="T6" fmla="*/ 17 w 35"/>
                    <a:gd name="T7" fmla="*/ 45 h 45"/>
                    <a:gd name="T8" fmla="*/ 32 w 35"/>
                    <a:gd name="T9" fmla="*/ 29 h 45"/>
                    <a:gd name="T10" fmla="*/ 32 w 35"/>
                    <a:gd name="T11" fmla="*/ 29 h 45"/>
                    <a:gd name="T12" fmla="*/ 35 w 35"/>
                    <a:gd name="T13" fmla="*/ 26 h 45"/>
                    <a:gd name="T14" fmla="*/ 33 w 35"/>
                    <a:gd name="T15" fmla="*/ 23 h 45"/>
                    <a:gd name="T16" fmla="*/ 34 w 35"/>
                    <a:gd name="T17" fmla="*/ 17 h 45"/>
                    <a:gd name="T18" fmla="*/ 17 w 35"/>
                    <a:gd name="T19" fmla="*/ 0 h 45"/>
                    <a:gd name="T20" fmla="*/ 1 w 35"/>
                    <a:gd name="T21" fmla="*/ 17 h 45"/>
                    <a:gd name="T22" fmla="*/ 2 w 35"/>
                    <a:gd name="T23" fmla="*/ 23 h 45"/>
                    <a:gd name="T24" fmla="*/ 0 w 35"/>
                    <a:gd name="T25" fmla="*/ 2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45">
                      <a:moveTo>
                        <a:pt x="0" y="26"/>
                      </a:moveTo>
                      <a:cubicBezTo>
                        <a:pt x="0" y="28"/>
                        <a:pt x="1" y="29"/>
                        <a:pt x="3" y="2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37"/>
                        <a:pt x="10" y="45"/>
                        <a:pt x="17" y="45"/>
                      </a:cubicBezTo>
                      <a:cubicBezTo>
                        <a:pt x="25" y="45"/>
                        <a:pt x="31" y="37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29"/>
                        <a:pt x="35" y="28"/>
                        <a:pt x="35" y="26"/>
                      </a:cubicBezTo>
                      <a:cubicBezTo>
                        <a:pt x="35" y="25"/>
                        <a:pt x="34" y="24"/>
                        <a:pt x="33" y="23"/>
                      </a:cubicBezTo>
                      <a:cubicBezTo>
                        <a:pt x="34" y="21"/>
                        <a:pt x="34" y="19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8" y="0"/>
                        <a:pt x="1" y="8"/>
                        <a:pt x="1" y="17"/>
                      </a:cubicBezTo>
                      <a:cubicBezTo>
                        <a:pt x="1" y="19"/>
                        <a:pt x="1" y="21"/>
                        <a:pt x="2" y="23"/>
                      </a:cubicBezTo>
                      <a:cubicBezTo>
                        <a:pt x="1" y="24"/>
                        <a:pt x="0" y="25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30"/>
                <p:cNvSpPr/>
                <p:nvPr/>
              </p:nvSpPr>
              <p:spPr bwMode="auto">
                <a:xfrm>
                  <a:off x="4490" y="2512"/>
                  <a:ext cx="178" cy="53"/>
                </a:xfrm>
                <a:custGeom>
                  <a:avLst/>
                  <a:gdLst>
                    <a:gd name="T0" fmla="*/ 2 w 74"/>
                    <a:gd name="T1" fmla="*/ 22 h 22"/>
                    <a:gd name="T2" fmla="*/ 73 w 74"/>
                    <a:gd name="T3" fmla="*/ 22 h 22"/>
                    <a:gd name="T4" fmla="*/ 74 w 74"/>
                    <a:gd name="T5" fmla="*/ 21 h 22"/>
                    <a:gd name="T6" fmla="*/ 74 w 74"/>
                    <a:gd name="T7" fmla="*/ 15 h 22"/>
                    <a:gd name="T8" fmla="*/ 74 w 74"/>
                    <a:gd name="T9" fmla="*/ 14 h 22"/>
                    <a:gd name="T10" fmla="*/ 50 w 74"/>
                    <a:gd name="T11" fmla="*/ 0 h 22"/>
                    <a:gd name="T12" fmla="*/ 49 w 74"/>
                    <a:gd name="T13" fmla="*/ 0 h 22"/>
                    <a:gd name="T14" fmla="*/ 48 w 74"/>
                    <a:gd name="T15" fmla="*/ 0 h 22"/>
                    <a:gd name="T16" fmla="*/ 47 w 74"/>
                    <a:gd name="T17" fmla="*/ 0 h 22"/>
                    <a:gd name="T18" fmla="*/ 37 w 74"/>
                    <a:gd name="T19" fmla="*/ 3 h 22"/>
                    <a:gd name="T20" fmla="*/ 27 w 74"/>
                    <a:gd name="T21" fmla="*/ 0 h 22"/>
                    <a:gd name="T22" fmla="*/ 26 w 74"/>
                    <a:gd name="T23" fmla="*/ 0 h 22"/>
                    <a:gd name="T24" fmla="*/ 26 w 74"/>
                    <a:gd name="T25" fmla="*/ 0 h 22"/>
                    <a:gd name="T26" fmla="*/ 25 w 74"/>
                    <a:gd name="T27" fmla="*/ 0 h 22"/>
                    <a:gd name="T28" fmla="*/ 1 w 74"/>
                    <a:gd name="T29" fmla="*/ 14 h 22"/>
                    <a:gd name="T30" fmla="*/ 0 w 74"/>
                    <a:gd name="T31" fmla="*/ 15 h 22"/>
                    <a:gd name="T32" fmla="*/ 0 w 74"/>
                    <a:gd name="T33" fmla="*/ 21 h 22"/>
                    <a:gd name="T34" fmla="*/ 2 w 74"/>
                    <a:gd name="T3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4" h="22">
                      <a:moveTo>
                        <a:pt x="2" y="22"/>
                      </a:move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4" y="21"/>
                        <a:pt x="74" y="21"/>
                      </a:cubicBezTo>
                      <a:cubicBezTo>
                        <a:pt x="74" y="15"/>
                        <a:pt x="74" y="15"/>
                        <a:pt x="74" y="15"/>
                      </a:cubicBezTo>
                      <a:cubicBezTo>
                        <a:pt x="74" y="15"/>
                        <a:pt x="74" y="14"/>
                        <a:pt x="74" y="14"/>
                      </a:cubicBezTo>
                      <a:cubicBezTo>
                        <a:pt x="67" y="7"/>
                        <a:pt x="59" y="3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48" y="0"/>
                        <a:pt x="47" y="0"/>
                      </a:cubicBezTo>
                      <a:cubicBezTo>
                        <a:pt x="45" y="2"/>
                        <a:pt x="41" y="3"/>
                        <a:pt x="37" y="3"/>
                      </a:cubicBezTo>
                      <a:cubicBezTo>
                        <a:pt x="34" y="3"/>
                        <a:pt x="30" y="2"/>
                        <a:pt x="27" y="0"/>
                      </a:cubicBezTo>
                      <a:cubicBezTo>
                        <a:pt x="27" y="0"/>
                        <a:pt x="27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5" y="0"/>
                      </a:cubicBezTo>
                      <a:cubicBezTo>
                        <a:pt x="16" y="2"/>
                        <a:pt x="8" y="7"/>
                        <a:pt x="1" y="14"/>
                      </a:cubicBezTo>
                      <a:cubicBezTo>
                        <a:pt x="1" y="14"/>
                        <a:pt x="0" y="15"/>
                        <a:pt x="0" y="15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1" y="22"/>
                        <a:pt x="2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31"/>
                <p:cNvSpPr/>
                <p:nvPr/>
              </p:nvSpPr>
              <p:spPr bwMode="auto">
                <a:xfrm>
                  <a:off x="4476" y="2613"/>
                  <a:ext cx="207" cy="12"/>
                </a:xfrm>
                <a:custGeom>
                  <a:avLst/>
                  <a:gdLst>
                    <a:gd name="T0" fmla="*/ 84 w 86"/>
                    <a:gd name="T1" fmla="*/ 0 h 5"/>
                    <a:gd name="T2" fmla="*/ 3 w 86"/>
                    <a:gd name="T3" fmla="*/ 0 h 5"/>
                    <a:gd name="T4" fmla="*/ 0 w 86"/>
                    <a:gd name="T5" fmla="*/ 2 h 5"/>
                    <a:gd name="T6" fmla="*/ 3 w 86"/>
                    <a:gd name="T7" fmla="*/ 5 h 5"/>
                    <a:gd name="T8" fmla="*/ 84 w 86"/>
                    <a:gd name="T9" fmla="*/ 5 h 5"/>
                    <a:gd name="T10" fmla="*/ 86 w 86"/>
                    <a:gd name="T11" fmla="*/ 2 h 5"/>
                    <a:gd name="T12" fmla="*/ 84 w 86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" h="5">
                      <a:moveTo>
                        <a:pt x="8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5" y="5"/>
                        <a:pt x="86" y="4"/>
                        <a:pt x="86" y="2"/>
                      </a:cubicBezTo>
                      <a:cubicBezTo>
                        <a:pt x="86" y="1"/>
                        <a:pt x="85" y="0"/>
                        <a:pt x="8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32"/>
                <p:cNvSpPr>
                  <a:spLocks noEditPoints="1"/>
                </p:cNvSpPr>
                <p:nvPr/>
              </p:nvSpPr>
              <p:spPr bwMode="auto">
                <a:xfrm>
                  <a:off x="4401" y="2266"/>
                  <a:ext cx="374" cy="471"/>
                </a:xfrm>
                <a:custGeom>
                  <a:avLst/>
                  <a:gdLst>
                    <a:gd name="T0" fmla="*/ 153 w 155"/>
                    <a:gd name="T1" fmla="*/ 31 h 197"/>
                    <a:gd name="T2" fmla="*/ 124 w 155"/>
                    <a:gd name="T3" fmla="*/ 2 h 197"/>
                    <a:gd name="T4" fmla="*/ 120 w 155"/>
                    <a:gd name="T5" fmla="*/ 0 h 197"/>
                    <a:gd name="T6" fmla="*/ 6 w 155"/>
                    <a:gd name="T7" fmla="*/ 0 h 197"/>
                    <a:gd name="T8" fmla="*/ 0 w 155"/>
                    <a:gd name="T9" fmla="*/ 7 h 197"/>
                    <a:gd name="T10" fmla="*/ 0 w 155"/>
                    <a:gd name="T11" fmla="*/ 190 h 197"/>
                    <a:gd name="T12" fmla="*/ 6 w 155"/>
                    <a:gd name="T13" fmla="*/ 197 h 197"/>
                    <a:gd name="T14" fmla="*/ 148 w 155"/>
                    <a:gd name="T15" fmla="*/ 197 h 197"/>
                    <a:gd name="T16" fmla="*/ 155 w 155"/>
                    <a:gd name="T17" fmla="*/ 190 h 197"/>
                    <a:gd name="T18" fmla="*/ 155 w 155"/>
                    <a:gd name="T19" fmla="*/ 35 h 197"/>
                    <a:gd name="T20" fmla="*/ 153 w 155"/>
                    <a:gd name="T21" fmla="*/ 31 h 197"/>
                    <a:gd name="T22" fmla="*/ 13 w 155"/>
                    <a:gd name="T23" fmla="*/ 183 h 197"/>
                    <a:gd name="T24" fmla="*/ 13 w 155"/>
                    <a:gd name="T25" fmla="*/ 14 h 197"/>
                    <a:gd name="T26" fmla="*/ 116 w 155"/>
                    <a:gd name="T27" fmla="*/ 14 h 197"/>
                    <a:gd name="T28" fmla="*/ 116 w 155"/>
                    <a:gd name="T29" fmla="*/ 35 h 197"/>
                    <a:gd name="T30" fmla="*/ 120 w 155"/>
                    <a:gd name="T31" fmla="*/ 39 h 197"/>
                    <a:gd name="T32" fmla="*/ 142 w 155"/>
                    <a:gd name="T33" fmla="*/ 39 h 197"/>
                    <a:gd name="T34" fmla="*/ 142 w 155"/>
                    <a:gd name="T35" fmla="*/ 183 h 197"/>
                    <a:gd name="T36" fmla="*/ 13 w 155"/>
                    <a:gd name="T37" fmla="*/ 18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55" h="197">
                      <a:moveTo>
                        <a:pt x="153" y="31"/>
                      </a:moveTo>
                      <a:cubicBezTo>
                        <a:pt x="124" y="2"/>
                        <a:pt x="124" y="2"/>
                        <a:pt x="124" y="2"/>
                      </a:cubicBezTo>
                      <a:cubicBezTo>
                        <a:pt x="123" y="1"/>
                        <a:pt x="121" y="0"/>
                        <a:pt x="12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0" y="194"/>
                        <a:pt x="3" y="197"/>
                        <a:pt x="6" y="197"/>
                      </a:cubicBezTo>
                      <a:cubicBezTo>
                        <a:pt x="148" y="197"/>
                        <a:pt x="148" y="197"/>
                        <a:pt x="148" y="197"/>
                      </a:cubicBezTo>
                      <a:cubicBezTo>
                        <a:pt x="152" y="197"/>
                        <a:pt x="155" y="194"/>
                        <a:pt x="155" y="190"/>
                      </a:cubicBezTo>
                      <a:cubicBezTo>
                        <a:pt x="155" y="35"/>
                        <a:pt x="155" y="35"/>
                        <a:pt x="155" y="35"/>
                      </a:cubicBezTo>
                      <a:cubicBezTo>
                        <a:pt x="155" y="34"/>
                        <a:pt x="154" y="32"/>
                        <a:pt x="153" y="31"/>
                      </a:cubicBezTo>
                      <a:close/>
                      <a:moveTo>
                        <a:pt x="13" y="183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16" y="14"/>
                        <a:pt x="116" y="14"/>
                        <a:pt x="116" y="14"/>
                      </a:cubicBezTo>
                      <a:cubicBezTo>
                        <a:pt x="116" y="35"/>
                        <a:pt x="116" y="35"/>
                        <a:pt x="116" y="35"/>
                      </a:cubicBezTo>
                      <a:cubicBezTo>
                        <a:pt x="116" y="38"/>
                        <a:pt x="118" y="39"/>
                        <a:pt x="120" y="39"/>
                      </a:cubicBezTo>
                      <a:cubicBezTo>
                        <a:pt x="142" y="39"/>
                        <a:pt x="142" y="39"/>
                        <a:pt x="142" y="39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lnTo>
                        <a:pt x="13" y="1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4323745" y="1382342"/>
            <a:ext cx="4190162" cy="3037526"/>
            <a:chOff x="5818000" y="1843122"/>
            <a:chExt cx="5586883" cy="4050035"/>
          </a:xfrm>
        </p:grpSpPr>
        <p:sp>
          <p:nvSpPr>
            <p:cNvPr id="2" name="圆角矩形 1"/>
            <p:cNvSpPr/>
            <p:nvPr/>
          </p:nvSpPr>
          <p:spPr>
            <a:xfrm>
              <a:off x="5818000" y="1843122"/>
              <a:ext cx="5586883" cy="4050035"/>
            </a:xfrm>
            <a:prstGeom prst="roundRect">
              <a:avLst>
                <a:gd name="adj" fmla="val 561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31"/>
            <p:cNvSpPr txBox="1"/>
            <p:nvPr/>
          </p:nvSpPr>
          <p:spPr>
            <a:xfrm>
              <a:off x="6089669" y="2026983"/>
              <a:ext cx="5053952" cy="2975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42900">
                <a:lnSpc>
                  <a:spcPct val="200000"/>
                </a:lnSpc>
              </a:pPr>
              <a:r>
                <a:rPr lang="zh-CN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</a:t>
              </a:r>
              <a:endPara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342900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由于我组的一名同学进行考研，而在设计阶段，架构师的工作十分巨大，不仅仅是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分包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集成，还需要进行架构设计说明书的撰写（集成），类图的优化数据建模（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PDM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CDM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集成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），界面原型设计的集成等工作，工作量庞大，任务十分重要，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起初在进行角色分配的时候，确实有些不合理，因此此次进行角色变更，刘杰作为架构师进行后续阶段的工作。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角色变更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7" grpId="0"/>
      <p:bldP spid="4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9" name="矩形 28"/>
          <p:cNvSpPr/>
          <p:nvPr/>
        </p:nvSpPr>
        <p:spPr>
          <a:xfrm>
            <a:off x="4229098" y="2019303"/>
            <a:ext cx="1965960" cy="62230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任务分配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 rot="0">
            <a:off x="6622415" y="2019300"/>
            <a:ext cx="1200785" cy="596998"/>
            <a:chOff x="9140243" y="2649839"/>
            <a:chExt cx="1601046" cy="796253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601046" cy="409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dirty="0" smtClean="0">
                  <a:solidFill>
                    <a:schemeClr val="bg1"/>
                  </a:solidFill>
                </a:rPr>
                <a:t>2-1 </a:t>
              </a:r>
              <a:r>
                <a:rPr kumimoji="1" lang="zh-CN" altLang="en-US" dirty="0" smtClean="0">
                  <a:solidFill>
                    <a:schemeClr val="bg1"/>
                  </a:solidFill>
                </a:rPr>
                <a:t>角色分配</a:t>
              </a:r>
              <a:endParaRPr kumimoji="1" lang="zh-CN" altLang="en-US" dirty="0" smtClean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3037021"/>
              <a:ext cx="1601046" cy="4090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2-2 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任务分工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 descr="GZUOYVM%BU`0T7(M~QCIYU0"/>
          <p:cNvPicPr>
            <a:picLocks noChangeAspect="1"/>
          </p:cNvPicPr>
          <p:nvPr/>
        </p:nvPicPr>
        <p:blipFill>
          <a:blip r:embed="rId1"/>
          <a:srcRect l="7965" t="14627" r="66469" b="24627"/>
          <a:stretch>
            <a:fillRect/>
          </a:stretch>
        </p:blipFill>
        <p:spPr>
          <a:xfrm>
            <a:off x="937260" y="1774825"/>
            <a:ext cx="1109980" cy="10420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2" h="1221">
                <a:moveTo>
                  <a:pt x="581" y="0"/>
                </a:moveTo>
                <a:cubicBezTo>
                  <a:pt x="902" y="0"/>
                  <a:pt x="1162" y="273"/>
                  <a:pt x="1162" y="611"/>
                </a:cubicBezTo>
                <a:cubicBezTo>
                  <a:pt x="1162" y="948"/>
                  <a:pt x="902" y="1221"/>
                  <a:pt x="581" y="1221"/>
                </a:cubicBezTo>
                <a:cubicBezTo>
                  <a:pt x="260" y="1221"/>
                  <a:pt x="0" y="948"/>
                  <a:pt x="0" y="611"/>
                </a:cubicBezTo>
                <a:cubicBezTo>
                  <a:pt x="0" y="273"/>
                  <a:pt x="260" y="0"/>
                  <a:pt x="581" y="0"/>
                </a:cubicBezTo>
                <a:close/>
              </a:path>
            </a:pathLst>
          </a:custGeom>
          <a:noFill/>
        </p:spPr>
      </p:pic>
      <p:sp>
        <p:nvSpPr>
          <p:cNvPr id="4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7" grpId="0" bldLvl="0" animBg="1"/>
      <p:bldP spid="2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角色分配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0" name="等腰三角形 4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60" name="Freeform 7"/>
          <p:cNvSpPr>
            <a:spLocks noChangeArrowheads="1"/>
          </p:cNvSpPr>
          <p:nvPr/>
        </p:nvSpPr>
        <p:spPr bwMode="auto">
          <a:xfrm>
            <a:off x="3965575" y="1507734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1" name="Freeform 8"/>
          <p:cNvSpPr>
            <a:spLocks noChangeArrowheads="1"/>
          </p:cNvSpPr>
          <p:nvPr/>
        </p:nvSpPr>
        <p:spPr bwMode="auto">
          <a:xfrm>
            <a:off x="2936875" y="2423721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2" name="Freeform 9"/>
          <p:cNvSpPr>
            <a:spLocks noChangeArrowheads="1"/>
          </p:cNvSpPr>
          <p:nvPr/>
        </p:nvSpPr>
        <p:spPr bwMode="auto">
          <a:xfrm>
            <a:off x="3527425" y="3414321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3" name="Freeform 10"/>
          <p:cNvSpPr>
            <a:spLocks noChangeArrowheads="1"/>
          </p:cNvSpPr>
          <p:nvPr/>
        </p:nvSpPr>
        <p:spPr bwMode="auto">
          <a:xfrm>
            <a:off x="4483100" y="3414321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4" name="Freeform 11"/>
          <p:cNvSpPr>
            <a:spLocks noChangeArrowheads="1"/>
          </p:cNvSpPr>
          <p:nvPr/>
        </p:nvSpPr>
        <p:spPr bwMode="auto">
          <a:xfrm>
            <a:off x="5003800" y="2423721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5" name="矩形 7"/>
          <p:cNvSpPr>
            <a:spLocks noChangeArrowheads="1"/>
          </p:cNvSpPr>
          <p:nvPr/>
        </p:nvSpPr>
        <p:spPr bwMode="auto">
          <a:xfrm>
            <a:off x="4303713" y="1926834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6" name="矩形 8"/>
          <p:cNvSpPr>
            <a:spLocks noChangeArrowheads="1"/>
          </p:cNvSpPr>
          <p:nvPr/>
        </p:nvSpPr>
        <p:spPr bwMode="auto">
          <a:xfrm>
            <a:off x="5264150" y="2611046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7" name="矩形 9"/>
          <p:cNvSpPr>
            <a:spLocks noChangeArrowheads="1"/>
          </p:cNvSpPr>
          <p:nvPr/>
        </p:nvSpPr>
        <p:spPr bwMode="auto">
          <a:xfrm>
            <a:off x="4905375" y="3750871"/>
            <a:ext cx="357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8" name="矩形 10"/>
          <p:cNvSpPr>
            <a:spLocks noChangeArrowheads="1"/>
          </p:cNvSpPr>
          <p:nvPr/>
        </p:nvSpPr>
        <p:spPr bwMode="auto">
          <a:xfrm>
            <a:off x="3646488" y="3765159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2800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69" name="矩形 11"/>
          <p:cNvSpPr>
            <a:spLocks noChangeArrowheads="1"/>
          </p:cNvSpPr>
          <p:nvPr/>
        </p:nvSpPr>
        <p:spPr bwMode="auto">
          <a:xfrm>
            <a:off x="3348038" y="2620571"/>
            <a:ext cx="357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280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70" name="TextBox 12"/>
          <p:cNvSpPr>
            <a:spLocks noChangeArrowheads="1"/>
          </p:cNvSpPr>
          <p:nvPr/>
        </p:nvSpPr>
        <p:spPr bwMode="auto">
          <a:xfrm>
            <a:off x="4879975" y="1356921"/>
            <a:ext cx="2571750" cy="33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lang="zh-CN" altLang="en-US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项目经理，架构师，数据库设计师，系统分析师，设计师，编码员</a:t>
            </a:r>
            <a:endParaRPr lang="zh-CN" altLang="en-US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13"/>
          <p:cNvSpPr>
            <a:spLocks noChangeArrowheads="1"/>
          </p:cNvSpPr>
          <p:nvPr/>
        </p:nvSpPr>
        <p:spPr bwMode="auto">
          <a:xfrm>
            <a:off x="6138863" y="2580884"/>
            <a:ext cx="2109787" cy="33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设计师，系统分析师，PPQA人员，测试员</a:t>
            </a:r>
            <a:r>
              <a:rPr 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，编码员</a:t>
            </a:r>
            <a:endParaRPr 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14"/>
          <p:cNvSpPr>
            <a:spLocks noChangeArrowheads="1"/>
          </p:cNvSpPr>
          <p:nvPr/>
        </p:nvSpPr>
        <p:spPr bwMode="auto">
          <a:xfrm>
            <a:off x="5622925" y="4196641"/>
            <a:ext cx="2109788" cy="33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系统分析师，数据库设计师，界面设计师，测试员</a:t>
            </a:r>
            <a:r>
              <a:rPr 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，编码员</a:t>
            </a:r>
            <a:endParaRPr 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15"/>
          <p:cNvSpPr>
            <a:spLocks noChangeArrowheads="1"/>
          </p:cNvSpPr>
          <p:nvPr/>
        </p:nvSpPr>
        <p:spPr bwMode="auto">
          <a:xfrm>
            <a:off x="1136650" y="3725471"/>
            <a:ext cx="2108200" cy="33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测试员，数据库设计师，界面设计师，设计师</a:t>
            </a:r>
            <a:r>
              <a:rPr lang="zh-CN" sz="1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，编码员</a:t>
            </a:r>
            <a:endParaRPr 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136650" y="1977634"/>
            <a:ext cx="2108200" cy="33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/>
            <a:r>
              <a:rPr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系统分析师，设计师，配置员</a:t>
            </a:r>
            <a:r>
              <a:rPr lang="zh-CN" sz="11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，编码员</a:t>
            </a:r>
            <a:endParaRPr lang="zh-CN" sz="11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7"/>
          <p:cNvSpPr>
            <a:spLocks noChangeArrowheads="1"/>
          </p:cNvSpPr>
          <p:nvPr/>
        </p:nvSpPr>
        <p:spPr bwMode="auto">
          <a:xfrm>
            <a:off x="4879975" y="1083871"/>
            <a:ext cx="1262063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刘杰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18"/>
          <p:cNvSpPr>
            <a:spLocks noChangeArrowheads="1"/>
          </p:cNvSpPr>
          <p:nvPr/>
        </p:nvSpPr>
        <p:spPr bwMode="auto">
          <a:xfrm>
            <a:off x="6138863" y="2285609"/>
            <a:ext cx="1262062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洛少雄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19"/>
          <p:cNvSpPr>
            <a:spLocks noChangeArrowheads="1"/>
          </p:cNvSpPr>
          <p:nvPr/>
        </p:nvSpPr>
        <p:spPr bwMode="auto">
          <a:xfrm>
            <a:off x="5622925" y="3829294"/>
            <a:ext cx="1262063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成肇娣</a:t>
            </a:r>
            <a:endParaRPr lang="zh-CN" altLang="en-US" sz="14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20"/>
          <p:cNvSpPr>
            <a:spLocks noChangeArrowheads="1"/>
          </p:cNvSpPr>
          <p:nvPr/>
        </p:nvSpPr>
        <p:spPr bwMode="auto">
          <a:xfrm>
            <a:off x="1136650" y="3428609"/>
            <a:ext cx="90170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李慧琴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21"/>
          <p:cNvSpPr>
            <a:spLocks noChangeArrowheads="1"/>
          </p:cNvSpPr>
          <p:nvPr/>
        </p:nvSpPr>
        <p:spPr bwMode="auto">
          <a:xfrm>
            <a:off x="1136650" y="1674421"/>
            <a:ext cx="1081088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王敏泽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22"/>
          <p:cNvSpPr>
            <a:spLocks noChangeArrowheads="1"/>
          </p:cNvSpPr>
          <p:nvPr/>
        </p:nvSpPr>
        <p:spPr bwMode="auto">
          <a:xfrm>
            <a:off x="4092575" y="2776146"/>
            <a:ext cx="865188" cy="67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组内</a:t>
            </a:r>
            <a:endParaRPr lang="zh-CN" altLang="en-US" sz="22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60" grpId="0" bldLvl="0" animBg="1" autoUpdateAnimBg="0"/>
      <p:bldP spid="61" grpId="0" bldLvl="0" animBg="1" autoUpdateAnimBg="0"/>
      <p:bldP spid="62" grpId="0" bldLvl="0" animBg="1" autoUpdateAnimBg="0"/>
      <p:bldP spid="63" grpId="0" bldLvl="0" animBg="1" autoUpdateAnimBg="0"/>
      <p:bldP spid="64" grpId="0" bldLvl="0" animBg="1" autoUpdateAnimBg="0"/>
      <p:bldP spid="65" grpId="0" bldLvl="0" autoUpdateAnimBg="0"/>
      <p:bldP spid="66" grpId="0" bldLvl="0" autoUpdateAnimBg="0"/>
      <p:bldP spid="67" grpId="0" bldLvl="0" autoUpdateAnimBg="0"/>
      <p:bldP spid="68" grpId="0" bldLvl="0" autoUpdateAnimBg="0"/>
      <p:bldP spid="69" grpId="0" bldLvl="0" autoUpdateAnimBg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  <p:bldP spid="78" grpId="0" bldLvl="0" autoUpdateAnimBg="0"/>
      <p:bldP spid="79" grpId="0" bldLvl="0" autoUpdateAnimBg="0"/>
      <p:bldP spid="80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任务分工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H="1">
            <a:off x="2822029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578077" y="4314631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rot="16200000" flipV="1">
            <a:off x="3700055" y="3436608"/>
            <a:ext cx="175604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rot="2700000" flipH="1">
            <a:off x="3079195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rot="18900000">
            <a:off x="4320911" y="3693774"/>
            <a:ext cx="175604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1461551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630473" y="4124412"/>
            <a:ext cx="890944" cy="35750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李慧琴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31565" y="3156585"/>
            <a:ext cx="1871980" cy="18719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 rot="0">
            <a:off x="3488055" y="2973705"/>
            <a:ext cx="2237740" cy="3518535"/>
            <a:chOff x="3692888" y="2889538"/>
            <a:chExt cx="2473262" cy="3888991"/>
          </a:xfrm>
        </p:grpSpPr>
        <p:sp>
          <p:nvSpPr>
            <p:cNvPr id="94" name="椭圆 4"/>
            <p:cNvSpPr/>
            <p:nvPr/>
          </p:nvSpPr>
          <p:spPr>
            <a:xfrm>
              <a:off x="3692888" y="2889538"/>
              <a:ext cx="2473262" cy="2473262"/>
            </a:xfrm>
            <a:custGeom>
              <a:avLst/>
              <a:gdLst/>
              <a:ahLst/>
              <a:cxnLst/>
              <a:rect l="l" t="t" r="r" b="b"/>
              <a:pathLst>
                <a:path w="2473262" h="2473262">
                  <a:moveTo>
                    <a:pt x="1236631" y="235688"/>
                  </a:moveTo>
                  <a:cubicBezTo>
                    <a:pt x="683825" y="235688"/>
                    <a:pt x="235688" y="683825"/>
                    <a:pt x="235688" y="1236631"/>
                  </a:cubicBezTo>
                  <a:cubicBezTo>
                    <a:pt x="235688" y="1789437"/>
                    <a:pt x="683825" y="2237574"/>
                    <a:pt x="1236631" y="2237574"/>
                  </a:cubicBezTo>
                  <a:cubicBezTo>
                    <a:pt x="1789437" y="2237574"/>
                    <a:pt x="2237574" y="1789437"/>
                    <a:pt x="2237574" y="1236631"/>
                  </a:cubicBezTo>
                  <a:cubicBezTo>
                    <a:pt x="2237574" y="683825"/>
                    <a:pt x="1789437" y="235688"/>
                    <a:pt x="1236631" y="235688"/>
                  </a:cubicBezTo>
                  <a:close/>
                  <a:moveTo>
                    <a:pt x="1236631" y="0"/>
                  </a:moveTo>
                  <a:cubicBezTo>
                    <a:pt x="1919603" y="0"/>
                    <a:pt x="2473262" y="553659"/>
                    <a:pt x="2473262" y="1236631"/>
                  </a:cubicBezTo>
                  <a:cubicBezTo>
                    <a:pt x="2473262" y="1919603"/>
                    <a:pt x="1919603" y="2473262"/>
                    <a:pt x="1236631" y="2473262"/>
                  </a:cubicBezTo>
                  <a:cubicBezTo>
                    <a:pt x="553659" y="2473262"/>
                    <a:pt x="0" y="1919603"/>
                    <a:pt x="0" y="1236631"/>
                  </a:cubicBezTo>
                  <a:cubicBezTo>
                    <a:pt x="0" y="553659"/>
                    <a:pt x="553659" y="0"/>
                    <a:pt x="123663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4710544" y="5261738"/>
              <a:ext cx="437950" cy="151679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Rectangle 11"/>
          <p:cNvSpPr>
            <a:spLocks noChangeArrowheads="1"/>
          </p:cNvSpPr>
          <p:nvPr/>
        </p:nvSpPr>
        <p:spPr bwMode="gray">
          <a:xfrm>
            <a:off x="4015164" y="3801931"/>
            <a:ext cx="1183522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235852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3954967" y="1191392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5690856" y="1905110"/>
            <a:ext cx="1243968" cy="12635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516216" y="3643759"/>
            <a:ext cx="1243968" cy="12635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274" tIns="56136" rIns="112274" bIns="56136" rtlCol="0" anchor="ctr"/>
          <a:lstStyle/>
          <a:p>
            <a:pPr algn="ctr"/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2412364" y="2357101"/>
            <a:ext cx="890944" cy="35750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王敏泽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132606" y="1643383"/>
            <a:ext cx="890944" cy="35750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刘杰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867368" y="2375081"/>
            <a:ext cx="890944" cy="35750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洛少雄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92728" y="4125236"/>
            <a:ext cx="890944" cy="357505"/>
          </a:xfrm>
          <a:prstGeom prst="rect">
            <a:avLst/>
          </a:prstGeom>
          <a:noFill/>
        </p:spPr>
        <p:txBody>
          <a:bodyPr wrap="square" lIns="112274" tIns="56136" rIns="112274" bIns="56136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成肇娣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71525" y="1501140"/>
            <a:ext cx="2859405" cy="499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负责</a:t>
            </a:r>
            <a:r>
              <a:rPr lang="zh-CN" altLang="en-US" dirty="0"/>
              <a:t>系统：</a:t>
            </a:r>
            <a:r>
              <a:rPr lang="zh-CN" altLang="en-US" dirty="0"/>
              <a:t>就业培训管理子系统，统计分析子系统</a:t>
            </a:r>
            <a:endParaRPr lang="zh-CN" altLang="en-US" dirty="0"/>
          </a:p>
          <a:p>
            <a:r>
              <a:rPr lang="zh-CN" altLang="en-US" dirty="0"/>
              <a:t>分析设计模型，数据建模，界面原型设计，配置管理，变更控制，</a:t>
            </a:r>
            <a:r>
              <a:rPr lang="zh-CN" altLang="en-US" dirty="0">
                <a:sym typeface="+mn-ea"/>
              </a:rPr>
              <a:t>配置状态报告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748332" y="532925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04"/>
          <p:cNvSpPr txBox="1"/>
          <p:nvPr/>
        </p:nvSpPr>
        <p:spPr>
          <a:xfrm>
            <a:off x="4951015" y="533057"/>
            <a:ext cx="2724244" cy="833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负责系统：</a:t>
            </a:r>
            <a:r>
              <a:rPr lang="zh-CN" altLang="en-US" dirty="0">
                <a:sym typeface="+mn-ea"/>
              </a:rPr>
              <a:t>基础数据管理子系统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项目进度计划（以及评审报告），架构设计说明书（以及评审报告），数据库设计说明书，</a:t>
            </a:r>
            <a:r>
              <a:rPr lang="zh-CN" altLang="en-US" dirty="0">
                <a:sym typeface="+mn-ea"/>
              </a:rPr>
              <a:t>分析设计模型，数据建模，界面原型设计，分包，集成，</a:t>
            </a:r>
            <a:r>
              <a:rPr lang="zh-CN" altLang="en-US" dirty="0"/>
              <a:t>问题跟踪表，周例会</a:t>
            </a:r>
            <a:endParaRPr lang="zh-CN" altLang="en-US" dirty="0"/>
          </a:p>
        </p:txBody>
      </p:sp>
      <p:sp>
        <p:nvSpPr>
          <p:cNvPr id="3" name="TextBox 104"/>
          <p:cNvSpPr txBox="1"/>
          <p:nvPr/>
        </p:nvSpPr>
        <p:spPr>
          <a:xfrm>
            <a:off x="6758305" y="1501140"/>
            <a:ext cx="2208530" cy="499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负责系统：知识管理，系统管理子系统</a:t>
            </a:r>
            <a:r>
              <a:rPr lang="zh-CN" altLang="en-US" dirty="0">
                <a:sym typeface="+mn-ea"/>
              </a:rPr>
              <a:t>分析设计模型，数据建模，界面原型设计，</a:t>
            </a:r>
            <a:r>
              <a:rPr lang="zh-CN" altLang="en-US" dirty="0"/>
              <a:t>PPQA周报，</a:t>
            </a:r>
            <a:r>
              <a:rPr lang="en-US" altLang="zh-CN" dirty="0"/>
              <a:t>PPQA</a:t>
            </a:r>
            <a:r>
              <a:rPr lang="zh-CN" altLang="en-US" dirty="0"/>
              <a:t>检查单</a:t>
            </a:r>
            <a:endParaRPr lang="zh-CN" altLang="en-US" dirty="0"/>
          </a:p>
        </p:txBody>
      </p:sp>
      <p:sp>
        <p:nvSpPr>
          <p:cNvPr id="4" name="TextBox 104"/>
          <p:cNvSpPr txBox="1"/>
          <p:nvPr/>
        </p:nvSpPr>
        <p:spPr>
          <a:xfrm>
            <a:off x="6934835" y="3134995"/>
            <a:ext cx="2208530" cy="666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负责系统：</a:t>
            </a:r>
            <a:r>
              <a:rPr lang="zh-CN" altLang="en-US" dirty="0">
                <a:sym typeface="+mn-ea"/>
              </a:rPr>
              <a:t>教学管理，资源管理子系统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分析设计模型，数据建模，界面原型设计，</a:t>
            </a:r>
            <a:r>
              <a:rPr lang="zh-CN" altLang="en-US" dirty="0"/>
              <a:t>基线建立，基线发布报告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TextBox 104"/>
          <p:cNvSpPr txBox="1"/>
          <p:nvPr/>
        </p:nvSpPr>
        <p:spPr>
          <a:xfrm>
            <a:off x="501570" y="3156877"/>
            <a:ext cx="2724244" cy="499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负责系统：</a:t>
            </a:r>
            <a:r>
              <a:rPr lang="zh-CN" altLang="en-US" dirty="0">
                <a:sym typeface="+mn-ea"/>
              </a:rPr>
              <a:t>内容管理，</a:t>
            </a:r>
            <a:r>
              <a:rPr lang="zh-CN" altLang="en-US" dirty="0"/>
              <a:t>测评考试子系统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分析设计模型，数据建模，界面原型设计，系统测试用例，集成测试计划，集成测试用例</a:t>
            </a:r>
            <a:endParaRPr lang="en-US" altLang="zh-CN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58107" y="3156745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72052" y="1501300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4162" y="1501300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1262" y="3168810"/>
            <a:ext cx="120566" cy="120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89" grpId="0" animBg="1"/>
      <p:bldP spid="90" grpId="0"/>
      <p:bldP spid="96" grpId="0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/>
      <p:bldP spid="104" grpId="0"/>
      <p:bldP spid="105" grpId="0"/>
      <p:bldP spid="106" grpId="0" bldLvl="0" animBg="1"/>
      <p:bldP spid="2" grpId="0"/>
      <p:bldP spid="3" grpId="0"/>
      <p:bldP spid="4" grpId="0"/>
      <p:bldP spid="5" grpId="0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44203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9" name="矩形 28"/>
          <p:cNvSpPr/>
          <p:nvPr/>
        </p:nvSpPr>
        <p:spPr>
          <a:xfrm>
            <a:off x="4624703" y="2044068"/>
            <a:ext cx="1965960" cy="62230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开发流程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GZUOYVM%BU`0T7(M~QCIYU0"/>
          <p:cNvPicPr>
            <a:picLocks noChangeAspect="1"/>
          </p:cNvPicPr>
          <p:nvPr/>
        </p:nvPicPr>
        <p:blipFill>
          <a:blip r:embed="rId1"/>
          <a:srcRect l="7965" t="14627" r="66469" b="24627"/>
          <a:stretch>
            <a:fillRect/>
          </a:stretch>
        </p:blipFill>
        <p:spPr>
          <a:xfrm>
            <a:off x="937260" y="1774825"/>
            <a:ext cx="1109980" cy="10420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2" h="1221">
                <a:moveTo>
                  <a:pt x="581" y="0"/>
                </a:moveTo>
                <a:cubicBezTo>
                  <a:pt x="902" y="0"/>
                  <a:pt x="1162" y="273"/>
                  <a:pt x="1162" y="611"/>
                </a:cubicBezTo>
                <a:cubicBezTo>
                  <a:pt x="1162" y="948"/>
                  <a:pt x="902" y="1221"/>
                  <a:pt x="581" y="1221"/>
                </a:cubicBezTo>
                <a:cubicBezTo>
                  <a:pt x="260" y="1221"/>
                  <a:pt x="0" y="948"/>
                  <a:pt x="0" y="611"/>
                </a:cubicBezTo>
                <a:cubicBezTo>
                  <a:pt x="0" y="273"/>
                  <a:pt x="260" y="0"/>
                  <a:pt x="581" y="0"/>
                </a:cubicBezTo>
                <a:close/>
              </a:path>
            </a:pathLst>
          </a:custGeom>
          <a:noFill/>
        </p:spPr>
      </p:pic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r>
              <a:rPr lang="en-US" altLang="zh-CN" b="1" dirty="0" smtClean="0">
                <a:solidFill>
                  <a:schemeClr val="bg1"/>
                </a:solidFill>
              </a:rPr>
              <a:t>Part</a:t>
            </a:r>
            <a:r>
              <a:rPr lang="en-US" altLang="zh-CN" sz="5400" b="1" dirty="0" smtClean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7" grpId="0" bldLvl="0" animBg="1"/>
      <p:bldP spid="29" grpId="0"/>
      <p:bldP spid="27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1684</Words>
  <Application>WPS 演示</Application>
  <PresentationFormat>全屏显示(16:9)</PresentationFormat>
  <Paragraphs>250</Paragraphs>
  <Slides>16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华文行楷</vt:lpstr>
      <vt:lpstr>Calibri</vt:lpstr>
      <vt:lpstr>Calibri</vt:lpstr>
      <vt:lpstr>Swiss911 UCm BT</vt:lpstr>
      <vt:lpstr>Arial Unicode MS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^我会哭，但一定不会输せ</cp:lastModifiedBy>
  <cp:revision>34</cp:revision>
  <dcterms:created xsi:type="dcterms:W3CDTF">2020-06-23T07:58:00Z</dcterms:created>
  <dcterms:modified xsi:type="dcterms:W3CDTF">2020-07-07T10:17:45Z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