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  <p:sldMasterId id="2147483707" r:id="rId2"/>
  </p:sldMasterIdLst>
  <p:notesMasterIdLst>
    <p:notesMasterId r:id="rId18"/>
  </p:notesMasterIdLst>
  <p:sldIdLst>
    <p:sldId id="256" r:id="rId3"/>
    <p:sldId id="997" r:id="rId4"/>
    <p:sldId id="258" r:id="rId5"/>
    <p:sldId id="257" r:id="rId6"/>
    <p:sldId id="998" r:id="rId7"/>
    <p:sldId id="259" r:id="rId8"/>
    <p:sldId id="260" r:id="rId9"/>
    <p:sldId id="999" r:id="rId10"/>
    <p:sldId id="1002" r:id="rId11"/>
    <p:sldId id="1001" r:id="rId12"/>
    <p:sldId id="1000" r:id="rId13"/>
    <p:sldId id="996" r:id="rId14"/>
    <p:sldId id="261" r:id="rId15"/>
    <p:sldId id="262" r:id="rId16"/>
    <p:sldId id="99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89669"/>
  </p:normalViewPr>
  <p:slideViewPr>
    <p:cSldViewPr snapToGrid="0" snapToObjects="1">
      <p:cViewPr varScale="1">
        <p:scale>
          <a:sx n="133" d="100"/>
          <a:sy n="133" d="100"/>
        </p:scale>
        <p:origin x="2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AC5E4-80C0-4A99-881E-6C7EB0155D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B3A803-B911-4BE4-8C7E-F4ED3C4BA583}">
      <dgm:prSet/>
      <dgm:spPr/>
      <dgm:t>
        <a:bodyPr/>
        <a:lstStyle/>
        <a:p>
          <a:r>
            <a:rPr lang="en-US"/>
            <a:t>Energy efficiency is key to sustainable system development.</a:t>
          </a:r>
        </a:p>
      </dgm:t>
    </dgm:pt>
    <dgm:pt modelId="{E516CA19-6F94-4F12-9DCF-E29071A02444}" type="parTrans" cxnId="{111315DD-CFDB-4F89-A6FF-B8FC74E57466}">
      <dgm:prSet/>
      <dgm:spPr/>
      <dgm:t>
        <a:bodyPr/>
        <a:lstStyle/>
        <a:p>
          <a:endParaRPr lang="en-US"/>
        </a:p>
      </dgm:t>
    </dgm:pt>
    <dgm:pt modelId="{191DDCAD-E50A-4B50-9032-BB4A9CCAEE40}" type="sibTrans" cxnId="{111315DD-CFDB-4F89-A6FF-B8FC74E57466}">
      <dgm:prSet/>
      <dgm:spPr/>
      <dgm:t>
        <a:bodyPr/>
        <a:lstStyle/>
        <a:p>
          <a:endParaRPr lang="en-US"/>
        </a:p>
      </dgm:t>
    </dgm:pt>
    <dgm:pt modelId="{CDE3CBFC-C1C7-49B8-9039-8D21F6EDA996}">
      <dgm:prSet/>
      <dgm:spPr/>
      <dgm:t>
        <a:bodyPr/>
        <a:lstStyle/>
        <a:p>
          <a:r>
            <a:rPr lang="en-US"/>
            <a:t>Educators and researchers need practical ways to link software load with hardware energy use.</a:t>
          </a:r>
        </a:p>
      </dgm:t>
    </dgm:pt>
    <dgm:pt modelId="{581A6E00-1577-4F48-95E8-F00F0FB78E19}" type="parTrans" cxnId="{8BA402B6-7349-4101-832A-C1E626932674}">
      <dgm:prSet/>
      <dgm:spPr/>
      <dgm:t>
        <a:bodyPr/>
        <a:lstStyle/>
        <a:p>
          <a:endParaRPr lang="en-US"/>
        </a:p>
      </dgm:t>
    </dgm:pt>
    <dgm:pt modelId="{D8F09761-243B-44B3-B18E-84A9A8BF7DE6}" type="sibTrans" cxnId="{8BA402B6-7349-4101-832A-C1E626932674}">
      <dgm:prSet/>
      <dgm:spPr/>
      <dgm:t>
        <a:bodyPr/>
        <a:lstStyle/>
        <a:p>
          <a:endParaRPr lang="en-US"/>
        </a:p>
      </dgm:t>
    </dgm:pt>
    <dgm:pt modelId="{201430FB-4A0E-4E39-B14B-A121FD0EEF9D}">
      <dgm:prSet/>
      <dgm:spPr/>
      <dgm:t>
        <a:bodyPr/>
        <a:lstStyle/>
        <a:p>
          <a:r>
            <a:rPr lang="en-US"/>
            <a:t>Raspberry Pi 5 is affordable and accessible for teaching and reproducible research.</a:t>
          </a:r>
        </a:p>
      </dgm:t>
    </dgm:pt>
    <dgm:pt modelId="{45FD4293-147B-47C0-B5B5-8909CD0B978C}" type="parTrans" cxnId="{A9E62353-CB36-46D6-94B5-A0F98C1580FF}">
      <dgm:prSet/>
      <dgm:spPr/>
      <dgm:t>
        <a:bodyPr/>
        <a:lstStyle/>
        <a:p>
          <a:endParaRPr lang="en-US"/>
        </a:p>
      </dgm:t>
    </dgm:pt>
    <dgm:pt modelId="{FF88C12E-E3D1-4C61-B79A-86D8B0961F11}" type="sibTrans" cxnId="{A9E62353-CB36-46D6-94B5-A0F98C1580FF}">
      <dgm:prSet/>
      <dgm:spPr/>
      <dgm:t>
        <a:bodyPr/>
        <a:lstStyle/>
        <a:p>
          <a:endParaRPr lang="en-US"/>
        </a:p>
      </dgm:t>
    </dgm:pt>
    <dgm:pt modelId="{0D9CD9B4-A352-472F-AC0F-18E8AF029D49}" type="pres">
      <dgm:prSet presAssocID="{09BAC5E4-80C0-4A99-881E-6C7EB0155DF4}" presName="root" presStyleCnt="0">
        <dgm:presLayoutVars>
          <dgm:dir/>
          <dgm:resizeHandles val="exact"/>
        </dgm:presLayoutVars>
      </dgm:prSet>
      <dgm:spPr/>
    </dgm:pt>
    <dgm:pt modelId="{98FDD60C-65AA-47F5-8FE7-84D6833D93C6}" type="pres">
      <dgm:prSet presAssocID="{18B3A803-B911-4BE4-8C7E-F4ED3C4BA583}" presName="compNode" presStyleCnt="0"/>
      <dgm:spPr/>
    </dgm:pt>
    <dgm:pt modelId="{006FB02D-4420-442A-81AF-D0FBF9BA69D5}" type="pres">
      <dgm:prSet presAssocID="{18B3A803-B911-4BE4-8C7E-F4ED3C4BA5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1A61CB85-141A-4685-B30C-864556E6E060}" type="pres">
      <dgm:prSet presAssocID="{18B3A803-B911-4BE4-8C7E-F4ED3C4BA583}" presName="spaceRect" presStyleCnt="0"/>
      <dgm:spPr/>
    </dgm:pt>
    <dgm:pt modelId="{092A654B-B696-469A-BCAC-8685E49650F9}" type="pres">
      <dgm:prSet presAssocID="{18B3A803-B911-4BE4-8C7E-F4ED3C4BA583}" presName="textRect" presStyleLbl="revTx" presStyleIdx="0" presStyleCnt="3">
        <dgm:presLayoutVars>
          <dgm:chMax val="1"/>
          <dgm:chPref val="1"/>
        </dgm:presLayoutVars>
      </dgm:prSet>
      <dgm:spPr/>
    </dgm:pt>
    <dgm:pt modelId="{7F6C0D01-D50D-430D-AEAC-9C0D5999F196}" type="pres">
      <dgm:prSet presAssocID="{191DDCAD-E50A-4B50-9032-BB4A9CCAEE40}" presName="sibTrans" presStyleCnt="0"/>
      <dgm:spPr/>
    </dgm:pt>
    <dgm:pt modelId="{0F284290-ABFA-4721-9797-D199EE9D43F0}" type="pres">
      <dgm:prSet presAssocID="{CDE3CBFC-C1C7-49B8-9039-8D21F6EDA996}" presName="compNode" presStyleCnt="0"/>
      <dgm:spPr/>
    </dgm:pt>
    <dgm:pt modelId="{FB8AFFF2-0B53-408F-AB49-553994443F8F}" type="pres">
      <dgm:prSet presAssocID="{CDE3CBFC-C1C7-49B8-9039-8D21F6EDA9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FF7992-9E5A-44A0-8BD5-D517CC2E150F}" type="pres">
      <dgm:prSet presAssocID="{CDE3CBFC-C1C7-49B8-9039-8D21F6EDA996}" presName="spaceRect" presStyleCnt="0"/>
      <dgm:spPr/>
    </dgm:pt>
    <dgm:pt modelId="{3D1B76E0-6E78-47B1-940E-8FD15E55A43D}" type="pres">
      <dgm:prSet presAssocID="{CDE3CBFC-C1C7-49B8-9039-8D21F6EDA996}" presName="textRect" presStyleLbl="revTx" presStyleIdx="1" presStyleCnt="3">
        <dgm:presLayoutVars>
          <dgm:chMax val="1"/>
          <dgm:chPref val="1"/>
        </dgm:presLayoutVars>
      </dgm:prSet>
      <dgm:spPr/>
    </dgm:pt>
    <dgm:pt modelId="{76C17438-CE31-46A9-8709-0CFB3B84B19C}" type="pres">
      <dgm:prSet presAssocID="{D8F09761-243B-44B3-B18E-84A9A8BF7DE6}" presName="sibTrans" presStyleCnt="0"/>
      <dgm:spPr/>
    </dgm:pt>
    <dgm:pt modelId="{619039AB-50C3-4453-93FC-83C545D051D5}" type="pres">
      <dgm:prSet presAssocID="{201430FB-4A0E-4E39-B14B-A121FD0EEF9D}" presName="compNode" presStyleCnt="0"/>
      <dgm:spPr/>
    </dgm:pt>
    <dgm:pt modelId="{B970F3F5-0113-4156-A815-24BAE47712DE}" type="pres">
      <dgm:prSet presAssocID="{201430FB-4A0E-4E39-B14B-A121FD0EEF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669E80F1-4F9D-4582-A5FC-44DF2F3956F3}" type="pres">
      <dgm:prSet presAssocID="{201430FB-4A0E-4E39-B14B-A121FD0EEF9D}" presName="spaceRect" presStyleCnt="0"/>
      <dgm:spPr/>
    </dgm:pt>
    <dgm:pt modelId="{3CBF8E44-7128-4B8C-A00B-3B8A9C6D4080}" type="pres">
      <dgm:prSet presAssocID="{201430FB-4A0E-4E39-B14B-A121FD0EEF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19B215-34A7-4D22-B1F5-3B33741B3FDF}" type="presOf" srcId="{201430FB-4A0E-4E39-B14B-A121FD0EEF9D}" destId="{3CBF8E44-7128-4B8C-A00B-3B8A9C6D4080}" srcOrd="0" destOrd="0" presId="urn:microsoft.com/office/officeart/2018/2/layout/IconLabelList"/>
    <dgm:cxn modelId="{77EFA732-8348-4CBA-B9EA-20613BAF3B7B}" type="presOf" srcId="{CDE3CBFC-C1C7-49B8-9039-8D21F6EDA996}" destId="{3D1B76E0-6E78-47B1-940E-8FD15E55A43D}" srcOrd="0" destOrd="0" presId="urn:microsoft.com/office/officeart/2018/2/layout/IconLabelList"/>
    <dgm:cxn modelId="{A9E62353-CB36-46D6-94B5-A0F98C1580FF}" srcId="{09BAC5E4-80C0-4A99-881E-6C7EB0155DF4}" destId="{201430FB-4A0E-4E39-B14B-A121FD0EEF9D}" srcOrd="2" destOrd="0" parTransId="{45FD4293-147B-47C0-B5B5-8909CD0B978C}" sibTransId="{FF88C12E-E3D1-4C61-B79A-86D8B0961F11}"/>
    <dgm:cxn modelId="{AC3ABB6B-8606-4920-8BE9-5E2B60317A7A}" type="presOf" srcId="{09BAC5E4-80C0-4A99-881E-6C7EB0155DF4}" destId="{0D9CD9B4-A352-472F-AC0F-18E8AF029D49}" srcOrd="0" destOrd="0" presId="urn:microsoft.com/office/officeart/2018/2/layout/IconLabelList"/>
    <dgm:cxn modelId="{85B86B73-909F-41B5-B7F5-73BB49BC55C6}" type="presOf" srcId="{18B3A803-B911-4BE4-8C7E-F4ED3C4BA583}" destId="{092A654B-B696-469A-BCAC-8685E49650F9}" srcOrd="0" destOrd="0" presId="urn:microsoft.com/office/officeart/2018/2/layout/IconLabelList"/>
    <dgm:cxn modelId="{8BA402B6-7349-4101-832A-C1E626932674}" srcId="{09BAC5E4-80C0-4A99-881E-6C7EB0155DF4}" destId="{CDE3CBFC-C1C7-49B8-9039-8D21F6EDA996}" srcOrd="1" destOrd="0" parTransId="{581A6E00-1577-4F48-95E8-F00F0FB78E19}" sibTransId="{D8F09761-243B-44B3-B18E-84A9A8BF7DE6}"/>
    <dgm:cxn modelId="{111315DD-CFDB-4F89-A6FF-B8FC74E57466}" srcId="{09BAC5E4-80C0-4A99-881E-6C7EB0155DF4}" destId="{18B3A803-B911-4BE4-8C7E-F4ED3C4BA583}" srcOrd="0" destOrd="0" parTransId="{E516CA19-6F94-4F12-9DCF-E29071A02444}" sibTransId="{191DDCAD-E50A-4B50-9032-BB4A9CCAEE40}"/>
    <dgm:cxn modelId="{04769D87-EB7E-446C-A122-24CCD082D2F4}" type="presParOf" srcId="{0D9CD9B4-A352-472F-AC0F-18E8AF029D49}" destId="{98FDD60C-65AA-47F5-8FE7-84D6833D93C6}" srcOrd="0" destOrd="0" presId="urn:microsoft.com/office/officeart/2018/2/layout/IconLabelList"/>
    <dgm:cxn modelId="{903E1E7B-9D3D-48CF-9175-3401610F1A8D}" type="presParOf" srcId="{98FDD60C-65AA-47F5-8FE7-84D6833D93C6}" destId="{006FB02D-4420-442A-81AF-D0FBF9BA69D5}" srcOrd="0" destOrd="0" presId="urn:microsoft.com/office/officeart/2018/2/layout/IconLabelList"/>
    <dgm:cxn modelId="{3A018D3E-BAC5-4413-A73C-4DCEB631ABFE}" type="presParOf" srcId="{98FDD60C-65AA-47F5-8FE7-84D6833D93C6}" destId="{1A61CB85-141A-4685-B30C-864556E6E060}" srcOrd="1" destOrd="0" presId="urn:microsoft.com/office/officeart/2018/2/layout/IconLabelList"/>
    <dgm:cxn modelId="{544A29B1-BB07-4AEC-AD7C-F5FA2C3B0632}" type="presParOf" srcId="{98FDD60C-65AA-47F5-8FE7-84D6833D93C6}" destId="{092A654B-B696-469A-BCAC-8685E49650F9}" srcOrd="2" destOrd="0" presId="urn:microsoft.com/office/officeart/2018/2/layout/IconLabelList"/>
    <dgm:cxn modelId="{8CBAD9BB-4967-4F8F-B879-960F50C5F08E}" type="presParOf" srcId="{0D9CD9B4-A352-472F-AC0F-18E8AF029D49}" destId="{7F6C0D01-D50D-430D-AEAC-9C0D5999F196}" srcOrd="1" destOrd="0" presId="urn:microsoft.com/office/officeart/2018/2/layout/IconLabelList"/>
    <dgm:cxn modelId="{B8F54D89-852C-4CB2-AED8-BC9E44509CF7}" type="presParOf" srcId="{0D9CD9B4-A352-472F-AC0F-18E8AF029D49}" destId="{0F284290-ABFA-4721-9797-D199EE9D43F0}" srcOrd="2" destOrd="0" presId="urn:microsoft.com/office/officeart/2018/2/layout/IconLabelList"/>
    <dgm:cxn modelId="{419DEC84-C9CD-4B2B-A076-C30BDE210E3E}" type="presParOf" srcId="{0F284290-ABFA-4721-9797-D199EE9D43F0}" destId="{FB8AFFF2-0B53-408F-AB49-553994443F8F}" srcOrd="0" destOrd="0" presId="urn:microsoft.com/office/officeart/2018/2/layout/IconLabelList"/>
    <dgm:cxn modelId="{43C82510-B29F-4803-A5A0-779DD5A85451}" type="presParOf" srcId="{0F284290-ABFA-4721-9797-D199EE9D43F0}" destId="{CAFF7992-9E5A-44A0-8BD5-D517CC2E150F}" srcOrd="1" destOrd="0" presId="urn:microsoft.com/office/officeart/2018/2/layout/IconLabelList"/>
    <dgm:cxn modelId="{8E3A85D6-7243-4279-9830-695056BD86CD}" type="presParOf" srcId="{0F284290-ABFA-4721-9797-D199EE9D43F0}" destId="{3D1B76E0-6E78-47B1-940E-8FD15E55A43D}" srcOrd="2" destOrd="0" presId="urn:microsoft.com/office/officeart/2018/2/layout/IconLabelList"/>
    <dgm:cxn modelId="{1FFAC0F3-754C-4179-BD36-6E32E087532B}" type="presParOf" srcId="{0D9CD9B4-A352-472F-AC0F-18E8AF029D49}" destId="{76C17438-CE31-46A9-8709-0CFB3B84B19C}" srcOrd="3" destOrd="0" presId="urn:microsoft.com/office/officeart/2018/2/layout/IconLabelList"/>
    <dgm:cxn modelId="{8CCB02E6-BF4B-4545-B5F6-841CA741857F}" type="presParOf" srcId="{0D9CD9B4-A352-472F-AC0F-18E8AF029D49}" destId="{619039AB-50C3-4453-93FC-83C545D051D5}" srcOrd="4" destOrd="0" presId="urn:microsoft.com/office/officeart/2018/2/layout/IconLabelList"/>
    <dgm:cxn modelId="{F37CDCD2-9BD1-4E7D-851D-F639D6327A6E}" type="presParOf" srcId="{619039AB-50C3-4453-93FC-83C545D051D5}" destId="{B970F3F5-0113-4156-A815-24BAE47712DE}" srcOrd="0" destOrd="0" presId="urn:microsoft.com/office/officeart/2018/2/layout/IconLabelList"/>
    <dgm:cxn modelId="{9B7B16B8-7654-474D-BF53-B424F257FD62}" type="presParOf" srcId="{619039AB-50C3-4453-93FC-83C545D051D5}" destId="{669E80F1-4F9D-4582-A5FC-44DF2F3956F3}" srcOrd="1" destOrd="0" presId="urn:microsoft.com/office/officeart/2018/2/layout/IconLabelList"/>
    <dgm:cxn modelId="{DF384AC5-B3EE-47BB-B2CD-E8836F2E32DF}" type="presParOf" srcId="{619039AB-50C3-4453-93FC-83C545D051D5}" destId="{3CBF8E44-7128-4B8C-A00B-3B8A9C6D40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9B3E60-2A08-41D2-B93B-FCF406A3E91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433E19C-FACC-4590-A100-05D27DF4F8C9}">
      <dgm:prSet/>
      <dgm:spPr/>
      <dgm:t>
        <a:bodyPr/>
        <a:lstStyle/>
        <a:p>
          <a:r>
            <a:rPr lang="en-US"/>
            <a:t>Investigate energy consumption of Raspberry Pi 5 under controlled CPU stress.</a:t>
          </a:r>
        </a:p>
      </dgm:t>
    </dgm:pt>
    <dgm:pt modelId="{9D49B753-F908-4134-862F-D06A018DD2A8}" type="parTrans" cxnId="{022A51A0-3B7C-4FA1-A3F5-435DD4CAECA0}">
      <dgm:prSet/>
      <dgm:spPr/>
      <dgm:t>
        <a:bodyPr/>
        <a:lstStyle/>
        <a:p>
          <a:endParaRPr lang="en-US"/>
        </a:p>
      </dgm:t>
    </dgm:pt>
    <dgm:pt modelId="{652DF530-A0BD-4441-8D61-281900B22657}" type="sibTrans" cxnId="{022A51A0-3B7C-4FA1-A3F5-435DD4CAECA0}">
      <dgm:prSet/>
      <dgm:spPr/>
      <dgm:t>
        <a:bodyPr/>
        <a:lstStyle/>
        <a:p>
          <a:endParaRPr lang="en-US"/>
        </a:p>
      </dgm:t>
    </dgm:pt>
    <dgm:pt modelId="{99FC3129-A19B-480D-B8EB-E430F15D2C9B}">
      <dgm:prSet/>
      <dgm:spPr/>
      <dgm:t>
        <a:bodyPr/>
        <a:lstStyle/>
        <a:p>
          <a:r>
            <a:rPr lang="en-US"/>
            <a:t>Loads: fixed utilizations (0,25,50,75,100%) and sweeps (0–100% in steps of 10%).</a:t>
          </a:r>
        </a:p>
      </dgm:t>
    </dgm:pt>
    <dgm:pt modelId="{6BFF2409-0EAE-4B1B-B9B7-ECC5B4AE3BF9}" type="parTrans" cxnId="{9DCB1263-DB65-4605-8099-B31510861204}">
      <dgm:prSet/>
      <dgm:spPr/>
      <dgm:t>
        <a:bodyPr/>
        <a:lstStyle/>
        <a:p>
          <a:endParaRPr lang="en-US"/>
        </a:p>
      </dgm:t>
    </dgm:pt>
    <dgm:pt modelId="{FCFBCA3B-5F67-4BFF-9E96-5D363283A729}" type="sibTrans" cxnId="{9DCB1263-DB65-4605-8099-B31510861204}">
      <dgm:prSet/>
      <dgm:spPr/>
      <dgm:t>
        <a:bodyPr/>
        <a:lstStyle/>
        <a:p>
          <a:endParaRPr lang="en-US"/>
        </a:p>
      </dgm:t>
    </dgm:pt>
    <dgm:pt modelId="{8C6615EB-16C5-4F55-BAF3-FFF0F871D797}">
      <dgm:prSet/>
      <dgm:spPr/>
      <dgm:t>
        <a:bodyPr/>
        <a:lstStyle/>
        <a:p>
          <a:r>
            <a:rPr lang="en-US"/>
            <a:t>Compare Pi’s on-board PMIC readings with external Siglent reference.</a:t>
          </a:r>
        </a:p>
      </dgm:t>
    </dgm:pt>
    <dgm:pt modelId="{B479A88D-5DF8-4800-A057-F42643751B4E}" type="parTrans" cxnId="{6D1D9651-EA6F-4F26-B876-CC22246C44B9}">
      <dgm:prSet/>
      <dgm:spPr/>
      <dgm:t>
        <a:bodyPr/>
        <a:lstStyle/>
        <a:p>
          <a:endParaRPr lang="en-US"/>
        </a:p>
      </dgm:t>
    </dgm:pt>
    <dgm:pt modelId="{A87333AA-056A-442D-BC5D-B1A3D043A633}" type="sibTrans" cxnId="{6D1D9651-EA6F-4F26-B876-CC22246C44B9}">
      <dgm:prSet/>
      <dgm:spPr/>
      <dgm:t>
        <a:bodyPr/>
        <a:lstStyle/>
        <a:p>
          <a:endParaRPr lang="en-US"/>
        </a:p>
      </dgm:t>
    </dgm:pt>
    <dgm:pt modelId="{FC4FCFE0-D069-5C43-8CC3-DBD598392B7C}" type="pres">
      <dgm:prSet presAssocID="{D59B3E60-2A08-41D2-B93B-FCF406A3E910}" presName="linear" presStyleCnt="0">
        <dgm:presLayoutVars>
          <dgm:animLvl val="lvl"/>
          <dgm:resizeHandles val="exact"/>
        </dgm:presLayoutVars>
      </dgm:prSet>
      <dgm:spPr/>
    </dgm:pt>
    <dgm:pt modelId="{48C07C0E-9B3A-394A-8DEF-A3423661DCC5}" type="pres">
      <dgm:prSet presAssocID="{C433E19C-FACC-4590-A100-05D27DF4F8C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184346-16DB-0D4F-BC17-CEC74FD19303}" type="pres">
      <dgm:prSet presAssocID="{652DF530-A0BD-4441-8D61-281900B22657}" presName="spacer" presStyleCnt="0"/>
      <dgm:spPr/>
    </dgm:pt>
    <dgm:pt modelId="{2B222D65-8F80-7647-9ABC-DA8F20B3293F}" type="pres">
      <dgm:prSet presAssocID="{99FC3129-A19B-480D-B8EB-E430F15D2C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2E5E01-28B7-1D4F-BDAF-9C444A5BB791}" type="pres">
      <dgm:prSet presAssocID="{FCFBCA3B-5F67-4BFF-9E96-5D363283A729}" presName="spacer" presStyleCnt="0"/>
      <dgm:spPr/>
    </dgm:pt>
    <dgm:pt modelId="{926707B6-3B9B-6241-9F70-4649E39EE58B}" type="pres">
      <dgm:prSet presAssocID="{8C6615EB-16C5-4F55-BAF3-FFF0F871D79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D1D9651-EA6F-4F26-B876-CC22246C44B9}" srcId="{D59B3E60-2A08-41D2-B93B-FCF406A3E910}" destId="{8C6615EB-16C5-4F55-BAF3-FFF0F871D797}" srcOrd="2" destOrd="0" parTransId="{B479A88D-5DF8-4800-A057-F42643751B4E}" sibTransId="{A87333AA-056A-442D-BC5D-B1A3D043A633}"/>
    <dgm:cxn modelId="{9DCB1263-DB65-4605-8099-B31510861204}" srcId="{D59B3E60-2A08-41D2-B93B-FCF406A3E910}" destId="{99FC3129-A19B-480D-B8EB-E430F15D2C9B}" srcOrd="1" destOrd="0" parTransId="{6BFF2409-0EAE-4B1B-B9B7-ECC5B4AE3BF9}" sibTransId="{FCFBCA3B-5F67-4BFF-9E96-5D363283A729}"/>
    <dgm:cxn modelId="{C0F7FA99-39AD-F844-8B62-C57A29D7B556}" type="presOf" srcId="{99FC3129-A19B-480D-B8EB-E430F15D2C9B}" destId="{2B222D65-8F80-7647-9ABC-DA8F20B3293F}" srcOrd="0" destOrd="0" presId="urn:microsoft.com/office/officeart/2005/8/layout/vList2"/>
    <dgm:cxn modelId="{022A51A0-3B7C-4FA1-A3F5-435DD4CAECA0}" srcId="{D59B3E60-2A08-41D2-B93B-FCF406A3E910}" destId="{C433E19C-FACC-4590-A100-05D27DF4F8C9}" srcOrd="0" destOrd="0" parTransId="{9D49B753-F908-4134-862F-D06A018DD2A8}" sibTransId="{652DF530-A0BD-4441-8D61-281900B22657}"/>
    <dgm:cxn modelId="{6A1974B3-05A5-4948-A1B8-64470E027162}" type="presOf" srcId="{D59B3E60-2A08-41D2-B93B-FCF406A3E910}" destId="{FC4FCFE0-D069-5C43-8CC3-DBD598392B7C}" srcOrd="0" destOrd="0" presId="urn:microsoft.com/office/officeart/2005/8/layout/vList2"/>
    <dgm:cxn modelId="{C84B09DA-2DB9-5A48-BA67-999C53755647}" type="presOf" srcId="{8C6615EB-16C5-4F55-BAF3-FFF0F871D797}" destId="{926707B6-3B9B-6241-9F70-4649E39EE58B}" srcOrd="0" destOrd="0" presId="urn:microsoft.com/office/officeart/2005/8/layout/vList2"/>
    <dgm:cxn modelId="{4A2E85EE-8C3E-BD47-8D64-BE692F4C19E4}" type="presOf" srcId="{C433E19C-FACC-4590-A100-05D27DF4F8C9}" destId="{48C07C0E-9B3A-394A-8DEF-A3423661DCC5}" srcOrd="0" destOrd="0" presId="urn:microsoft.com/office/officeart/2005/8/layout/vList2"/>
    <dgm:cxn modelId="{5604F6E7-4E1C-B944-A44E-23DD30C419D1}" type="presParOf" srcId="{FC4FCFE0-D069-5C43-8CC3-DBD598392B7C}" destId="{48C07C0E-9B3A-394A-8DEF-A3423661DCC5}" srcOrd="0" destOrd="0" presId="urn:microsoft.com/office/officeart/2005/8/layout/vList2"/>
    <dgm:cxn modelId="{0ACAD9B5-BE98-DF41-A920-FC8CED06A534}" type="presParOf" srcId="{FC4FCFE0-D069-5C43-8CC3-DBD598392B7C}" destId="{A9184346-16DB-0D4F-BC17-CEC74FD19303}" srcOrd="1" destOrd="0" presId="urn:microsoft.com/office/officeart/2005/8/layout/vList2"/>
    <dgm:cxn modelId="{F376B4C7-59CE-FF43-B314-6A702C61E0A0}" type="presParOf" srcId="{FC4FCFE0-D069-5C43-8CC3-DBD598392B7C}" destId="{2B222D65-8F80-7647-9ABC-DA8F20B3293F}" srcOrd="2" destOrd="0" presId="urn:microsoft.com/office/officeart/2005/8/layout/vList2"/>
    <dgm:cxn modelId="{84014810-87AB-DE47-87EB-032828BCDBCF}" type="presParOf" srcId="{FC4FCFE0-D069-5C43-8CC3-DBD598392B7C}" destId="{602E5E01-28B7-1D4F-BDAF-9C444A5BB791}" srcOrd="3" destOrd="0" presId="urn:microsoft.com/office/officeart/2005/8/layout/vList2"/>
    <dgm:cxn modelId="{1BF5FD86-85F0-CE4B-890E-3BEE4881EAC4}" type="presParOf" srcId="{FC4FCFE0-D069-5C43-8CC3-DBD598392B7C}" destId="{926707B6-3B9B-6241-9F70-4649E39EE58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8D742B-422D-4221-83A9-760BD4C31A1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3A7126-C3A5-4DEE-880E-61D5E8D2E4DD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Protocol: 20s idle rests, 80s fixed-load blocks (we use 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stress-ng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percentage load </a:t>
          </a: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for CPU).</a:t>
          </a:r>
        </a:p>
      </dgm:t>
    </dgm:pt>
    <dgm:pt modelId="{3C3954A4-A8CA-47F8-AE1C-3B47D0A8203C}" type="parTrans" cxnId="{1AFDF1FB-A41E-44DB-8789-A682EB118BFA}">
      <dgm:prSet/>
      <dgm:spPr/>
      <dgm:t>
        <a:bodyPr/>
        <a:lstStyle/>
        <a:p>
          <a:endParaRPr lang="en-US"/>
        </a:p>
      </dgm:t>
    </dgm:pt>
    <dgm:pt modelId="{39C55547-77FC-49A1-B376-14DC37B31A3A}" type="sibTrans" cxnId="{1AFDF1FB-A41E-44DB-8789-A682EB118BFA}">
      <dgm:prSet/>
      <dgm:spPr/>
      <dgm:t>
        <a:bodyPr/>
        <a:lstStyle/>
        <a:p>
          <a:endParaRPr lang="en-US"/>
        </a:p>
      </dgm:t>
    </dgm:pt>
    <dgm:pt modelId="{BD8D94A6-1645-41D5-A7C0-BE7CC46026E6}">
      <dgm:prSet custT="1"/>
      <dgm:spPr/>
      <dgm:t>
        <a:bodyPr/>
        <a:lstStyle/>
        <a:p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Internal (Pi power logs): sampled at ~10 Hz (100 </a:t>
          </a:r>
          <a:r>
            <a:rPr lang="en-US" sz="18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ms</a:t>
          </a:r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period).</a:t>
          </a:r>
        </a:p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This is fast enough to capture workload step changes (like your 20s/80s stress blocks), but it won’t resolve very short spikes (&lt;100 </a:t>
          </a:r>
          <a:r>
            <a:rPr lang="en-US" sz="18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ms</a:t>
          </a:r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).</a:t>
          </a:r>
        </a:p>
      </dgm:t>
    </dgm:pt>
    <dgm:pt modelId="{327E7069-663C-4584-A4B6-E893332D04D4}" type="parTrans" cxnId="{19A13004-808C-458F-8C19-7F9DB66CCC56}">
      <dgm:prSet/>
      <dgm:spPr/>
      <dgm:t>
        <a:bodyPr/>
        <a:lstStyle/>
        <a:p>
          <a:endParaRPr lang="en-US"/>
        </a:p>
      </dgm:t>
    </dgm:pt>
    <dgm:pt modelId="{98C594B9-9B39-4DA9-B704-1C2241C839CD}" type="sibTrans" cxnId="{19A13004-808C-458F-8C19-7F9DB66CCC56}">
      <dgm:prSet/>
      <dgm:spPr/>
      <dgm:t>
        <a:bodyPr/>
        <a:lstStyle/>
        <a:p>
          <a:endParaRPr lang="en-US"/>
        </a:p>
      </dgm:t>
    </dgm:pt>
    <dgm:pt modelId="{4FFFF765-1A99-41EB-961A-0416CC9B6147}">
      <dgm:prSet custT="1"/>
      <dgm:spPr/>
      <dgm:t>
        <a:bodyPr/>
        <a:lstStyle/>
        <a:p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External: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Siglent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programmable supply records reference power.</a:t>
          </a:r>
        </a:p>
        <a:p>
          <a:r>
            <a:rPr lang="en-US" sz="20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Siglent</a:t>
          </a: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sampling frequency ≈ 2 Hz (one sample every ~0.5 s).</a:t>
          </a:r>
        </a:p>
      </dgm:t>
    </dgm:pt>
    <dgm:pt modelId="{AE8FAD51-1BEE-4B02-BE24-74B8F93BEAA0}" type="parTrans" cxnId="{D1950FC9-A580-470C-895C-9E2797BA2A98}">
      <dgm:prSet/>
      <dgm:spPr/>
      <dgm:t>
        <a:bodyPr/>
        <a:lstStyle/>
        <a:p>
          <a:endParaRPr lang="en-US"/>
        </a:p>
      </dgm:t>
    </dgm:pt>
    <dgm:pt modelId="{B03A7926-C5C7-4221-B341-022215ACEBF3}" type="sibTrans" cxnId="{D1950FC9-A580-470C-895C-9E2797BA2A98}">
      <dgm:prSet/>
      <dgm:spPr/>
      <dgm:t>
        <a:bodyPr/>
        <a:lstStyle/>
        <a:p>
          <a:endParaRPr lang="en-US"/>
        </a:p>
      </dgm:t>
    </dgm:pt>
    <dgm:pt modelId="{F7896FD9-A200-49A3-B6E5-4A80E1F5CA56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Analysis: mean, std, integrated energy, correlation, regression, Bland–Altman.</a:t>
          </a:r>
        </a:p>
      </dgm:t>
    </dgm:pt>
    <dgm:pt modelId="{9FB6150B-0AFA-42FB-8CFD-1DA50BC5F72E}" type="parTrans" cxnId="{0CC73303-07EC-4835-A7D2-84D1AF3DB633}">
      <dgm:prSet/>
      <dgm:spPr/>
      <dgm:t>
        <a:bodyPr/>
        <a:lstStyle/>
        <a:p>
          <a:endParaRPr lang="en-US"/>
        </a:p>
      </dgm:t>
    </dgm:pt>
    <dgm:pt modelId="{2CCA6C6A-7CA9-4C0D-8209-BB1453EA84E3}" type="sibTrans" cxnId="{0CC73303-07EC-4835-A7D2-84D1AF3DB633}">
      <dgm:prSet/>
      <dgm:spPr/>
      <dgm:t>
        <a:bodyPr/>
        <a:lstStyle/>
        <a:p>
          <a:endParaRPr lang="en-US"/>
        </a:p>
      </dgm:t>
    </dgm:pt>
    <dgm:pt modelId="{CC047C27-2B92-A348-B3B5-7F4665AD1754}" type="pres">
      <dgm:prSet presAssocID="{EF8D742B-422D-4221-83A9-760BD4C31A10}" presName="vert0" presStyleCnt="0">
        <dgm:presLayoutVars>
          <dgm:dir/>
          <dgm:animOne val="branch"/>
          <dgm:animLvl val="lvl"/>
        </dgm:presLayoutVars>
      </dgm:prSet>
      <dgm:spPr/>
    </dgm:pt>
    <dgm:pt modelId="{934114C2-F791-0049-9DF9-8B94C257DD67}" type="pres">
      <dgm:prSet presAssocID="{133A7126-C3A5-4DEE-880E-61D5E8D2E4DD}" presName="thickLine" presStyleLbl="alignNode1" presStyleIdx="0" presStyleCnt="4"/>
      <dgm:spPr/>
    </dgm:pt>
    <dgm:pt modelId="{0F1FFF18-D8C6-1A44-8B06-0F25A69A6778}" type="pres">
      <dgm:prSet presAssocID="{133A7126-C3A5-4DEE-880E-61D5E8D2E4DD}" presName="horz1" presStyleCnt="0"/>
      <dgm:spPr/>
    </dgm:pt>
    <dgm:pt modelId="{A3EC487F-08B7-214F-85EE-7D78E6E4E1AB}" type="pres">
      <dgm:prSet presAssocID="{133A7126-C3A5-4DEE-880E-61D5E8D2E4DD}" presName="tx1" presStyleLbl="revTx" presStyleIdx="0" presStyleCnt="4" custScaleY="63825"/>
      <dgm:spPr/>
    </dgm:pt>
    <dgm:pt modelId="{7CC6536C-3FDA-9E40-B179-628C89F280AC}" type="pres">
      <dgm:prSet presAssocID="{133A7126-C3A5-4DEE-880E-61D5E8D2E4DD}" presName="vert1" presStyleCnt="0"/>
      <dgm:spPr/>
    </dgm:pt>
    <dgm:pt modelId="{163350A7-77A9-B640-A44D-FCE302767C03}" type="pres">
      <dgm:prSet presAssocID="{BD8D94A6-1645-41D5-A7C0-BE7CC46026E6}" presName="thickLine" presStyleLbl="alignNode1" presStyleIdx="1" presStyleCnt="4"/>
      <dgm:spPr/>
    </dgm:pt>
    <dgm:pt modelId="{5FA1ED63-8771-934A-8F22-20E2D249D008}" type="pres">
      <dgm:prSet presAssocID="{BD8D94A6-1645-41D5-A7C0-BE7CC46026E6}" presName="horz1" presStyleCnt="0"/>
      <dgm:spPr/>
    </dgm:pt>
    <dgm:pt modelId="{B06B3618-1512-B84A-B81E-4A6B6D5346D1}" type="pres">
      <dgm:prSet presAssocID="{BD8D94A6-1645-41D5-A7C0-BE7CC46026E6}" presName="tx1" presStyleLbl="revTx" presStyleIdx="1" presStyleCnt="4"/>
      <dgm:spPr/>
    </dgm:pt>
    <dgm:pt modelId="{710B5616-A6F7-DC42-98B7-27D89AAF5F81}" type="pres">
      <dgm:prSet presAssocID="{BD8D94A6-1645-41D5-A7C0-BE7CC46026E6}" presName="vert1" presStyleCnt="0"/>
      <dgm:spPr/>
    </dgm:pt>
    <dgm:pt modelId="{05141C29-E402-8E4F-82CE-471154BB647D}" type="pres">
      <dgm:prSet presAssocID="{4FFFF765-1A99-41EB-961A-0416CC9B6147}" presName="thickLine" presStyleLbl="alignNode1" presStyleIdx="2" presStyleCnt="4"/>
      <dgm:spPr/>
    </dgm:pt>
    <dgm:pt modelId="{70A6E9AA-9758-FB4E-9B6B-7A1264244C3C}" type="pres">
      <dgm:prSet presAssocID="{4FFFF765-1A99-41EB-961A-0416CC9B6147}" presName="horz1" presStyleCnt="0"/>
      <dgm:spPr/>
    </dgm:pt>
    <dgm:pt modelId="{C531E9E5-2816-3347-8726-C413732FCF99}" type="pres">
      <dgm:prSet presAssocID="{4FFFF765-1A99-41EB-961A-0416CC9B6147}" presName="tx1" presStyleLbl="revTx" presStyleIdx="2" presStyleCnt="4"/>
      <dgm:spPr/>
    </dgm:pt>
    <dgm:pt modelId="{106BC8B2-06F3-1549-AA1E-D860C8175B04}" type="pres">
      <dgm:prSet presAssocID="{4FFFF765-1A99-41EB-961A-0416CC9B6147}" presName="vert1" presStyleCnt="0"/>
      <dgm:spPr/>
    </dgm:pt>
    <dgm:pt modelId="{4A2935E0-2844-CF4D-86DC-64D604937211}" type="pres">
      <dgm:prSet presAssocID="{F7896FD9-A200-49A3-B6E5-4A80E1F5CA56}" presName="thickLine" presStyleLbl="alignNode1" presStyleIdx="3" presStyleCnt="4"/>
      <dgm:spPr/>
    </dgm:pt>
    <dgm:pt modelId="{B6AF5CF3-1906-8E4C-8DCC-C3A8D8B3A1D6}" type="pres">
      <dgm:prSet presAssocID="{F7896FD9-A200-49A3-B6E5-4A80E1F5CA56}" presName="horz1" presStyleCnt="0"/>
      <dgm:spPr/>
    </dgm:pt>
    <dgm:pt modelId="{77C912C3-C9A2-2C46-90DF-F65EA1541470}" type="pres">
      <dgm:prSet presAssocID="{F7896FD9-A200-49A3-B6E5-4A80E1F5CA56}" presName="tx1" presStyleLbl="revTx" presStyleIdx="3" presStyleCnt="4"/>
      <dgm:spPr/>
    </dgm:pt>
    <dgm:pt modelId="{D3FECA60-38A1-0C46-93B6-9F01C8DF61AA}" type="pres">
      <dgm:prSet presAssocID="{F7896FD9-A200-49A3-B6E5-4A80E1F5CA56}" presName="vert1" presStyleCnt="0"/>
      <dgm:spPr/>
    </dgm:pt>
  </dgm:ptLst>
  <dgm:cxnLst>
    <dgm:cxn modelId="{0CC73303-07EC-4835-A7D2-84D1AF3DB633}" srcId="{EF8D742B-422D-4221-83A9-760BD4C31A10}" destId="{F7896FD9-A200-49A3-B6E5-4A80E1F5CA56}" srcOrd="3" destOrd="0" parTransId="{9FB6150B-0AFA-42FB-8CFD-1DA50BC5F72E}" sibTransId="{2CCA6C6A-7CA9-4C0D-8209-BB1453EA84E3}"/>
    <dgm:cxn modelId="{19A13004-808C-458F-8C19-7F9DB66CCC56}" srcId="{EF8D742B-422D-4221-83A9-760BD4C31A10}" destId="{BD8D94A6-1645-41D5-A7C0-BE7CC46026E6}" srcOrd="1" destOrd="0" parTransId="{327E7069-663C-4584-A4B6-E893332D04D4}" sibTransId="{98C594B9-9B39-4DA9-B704-1C2241C839CD}"/>
    <dgm:cxn modelId="{B3A3B12E-6B61-CB45-A2AC-2895DF95834F}" type="presOf" srcId="{F7896FD9-A200-49A3-B6E5-4A80E1F5CA56}" destId="{77C912C3-C9A2-2C46-90DF-F65EA1541470}" srcOrd="0" destOrd="0" presId="urn:microsoft.com/office/officeart/2008/layout/LinedList"/>
    <dgm:cxn modelId="{259FED70-938B-F94A-B82B-A07E4331C765}" type="presOf" srcId="{133A7126-C3A5-4DEE-880E-61D5E8D2E4DD}" destId="{A3EC487F-08B7-214F-85EE-7D78E6E4E1AB}" srcOrd="0" destOrd="0" presId="urn:microsoft.com/office/officeart/2008/layout/LinedList"/>
    <dgm:cxn modelId="{E896A472-CCCF-3541-9EA7-F68B9668C98E}" type="presOf" srcId="{EF8D742B-422D-4221-83A9-760BD4C31A10}" destId="{CC047C27-2B92-A348-B3B5-7F4665AD1754}" srcOrd="0" destOrd="0" presId="urn:microsoft.com/office/officeart/2008/layout/LinedList"/>
    <dgm:cxn modelId="{B0DD5686-CB30-8740-BBB7-714DDA2F3CBC}" type="presOf" srcId="{4FFFF765-1A99-41EB-961A-0416CC9B6147}" destId="{C531E9E5-2816-3347-8726-C413732FCF99}" srcOrd="0" destOrd="0" presId="urn:microsoft.com/office/officeart/2008/layout/LinedList"/>
    <dgm:cxn modelId="{D1950FC9-A580-470C-895C-9E2797BA2A98}" srcId="{EF8D742B-422D-4221-83A9-760BD4C31A10}" destId="{4FFFF765-1A99-41EB-961A-0416CC9B6147}" srcOrd="2" destOrd="0" parTransId="{AE8FAD51-1BEE-4B02-BE24-74B8F93BEAA0}" sibTransId="{B03A7926-C5C7-4221-B341-022215ACEBF3}"/>
    <dgm:cxn modelId="{2C6303CB-CD35-5842-9A35-EB39EB506511}" type="presOf" srcId="{BD8D94A6-1645-41D5-A7C0-BE7CC46026E6}" destId="{B06B3618-1512-B84A-B81E-4A6B6D5346D1}" srcOrd="0" destOrd="0" presId="urn:microsoft.com/office/officeart/2008/layout/LinedList"/>
    <dgm:cxn modelId="{1AFDF1FB-A41E-44DB-8789-A682EB118BFA}" srcId="{EF8D742B-422D-4221-83A9-760BD4C31A10}" destId="{133A7126-C3A5-4DEE-880E-61D5E8D2E4DD}" srcOrd="0" destOrd="0" parTransId="{3C3954A4-A8CA-47F8-AE1C-3B47D0A8203C}" sibTransId="{39C55547-77FC-49A1-B376-14DC37B31A3A}"/>
    <dgm:cxn modelId="{9135F120-711D-5748-8624-B9F9E3E5B574}" type="presParOf" srcId="{CC047C27-2B92-A348-B3B5-7F4665AD1754}" destId="{934114C2-F791-0049-9DF9-8B94C257DD67}" srcOrd="0" destOrd="0" presId="urn:microsoft.com/office/officeart/2008/layout/LinedList"/>
    <dgm:cxn modelId="{4AC4A7B7-F3DE-2142-8F7C-44D95E883D8F}" type="presParOf" srcId="{CC047C27-2B92-A348-B3B5-7F4665AD1754}" destId="{0F1FFF18-D8C6-1A44-8B06-0F25A69A6778}" srcOrd="1" destOrd="0" presId="urn:microsoft.com/office/officeart/2008/layout/LinedList"/>
    <dgm:cxn modelId="{720DE1CD-6020-5D49-A569-AECAE3170D43}" type="presParOf" srcId="{0F1FFF18-D8C6-1A44-8B06-0F25A69A6778}" destId="{A3EC487F-08B7-214F-85EE-7D78E6E4E1AB}" srcOrd="0" destOrd="0" presId="urn:microsoft.com/office/officeart/2008/layout/LinedList"/>
    <dgm:cxn modelId="{22D3740D-CFE4-A54F-B41D-6D473C291982}" type="presParOf" srcId="{0F1FFF18-D8C6-1A44-8B06-0F25A69A6778}" destId="{7CC6536C-3FDA-9E40-B179-628C89F280AC}" srcOrd="1" destOrd="0" presId="urn:microsoft.com/office/officeart/2008/layout/LinedList"/>
    <dgm:cxn modelId="{3AE61478-5B6A-7E4F-8B71-BFACA40AE60C}" type="presParOf" srcId="{CC047C27-2B92-A348-B3B5-7F4665AD1754}" destId="{163350A7-77A9-B640-A44D-FCE302767C03}" srcOrd="2" destOrd="0" presId="urn:microsoft.com/office/officeart/2008/layout/LinedList"/>
    <dgm:cxn modelId="{975A0F0F-B619-D347-B394-8D3A41DC672F}" type="presParOf" srcId="{CC047C27-2B92-A348-B3B5-7F4665AD1754}" destId="{5FA1ED63-8771-934A-8F22-20E2D249D008}" srcOrd="3" destOrd="0" presId="urn:microsoft.com/office/officeart/2008/layout/LinedList"/>
    <dgm:cxn modelId="{9EAE1625-E30D-9944-8A39-857D0F8278A9}" type="presParOf" srcId="{5FA1ED63-8771-934A-8F22-20E2D249D008}" destId="{B06B3618-1512-B84A-B81E-4A6B6D5346D1}" srcOrd="0" destOrd="0" presId="urn:microsoft.com/office/officeart/2008/layout/LinedList"/>
    <dgm:cxn modelId="{F77F1CE0-06D8-B542-8AD3-17F5E4D03257}" type="presParOf" srcId="{5FA1ED63-8771-934A-8F22-20E2D249D008}" destId="{710B5616-A6F7-DC42-98B7-27D89AAF5F81}" srcOrd="1" destOrd="0" presId="urn:microsoft.com/office/officeart/2008/layout/LinedList"/>
    <dgm:cxn modelId="{422CE428-29CD-9840-9F81-E946A098B6FD}" type="presParOf" srcId="{CC047C27-2B92-A348-B3B5-7F4665AD1754}" destId="{05141C29-E402-8E4F-82CE-471154BB647D}" srcOrd="4" destOrd="0" presId="urn:microsoft.com/office/officeart/2008/layout/LinedList"/>
    <dgm:cxn modelId="{E5E2B2AD-3AE3-5147-B3E5-EA9884931B66}" type="presParOf" srcId="{CC047C27-2B92-A348-B3B5-7F4665AD1754}" destId="{70A6E9AA-9758-FB4E-9B6B-7A1264244C3C}" srcOrd="5" destOrd="0" presId="urn:microsoft.com/office/officeart/2008/layout/LinedList"/>
    <dgm:cxn modelId="{0D348275-6981-3549-9787-944187867F1B}" type="presParOf" srcId="{70A6E9AA-9758-FB4E-9B6B-7A1264244C3C}" destId="{C531E9E5-2816-3347-8726-C413732FCF99}" srcOrd="0" destOrd="0" presId="urn:microsoft.com/office/officeart/2008/layout/LinedList"/>
    <dgm:cxn modelId="{FC0A3D85-9BBB-7A4B-8C33-1BB35AC7EA25}" type="presParOf" srcId="{70A6E9AA-9758-FB4E-9B6B-7A1264244C3C}" destId="{106BC8B2-06F3-1549-AA1E-D860C8175B04}" srcOrd="1" destOrd="0" presId="urn:microsoft.com/office/officeart/2008/layout/LinedList"/>
    <dgm:cxn modelId="{5CB7D03A-4FD6-494A-9B91-40FCDFE35FFA}" type="presParOf" srcId="{CC047C27-2B92-A348-B3B5-7F4665AD1754}" destId="{4A2935E0-2844-CF4D-86DC-64D604937211}" srcOrd="6" destOrd="0" presId="urn:microsoft.com/office/officeart/2008/layout/LinedList"/>
    <dgm:cxn modelId="{40E4B3AE-118A-954C-AA11-BEF238764834}" type="presParOf" srcId="{CC047C27-2B92-A348-B3B5-7F4665AD1754}" destId="{B6AF5CF3-1906-8E4C-8DCC-C3A8D8B3A1D6}" srcOrd="7" destOrd="0" presId="urn:microsoft.com/office/officeart/2008/layout/LinedList"/>
    <dgm:cxn modelId="{245229CD-E6E9-DA40-A574-6F0D9187394F}" type="presParOf" srcId="{B6AF5CF3-1906-8E4C-8DCC-C3A8D8B3A1D6}" destId="{77C912C3-C9A2-2C46-90DF-F65EA1541470}" srcOrd="0" destOrd="0" presId="urn:microsoft.com/office/officeart/2008/layout/LinedList"/>
    <dgm:cxn modelId="{ED9959CE-12B1-F04A-87EB-7CB7896B2AA1}" type="presParOf" srcId="{B6AF5CF3-1906-8E4C-8DCC-C3A8D8B3A1D6}" destId="{D3FECA60-38A1-0C46-93B6-9F01C8DF61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6A4CCD-CBD3-4D51-B63A-0E36FAD40F9D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5F0386-F28F-47D7-8807-5685661D2F16}">
      <dgm:prSet/>
      <dgm:spPr/>
      <dgm:t>
        <a:bodyPr/>
        <a:lstStyle/>
        <a:p>
          <a:r>
            <a:rPr lang="en-US"/>
            <a:t>Pi systematically underreports power by ~2–2.6 W across loads.</a:t>
          </a:r>
        </a:p>
      </dgm:t>
    </dgm:pt>
    <dgm:pt modelId="{A5D6A490-84E3-4504-92B1-1E03B22E76CA}" type="parTrans" cxnId="{C89F68F5-04D3-47E5-9928-AE3FBE3BECF4}">
      <dgm:prSet/>
      <dgm:spPr/>
      <dgm:t>
        <a:bodyPr/>
        <a:lstStyle/>
        <a:p>
          <a:endParaRPr lang="en-US"/>
        </a:p>
      </dgm:t>
    </dgm:pt>
    <dgm:pt modelId="{257F1E2E-2B46-4FFD-BFC2-640AAEA2012B}" type="sibTrans" cxnId="{C89F68F5-04D3-47E5-9928-AE3FBE3BECF4}">
      <dgm:prSet/>
      <dgm:spPr/>
      <dgm:t>
        <a:bodyPr/>
        <a:lstStyle/>
        <a:p>
          <a:endParaRPr lang="en-US"/>
        </a:p>
      </dgm:t>
    </dgm:pt>
    <dgm:pt modelId="{7AD6B77F-5E91-404F-B400-67C0E3C39021}">
      <dgm:prSet/>
      <dgm:spPr/>
      <dgm:t>
        <a:bodyPr/>
        <a:lstStyle/>
        <a:p>
          <a:r>
            <a:rPr lang="en-US" dirty="0"/>
            <a:t>Correlation between energy logger and </a:t>
          </a:r>
          <a:r>
            <a:rPr lang="en-US" dirty="0" err="1"/>
            <a:t>Siglent</a:t>
          </a:r>
          <a:r>
            <a:rPr lang="en-US" dirty="0"/>
            <a:t> time series is strong positive (r ≈ 0.799).</a:t>
          </a:r>
        </a:p>
      </dgm:t>
    </dgm:pt>
    <dgm:pt modelId="{32114A94-9A6B-45CB-A31B-63DA4A2DB5DA}" type="parTrans" cxnId="{FD7713DE-1B55-4B5E-8A13-A087507106C1}">
      <dgm:prSet/>
      <dgm:spPr/>
      <dgm:t>
        <a:bodyPr/>
        <a:lstStyle/>
        <a:p>
          <a:endParaRPr lang="en-US"/>
        </a:p>
      </dgm:t>
    </dgm:pt>
    <dgm:pt modelId="{CA9EE822-0494-4D81-947C-DB102287387F}" type="sibTrans" cxnId="{FD7713DE-1B55-4B5E-8A13-A087507106C1}">
      <dgm:prSet/>
      <dgm:spPr/>
      <dgm:t>
        <a:bodyPr/>
        <a:lstStyle/>
        <a:p>
          <a:endParaRPr lang="en-US"/>
        </a:p>
      </dgm:t>
    </dgm:pt>
    <dgm:pt modelId="{03E62EA5-A1B8-47F9-AC79-3E80AEA449A7}">
      <dgm:prSet/>
      <dgm:spPr/>
      <dgm:t>
        <a:bodyPr/>
        <a:lstStyle/>
        <a:p>
          <a:r>
            <a:rPr lang="en-US" dirty="0"/>
            <a:t>Energy integration confirms same bias; no hidden compensation.</a:t>
          </a:r>
        </a:p>
      </dgm:t>
    </dgm:pt>
    <dgm:pt modelId="{D6AC5B93-7C76-41B5-8BB4-16FA59B27401}" type="parTrans" cxnId="{BFDEE67D-4A9C-4A75-AD37-4ACE67BBD5EB}">
      <dgm:prSet/>
      <dgm:spPr/>
      <dgm:t>
        <a:bodyPr/>
        <a:lstStyle/>
        <a:p>
          <a:endParaRPr lang="en-US"/>
        </a:p>
      </dgm:t>
    </dgm:pt>
    <dgm:pt modelId="{D7DA6CD6-7505-4CB6-B270-BB101B647B8F}" type="sibTrans" cxnId="{BFDEE67D-4A9C-4A75-AD37-4ACE67BBD5EB}">
      <dgm:prSet/>
      <dgm:spPr/>
      <dgm:t>
        <a:bodyPr/>
        <a:lstStyle/>
        <a:p>
          <a:endParaRPr lang="en-US"/>
        </a:p>
      </dgm:t>
    </dgm:pt>
    <dgm:pt modelId="{619F3575-54C9-6349-AEDF-B4F711531ABC}" type="pres">
      <dgm:prSet presAssocID="{EF6A4CCD-CBD3-4D51-B63A-0E36FAD40F9D}" presName="vert0" presStyleCnt="0">
        <dgm:presLayoutVars>
          <dgm:dir/>
          <dgm:animOne val="branch"/>
          <dgm:animLvl val="lvl"/>
        </dgm:presLayoutVars>
      </dgm:prSet>
      <dgm:spPr/>
    </dgm:pt>
    <dgm:pt modelId="{C9D98653-7219-9A4E-8B38-551909CB17F6}" type="pres">
      <dgm:prSet presAssocID="{C15F0386-F28F-47D7-8807-5685661D2F16}" presName="thickLine" presStyleLbl="alignNode1" presStyleIdx="0" presStyleCnt="3"/>
      <dgm:spPr/>
    </dgm:pt>
    <dgm:pt modelId="{FA12F35A-DBCB-8A47-960B-72BBDD54FA89}" type="pres">
      <dgm:prSet presAssocID="{C15F0386-F28F-47D7-8807-5685661D2F16}" presName="horz1" presStyleCnt="0"/>
      <dgm:spPr/>
    </dgm:pt>
    <dgm:pt modelId="{E08BA68A-883D-E844-B5E2-A9DD67931DFC}" type="pres">
      <dgm:prSet presAssocID="{C15F0386-F28F-47D7-8807-5685661D2F16}" presName="tx1" presStyleLbl="revTx" presStyleIdx="0" presStyleCnt="3"/>
      <dgm:spPr/>
    </dgm:pt>
    <dgm:pt modelId="{8602C041-AD26-CF48-8451-3FD8FBA27095}" type="pres">
      <dgm:prSet presAssocID="{C15F0386-F28F-47D7-8807-5685661D2F16}" presName="vert1" presStyleCnt="0"/>
      <dgm:spPr/>
    </dgm:pt>
    <dgm:pt modelId="{3FE90D25-AA27-4F4D-9E7D-11767C9958BC}" type="pres">
      <dgm:prSet presAssocID="{7AD6B77F-5E91-404F-B400-67C0E3C39021}" presName="thickLine" presStyleLbl="alignNode1" presStyleIdx="1" presStyleCnt="3"/>
      <dgm:spPr/>
    </dgm:pt>
    <dgm:pt modelId="{1315E0C7-D4BF-654B-8FE3-8D91E7C24898}" type="pres">
      <dgm:prSet presAssocID="{7AD6B77F-5E91-404F-B400-67C0E3C39021}" presName="horz1" presStyleCnt="0"/>
      <dgm:spPr/>
    </dgm:pt>
    <dgm:pt modelId="{4C48B482-B19C-6E44-B1C9-D7710B14342F}" type="pres">
      <dgm:prSet presAssocID="{7AD6B77F-5E91-404F-B400-67C0E3C39021}" presName="tx1" presStyleLbl="revTx" presStyleIdx="1" presStyleCnt="3"/>
      <dgm:spPr/>
    </dgm:pt>
    <dgm:pt modelId="{014C4D8A-4DD2-B74B-9F0D-E32BACAC6D5B}" type="pres">
      <dgm:prSet presAssocID="{7AD6B77F-5E91-404F-B400-67C0E3C39021}" presName="vert1" presStyleCnt="0"/>
      <dgm:spPr/>
    </dgm:pt>
    <dgm:pt modelId="{99769800-1812-8144-AD50-83E0F749683F}" type="pres">
      <dgm:prSet presAssocID="{03E62EA5-A1B8-47F9-AC79-3E80AEA449A7}" presName="thickLine" presStyleLbl="alignNode1" presStyleIdx="2" presStyleCnt="3"/>
      <dgm:spPr/>
    </dgm:pt>
    <dgm:pt modelId="{17ABE6CC-B5AB-0E49-9803-F806712EBA87}" type="pres">
      <dgm:prSet presAssocID="{03E62EA5-A1B8-47F9-AC79-3E80AEA449A7}" presName="horz1" presStyleCnt="0"/>
      <dgm:spPr/>
    </dgm:pt>
    <dgm:pt modelId="{70DF19D6-BD93-F444-8794-ED898D8DF75B}" type="pres">
      <dgm:prSet presAssocID="{03E62EA5-A1B8-47F9-AC79-3E80AEA449A7}" presName="tx1" presStyleLbl="revTx" presStyleIdx="2" presStyleCnt="3"/>
      <dgm:spPr/>
    </dgm:pt>
    <dgm:pt modelId="{18FA2CA4-F089-DA4A-B8E0-320A37FEC359}" type="pres">
      <dgm:prSet presAssocID="{03E62EA5-A1B8-47F9-AC79-3E80AEA449A7}" presName="vert1" presStyleCnt="0"/>
      <dgm:spPr/>
    </dgm:pt>
  </dgm:ptLst>
  <dgm:cxnLst>
    <dgm:cxn modelId="{4FAD1C30-2663-B645-9C98-D5D1A2EAAA87}" type="presOf" srcId="{7AD6B77F-5E91-404F-B400-67C0E3C39021}" destId="{4C48B482-B19C-6E44-B1C9-D7710B14342F}" srcOrd="0" destOrd="0" presId="urn:microsoft.com/office/officeart/2008/layout/LinedList"/>
    <dgm:cxn modelId="{BFDEE67D-4A9C-4A75-AD37-4ACE67BBD5EB}" srcId="{EF6A4CCD-CBD3-4D51-B63A-0E36FAD40F9D}" destId="{03E62EA5-A1B8-47F9-AC79-3E80AEA449A7}" srcOrd="2" destOrd="0" parTransId="{D6AC5B93-7C76-41B5-8BB4-16FA59B27401}" sibTransId="{D7DA6CD6-7505-4CB6-B270-BB101B647B8F}"/>
    <dgm:cxn modelId="{CFCDBD87-40C2-734D-A0CD-14171C0A1752}" type="presOf" srcId="{EF6A4CCD-CBD3-4D51-B63A-0E36FAD40F9D}" destId="{619F3575-54C9-6349-AEDF-B4F711531ABC}" srcOrd="0" destOrd="0" presId="urn:microsoft.com/office/officeart/2008/layout/LinedList"/>
    <dgm:cxn modelId="{2D9E9AC9-151E-DA45-A550-6A8CBB91E7E9}" type="presOf" srcId="{C15F0386-F28F-47D7-8807-5685661D2F16}" destId="{E08BA68A-883D-E844-B5E2-A9DD67931DFC}" srcOrd="0" destOrd="0" presId="urn:microsoft.com/office/officeart/2008/layout/LinedList"/>
    <dgm:cxn modelId="{FD7713DE-1B55-4B5E-8A13-A087507106C1}" srcId="{EF6A4CCD-CBD3-4D51-B63A-0E36FAD40F9D}" destId="{7AD6B77F-5E91-404F-B400-67C0E3C39021}" srcOrd="1" destOrd="0" parTransId="{32114A94-9A6B-45CB-A31B-63DA4A2DB5DA}" sibTransId="{CA9EE822-0494-4D81-947C-DB102287387F}"/>
    <dgm:cxn modelId="{008FD7DF-D40C-464F-B594-5BA5D214338C}" type="presOf" srcId="{03E62EA5-A1B8-47F9-AC79-3E80AEA449A7}" destId="{70DF19D6-BD93-F444-8794-ED898D8DF75B}" srcOrd="0" destOrd="0" presId="urn:microsoft.com/office/officeart/2008/layout/LinedList"/>
    <dgm:cxn modelId="{C89F68F5-04D3-47E5-9928-AE3FBE3BECF4}" srcId="{EF6A4CCD-CBD3-4D51-B63A-0E36FAD40F9D}" destId="{C15F0386-F28F-47D7-8807-5685661D2F16}" srcOrd="0" destOrd="0" parTransId="{A5D6A490-84E3-4504-92B1-1E03B22E76CA}" sibTransId="{257F1E2E-2B46-4FFD-BFC2-640AAEA2012B}"/>
    <dgm:cxn modelId="{55CB2C11-4C88-E64E-89FE-2BBEC80BDE4C}" type="presParOf" srcId="{619F3575-54C9-6349-AEDF-B4F711531ABC}" destId="{C9D98653-7219-9A4E-8B38-551909CB17F6}" srcOrd="0" destOrd="0" presId="urn:microsoft.com/office/officeart/2008/layout/LinedList"/>
    <dgm:cxn modelId="{2AE59700-77F4-9743-BEFE-63ECEE2CD713}" type="presParOf" srcId="{619F3575-54C9-6349-AEDF-B4F711531ABC}" destId="{FA12F35A-DBCB-8A47-960B-72BBDD54FA89}" srcOrd="1" destOrd="0" presId="urn:microsoft.com/office/officeart/2008/layout/LinedList"/>
    <dgm:cxn modelId="{10AEB0A3-363B-2D4F-AE7C-9EBD459928D9}" type="presParOf" srcId="{FA12F35A-DBCB-8A47-960B-72BBDD54FA89}" destId="{E08BA68A-883D-E844-B5E2-A9DD67931DFC}" srcOrd="0" destOrd="0" presId="urn:microsoft.com/office/officeart/2008/layout/LinedList"/>
    <dgm:cxn modelId="{13F2A143-0B6A-8247-AE5C-40AA1FE97C4B}" type="presParOf" srcId="{FA12F35A-DBCB-8A47-960B-72BBDD54FA89}" destId="{8602C041-AD26-CF48-8451-3FD8FBA27095}" srcOrd="1" destOrd="0" presId="urn:microsoft.com/office/officeart/2008/layout/LinedList"/>
    <dgm:cxn modelId="{6258B8C0-EBDE-AA4C-9A30-B1C8E2F0E20B}" type="presParOf" srcId="{619F3575-54C9-6349-AEDF-B4F711531ABC}" destId="{3FE90D25-AA27-4F4D-9E7D-11767C9958BC}" srcOrd="2" destOrd="0" presId="urn:microsoft.com/office/officeart/2008/layout/LinedList"/>
    <dgm:cxn modelId="{72E129D9-5C62-8D4F-A5FE-048F8AB50528}" type="presParOf" srcId="{619F3575-54C9-6349-AEDF-B4F711531ABC}" destId="{1315E0C7-D4BF-654B-8FE3-8D91E7C24898}" srcOrd="3" destOrd="0" presId="urn:microsoft.com/office/officeart/2008/layout/LinedList"/>
    <dgm:cxn modelId="{7B56448F-C527-B749-9E44-3287624C340D}" type="presParOf" srcId="{1315E0C7-D4BF-654B-8FE3-8D91E7C24898}" destId="{4C48B482-B19C-6E44-B1C9-D7710B14342F}" srcOrd="0" destOrd="0" presId="urn:microsoft.com/office/officeart/2008/layout/LinedList"/>
    <dgm:cxn modelId="{ECE00B54-BB8A-264D-AC39-E1988B764C4B}" type="presParOf" srcId="{1315E0C7-D4BF-654B-8FE3-8D91E7C24898}" destId="{014C4D8A-4DD2-B74B-9F0D-E32BACAC6D5B}" srcOrd="1" destOrd="0" presId="urn:microsoft.com/office/officeart/2008/layout/LinedList"/>
    <dgm:cxn modelId="{34154E6C-D36D-8042-A695-E6816E38C59A}" type="presParOf" srcId="{619F3575-54C9-6349-AEDF-B4F711531ABC}" destId="{99769800-1812-8144-AD50-83E0F749683F}" srcOrd="4" destOrd="0" presId="urn:microsoft.com/office/officeart/2008/layout/LinedList"/>
    <dgm:cxn modelId="{7F852E25-31B3-094B-B88E-EB4E9EB2179F}" type="presParOf" srcId="{619F3575-54C9-6349-AEDF-B4F711531ABC}" destId="{17ABE6CC-B5AB-0E49-9803-F806712EBA87}" srcOrd="5" destOrd="0" presId="urn:microsoft.com/office/officeart/2008/layout/LinedList"/>
    <dgm:cxn modelId="{F3757B88-F3AB-5547-9001-284C89FA38F7}" type="presParOf" srcId="{17ABE6CC-B5AB-0E49-9803-F806712EBA87}" destId="{70DF19D6-BD93-F444-8794-ED898D8DF75B}" srcOrd="0" destOrd="0" presId="urn:microsoft.com/office/officeart/2008/layout/LinedList"/>
    <dgm:cxn modelId="{7B7AB83C-6BE2-E949-82DA-77B0D2BA1069}" type="presParOf" srcId="{17ABE6CC-B5AB-0E49-9803-F806712EBA87}" destId="{18FA2CA4-F089-DA4A-B8E0-320A37FEC3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FB02D-4420-442A-81AF-D0FBF9BA69D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A654B-B696-469A-BCAC-8685E49650F9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Energy efficiency is key to sustainable system development.</a:t>
          </a:r>
        </a:p>
      </dsp:txBody>
      <dsp:txXfrm>
        <a:off x="78583" y="2435142"/>
        <a:ext cx="2399612" cy="720000"/>
      </dsp:txXfrm>
    </dsp:sp>
    <dsp:sp modelId="{FB8AFFF2-0B53-408F-AB49-553994443F8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B76E0-6E78-47B1-940E-8FD15E55A43D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Educators and researchers need practical ways to link software load with hardware energy use.</a:t>
          </a:r>
        </a:p>
      </dsp:txBody>
      <dsp:txXfrm>
        <a:off x="2898129" y="2435142"/>
        <a:ext cx="2399612" cy="720000"/>
      </dsp:txXfrm>
    </dsp:sp>
    <dsp:sp modelId="{B970F3F5-0113-4156-A815-24BAE47712DE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F8E44-7128-4B8C-A00B-3B8A9C6D4080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Raspberry Pi 5 is affordable and accessible for teaching and reproducible research.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07C0E-9B3A-394A-8DEF-A3423661DCC5}">
      <dsp:nvSpPr>
        <dsp:cNvPr id="0" name=""/>
        <dsp:cNvSpPr/>
      </dsp:nvSpPr>
      <dsp:spPr>
        <a:xfrm>
          <a:off x="0" y="422104"/>
          <a:ext cx="5000124" cy="14847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Investigate energy consumption of Raspberry Pi 5 under controlled CPU stress.</a:t>
          </a:r>
        </a:p>
      </dsp:txBody>
      <dsp:txXfrm>
        <a:off x="72479" y="494583"/>
        <a:ext cx="4855166" cy="1339772"/>
      </dsp:txXfrm>
    </dsp:sp>
    <dsp:sp modelId="{2B222D65-8F80-7647-9ABC-DA8F20B3293F}">
      <dsp:nvSpPr>
        <dsp:cNvPr id="0" name=""/>
        <dsp:cNvSpPr/>
      </dsp:nvSpPr>
      <dsp:spPr>
        <a:xfrm>
          <a:off x="0" y="1984594"/>
          <a:ext cx="5000124" cy="148473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Loads: fixed utilizations (0,25,50,75,100%) and sweeps (0–100% in steps of 10%).</a:t>
          </a:r>
        </a:p>
      </dsp:txBody>
      <dsp:txXfrm>
        <a:off x="72479" y="2057073"/>
        <a:ext cx="4855166" cy="1339772"/>
      </dsp:txXfrm>
    </dsp:sp>
    <dsp:sp modelId="{926707B6-3B9B-6241-9F70-4649E39EE58B}">
      <dsp:nvSpPr>
        <dsp:cNvPr id="0" name=""/>
        <dsp:cNvSpPr/>
      </dsp:nvSpPr>
      <dsp:spPr>
        <a:xfrm>
          <a:off x="0" y="3547085"/>
          <a:ext cx="5000124" cy="148473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Compare Pi’s on-board PMIC readings with external Siglent reference.</a:t>
          </a:r>
        </a:p>
      </dsp:txBody>
      <dsp:txXfrm>
        <a:off x="72479" y="3619564"/>
        <a:ext cx="4855166" cy="13397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114C2-F791-0049-9DF9-8B94C257DD67}">
      <dsp:nvSpPr>
        <dsp:cNvPr id="0" name=""/>
        <dsp:cNvSpPr/>
      </dsp:nvSpPr>
      <dsp:spPr>
        <a:xfrm>
          <a:off x="0" y="439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EC487F-08B7-214F-85EE-7D78E6E4E1AB}">
      <dsp:nvSpPr>
        <dsp:cNvPr id="0" name=""/>
        <dsp:cNvSpPr/>
      </dsp:nvSpPr>
      <dsp:spPr>
        <a:xfrm>
          <a:off x="0" y="4398"/>
          <a:ext cx="5000124" cy="9552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Protocol: 20s idle rests, 80s fixed-load blocks (we use 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stress-ng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kern="1200" dirty="0">
              <a:latin typeface="Arial" panose="020B0604020202020204" pitchFamily="34" charset="0"/>
              <a:cs typeface="Arial" panose="020B0604020202020204" pitchFamily="34" charset="0"/>
            </a:rPr>
            <a:t>percentage load 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for CPU).</a:t>
          </a:r>
        </a:p>
      </dsp:txBody>
      <dsp:txXfrm>
        <a:off x="0" y="4398"/>
        <a:ext cx="5000124" cy="955225"/>
      </dsp:txXfrm>
    </dsp:sp>
    <dsp:sp modelId="{163350A7-77A9-B640-A44D-FCE302767C03}">
      <dsp:nvSpPr>
        <dsp:cNvPr id="0" name=""/>
        <dsp:cNvSpPr/>
      </dsp:nvSpPr>
      <dsp:spPr>
        <a:xfrm>
          <a:off x="0" y="959624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6B3618-1512-B84A-B81E-4A6B6D5346D1}">
      <dsp:nvSpPr>
        <dsp:cNvPr id="0" name=""/>
        <dsp:cNvSpPr/>
      </dsp:nvSpPr>
      <dsp:spPr>
        <a:xfrm>
          <a:off x="0" y="959624"/>
          <a:ext cx="5000124" cy="149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Internal (Pi power logs): sampled at ~10 Hz (100 </a:t>
          </a:r>
          <a:r>
            <a:rPr lang="en-US" sz="18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ms</a:t>
          </a:r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period).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This is fast enough to capture workload step changes (like your 20s/80s stress blocks), but it won’t resolve very short spikes (&lt;100 </a:t>
          </a:r>
          <a:r>
            <a:rPr lang="en-US" sz="18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ms</a:t>
          </a:r>
          <a:r>
            <a:rPr lang="en-US" sz="18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).</a:t>
          </a:r>
        </a:p>
      </dsp:txBody>
      <dsp:txXfrm>
        <a:off x="0" y="959624"/>
        <a:ext cx="5000124" cy="1496632"/>
      </dsp:txXfrm>
    </dsp:sp>
    <dsp:sp modelId="{05141C29-E402-8E4F-82CE-471154BB647D}">
      <dsp:nvSpPr>
        <dsp:cNvPr id="0" name=""/>
        <dsp:cNvSpPr/>
      </dsp:nvSpPr>
      <dsp:spPr>
        <a:xfrm>
          <a:off x="0" y="2456256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31E9E5-2816-3347-8726-C413732FCF99}">
      <dsp:nvSpPr>
        <dsp:cNvPr id="0" name=""/>
        <dsp:cNvSpPr/>
      </dsp:nvSpPr>
      <dsp:spPr>
        <a:xfrm>
          <a:off x="0" y="2456256"/>
          <a:ext cx="5000124" cy="149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External: </a:t>
          </a:r>
          <a:r>
            <a:rPr lang="en-US" sz="2000" kern="1200" dirty="0" err="1">
              <a:latin typeface="Arial" panose="020B0604020202020204" pitchFamily="34" charset="0"/>
              <a:cs typeface="Arial" panose="020B0604020202020204" pitchFamily="34" charset="0"/>
            </a:rPr>
            <a:t>Siglent</a:t>
          </a: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 programmable supply records reference power.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Siglent</a:t>
          </a:r>
          <a:r>
            <a:rPr lang="en-US" sz="2000" kern="1200" dirty="0"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 sampling frequency ≈ 2 Hz (one sample every ~0.5 s).</a:t>
          </a:r>
        </a:p>
      </dsp:txBody>
      <dsp:txXfrm>
        <a:off x="0" y="2456256"/>
        <a:ext cx="5000124" cy="1496632"/>
      </dsp:txXfrm>
    </dsp:sp>
    <dsp:sp modelId="{4A2935E0-2844-CF4D-86DC-64D604937211}">
      <dsp:nvSpPr>
        <dsp:cNvPr id="0" name=""/>
        <dsp:cNvSpPr/>
      </dsp:nvSpPr>
      <dsp:spPr>
        <a:xfrm>
          <a:off x="0" y="395288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C912C3-C9A2-2C46-90DF-F65EA1541470}">
      <dsp:nvSpPr>
        <dsp:cNvPr id="0" name=""/>
        <dsp:cNvSpPr/>
      </dsp:nvSpPr>
      <dsp:spPr>
        <a:xfrm>
          <a:off x="0" y="3952888"/>
          <a:ext cx="5000124" cy="149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Analysis: mean, std, integrated energy, correlation, regression, Bland–Altman.</a:t>
          </a:r>
        </a:p>
      </dsp:txBody>
      <dsp:txXfrm>
        <a:off x="0" y="3952888"/>
        <a:ext cx="5000124" cy="1496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98653-7219-9A4E-8B38-551909CB17F6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8BA68A-883D-E844-B5E2-A9DD67931DFC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Pi systematically underreports power by ~2–2.6 W across loads.</a:t>
          </a:r>
        </a:p>
      </dsp:txBody>
      <dsp:txXfrm>
        <a:off x="0" y="2663"/>
        <a:ext cx="5000124" cy="1816197"/>
      </dsp:txXfrm>
    </dsp:sp>
    <dsp:sp modelId="{3FE90D25-AA27-4F4D-9E7D-11767C9958BC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48B482-B19C-6E44-B1C9-D7710B14342F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Correlation between energy logger and </a:t>
          </a:r>
          <a:r>
            <a:rPr lang="en-US" sz="2900" kern="1200" dirty="0" err="1"/>
            <a:t>Siglent</a:t>
          </a:r>
          <a:r>
            <a:rPr lang="en-US" sz="2900" kern="1200" dirty="0"/>
            <a:t> time series is strong positive (r ≈ 0.799).</a:t>
          </a:r>
        </a:p>
      </dsp:txBody>
      <dsp:txXfrm>
        <a:off x="0" y="1818861"/>
        <a:ext cx="5000124" cy="1816197"/>
      </dsp:txXfrm>
    </dsp:sp>
    <dsp:sp modelId="{99769800-1812-8144-AD50-83E0F749683F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DF19D6-BD93-F444-8794-ED898D8DF75B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Energy integration confirms same bias; no hidden compensation.</a:t>
          </a:r>
        </a:p>
      </dsp:txBody>
      <dsp:txXfrm>
        <a:off x="0" y="3635058"/>
        <a:ext cx="5000124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7DC1-B579-D04D-A404-901C349C62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758CA-D6ED-DA4E-A9F7-442A46625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81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/>
              <a:t>In our setup, the Raspberry Pi 5’s internal power logs are sampled at ~10 Hz (100 </a:t>
            </a:r>
            <a:r>
              <a:rPr lang="en-US" sz="1800" i="1" dirty="0" err="1"/>
              <a:t>ms</a:t>
            </a:r>
            <a:r>
              <a:rPr lang="en-US" sz="1800" i="1" dirty="0"/>
              <a:t>), which provides sufficient temporal resolution for controlled workload experiments but may be too coarse to capture very short bursts or transient spikes in power.</a:t>
            </a: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758CA-D6ED-DA4E-A9F7-442A466255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4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boxplot reveals a regression-like trend where both </a:t>
            </a:r>
            <a:r>
              <a:rPr lang="en-US" b="1" dirty="0" err="1"/>
              <a:t>Siglent</a:t>
            </a:r>
            <a:r>
              <a:rPr lang="en-US" b="1" dirty="0"/>
              <a:t> and Raspberry Pi energy logger readings increase with CPU load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758CA-D6ED-DA4E-A9F7-442A466255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08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The scatterplot shows that current increases with CPU load, with Energy Logger measurements (blue) -by the Raspberry Pi’s internal estimates- rising more steeply than the </a:t>
            </a:r>
            <a:r>
              <a:rPr lang="en-US" b="1" dirty="0" err="1"/>
              <a:t>Siglent</a:t>
            </a:r>
            <a:r>
              <a:rPr lang="en-US" b="1" dirty="0"/>
              <a:t> (orange), as indicated by the regression lines.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758CA-D6ED-DA4E-A9F7-442A466255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0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Pearson’s correlation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measures the strength and direction of a linear relationship between two continuous, normally distributed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758CA-D6ED-DA4E-A9F7-442A466255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19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9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0026" y="166687"/>
            <a:ext cx="8724899" cy="2717241"/>
          </a:xfrm>
        </p:spPr>
        <p:txBody>
          <a:bodyPr anchor="t"/>
          <a:lstStyle>
            <a:lvl1pPr algn="l">
              <a:defRPr sz="52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1CC8B5-6021-48EA-94A7-DC422762C02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4265836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0D64-CAB2-4377-BBE4-BF3F1E169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644" y="3067050"/>
            <a:ext cx="8724899" cy="36195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03093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/>
        </p:nvSpPr>
        <p:spPr>
          <a:xfrm flipV="1">
            <a:off x="0" y="6210000"/>
            <a:ext cx="91449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14313" y="1581150"/>
            <a:ext cx="3726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77487" y="1581150"/>
            <a:ext cx="3726000" cy="4057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210857741" name="image" descr="{&quot;templafy&quot;:{&quot;id&quot;:&quot;9afa0e6a-1f05-4d4e-a515-8bf4b6cd2a31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0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dhold og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51767518-1CE7-41A4-BFFB-87B37085F98F}"/>
              </a:ext>
            </a:extLst>
          </p:cNvPr>
          <p:cNvSpPr/>
          <p:nvPr/>
        </p:nvSpPr>
        <p:spPr>
          <a:xfrm flipV="1">
            <a:off x="0" y="6210000"/>
            <a:ext cx="91449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28004" y="1638000"/>
            <a:ext cx="3711161" cy="400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dirty="0"/>
              <a:t>Klik for at tilføje tekst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477B73-8382-426E-A758-F1E05223A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73A12-DF65-4012-8F2A-1C291F215D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7C2B81-9FBD-4F91-A99D-E2E62F84A4C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69117" y="0"/>
            <a:ext cx="4574883" cy="6210000"/>
          </a:xfrm>
        </p:spPr>
        <p:txBody>
          <a:bodyPr tIns="72000"/>
          <a:lstStyle>
            <a:lvl1pPr marL="0" indent="0" algn="ctr">
              <a:buNone/>
              <a:defRPr sz="105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2FF6B-86ED-4E48-824E-5C54567CB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587675"/>
            <a:ext cx="3723117" cy="826640"/>
          </a:xfrm>
        </p:spPr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108934048" name="image" descr="{&quot;templafy&quot;:{&quot;id&quot;:&quot;c0bdfa73-9d01-423b-8503-b44b6f4060dd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8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3C85D69A-3DAB-4609-83C0-DDCB0E05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030866FD-D493-4E40-BE0E-88A5E48062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A84C5-6E9A-4A39-81D2-A4766FF30B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dirty="0"/>
              <a:t>Klik for at tilføje titel</a:t>
            </a:r>
          </a:p>
        </p:txBody>
      </p:sp>
    </p:spTree>
    <p:extLst>
      <p:ext uri="{BB962C8B-B14F-4D97-AF65-F5344CB8AC3E}">
        <p14:creationId xmlns:p14="http://schemas.microsoft.com/office/powerpoint/2010/main" val="2745370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3C8616D9-8604-4CE0-9290-25D835D36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BFED87F5-692B-43A2-B999-E599CDD79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7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ugergu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 hidden="1">
            <a:extLst>
              <a:ext uri="{FF2B5EF4-FFF2-40B4-BE49-F238E27FC236}">
                <a16:creationId xmlns:a16="http://schemas.microsoft.com/office/drawing/2014/main" id="{204BEF62-0A0C-428F-9593-47849363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Pladsholder til sidefod 3" hidden="1">
            <a:extLst>
              <a:ext uri="{FF2B5EF4-FFF2-40B4-BE49-F238E27FC236}">
                <a16:creationId xmlns:a16="http://schemas.microsoft.com/office/drawing/2014/main" id="{5A2DACD1-A298-4D19-866E-68CF70D6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71540"/>
            <a:ext cx="0" cy="0"/>
          </a:xfrm>
          <a:prstGeom prst="rect">
            <a:avLst/>
          </a:prstGeo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US"/>
          </a:p>
        </p:txBody>
      </p:sp>
      <p:sp>
        <p:nvSpPr>
          <p:cNvPr id="5" name="Pladsholder til slidenummer 4" hidden="1">
            <a:extLst>
              <a:ext uri="{FF2B5EF4-FFF2-40B4-BE49-F238E27FC236}">
                <a16:creationId xmlns:a16="http://schemas.microsoft.com/office/drawing/2014/main" id="{84BE3378-177E-45B6-8A07-1A8ABC3B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7154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2562121C-7E79-4645-BB1B-1D3855B38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2" y="1416050"/>
            <a:ext cx="1710270" cy="3389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da-DK" sz="675" b="1" noProof="1"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sz="675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tekst typografier</a:t>
            </a:r>
            <a:endParaRPr lang="da-DK" sz="675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frem i tekst-niveauer. Klik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derefter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skifte fra et niveau til et næste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gå tilbage i tekst-niveauer,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SHIFT+TAB</a:t>
            </a:r>
            <a:endParaRPr lang="da-DK" altLang="da-DK" sz="675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Alternativt kan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Forøg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og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Formindsk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listeniveau bruges</a:t>
            </a:r>
          </a:p>
          <a:p>
            <a:pPr eaLnBrk="1" hangingPunct="1">
              <a:spcAft>
                <a:spcPts val="450"/>
              </a:spcAft>
              <a:defRPr/>
            </a:pPr>
            <a:endParaRPr lang="da-DK" altLang="da-DK" sz="675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da-DK" sz="675" b="1" noProof="1">
                <a:latin typeface="Arial" panose="020B0604020202020204" pitchFamily="34" charset="0"/>
                <a:cs typeface="Arial" panose="020B0604020202020204" pitchFamily="34" charset="0"/>
              </a:rPr>
              <a:t>TIP: Brug</a:t>
            </a:r>
            <a:r>
              <a:rPr lang="da-DK" sz="675" b="1" baseline="0" noProof="1">
                <a:latin typeface="Arial" panose="020B0604020202020204" pitchFamily="34" charset="0"/>
                <a:cs typeface="Arial" panose="020B0604020202020204" pitchFamily="34" charset="0"/>
              </a:rPr>
              <a:t> bullet knappen</a:t>
            </a:r>
            <a:endParaRPr lang="da-DK" sz="675" b="1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Fjern bullet for almindelig tekst.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bullet knappen for at sætte korrekt bullet på igen.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nyt slide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menupunktet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indsætte et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nyt slide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Ændre slide layouts</a:t>
            </a:r>
            <a:endParaRPr lang="da-DK" altLang="da-DK" sz="675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pilen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ved siden af </a:t>
            </a: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få vist en dropdown menu af </a:t>
            </a:r>
            <a:b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mulige slides layout</a:t>
            </a:r>
            <a:endParaRPr lang="da-DK" altLang="da-DK" sz="675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dit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nuværende layout til et alternativt</a:t>
            </a:r>
          </a:p>
        </p:txBody>
      </p:sp>
      <p:pic>
        <p:nvPicPr>
          <p:cNvPr id="7" name="1 Forøg formindsk">
            <a:extLst>
              <a:ext uri="{FF2B5EF4-FFF2-40B4-BE49-F238E27FC236}">
                <a16:creationId xmlns:a16="http://schemas.microsoft.com/office/drawing/2014/main" id="{82A640AB-9083-4E25-B69C-5615DDD51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10" y="2531466"/>
            <a:ext cx="411996" cy="285228"/>
          </a:xfrm>
          <a:prstGeom prst="rect">
            <a:avLst/>
          </a:prstGeom>
        </p:spPr>
      </p:pic>
      <p:pic>
        <p:nvPicPr>
          <p:cNvPr id="8" name="2 Ny slide">
            <a:extLst>
              <a:ext uri="{FF2B5EF4-FFF2-40B4-BE49-F238E27FC236}">
                <a16:creationId xmlns:a16="http://schemas.microsoft.com/office/drawing/2014/main" id="{C9EFBCCE-8D49-4A73-8762-63E5870B1E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1" r="60888"/>
          <a:stretch/>
        </p:blipFill>
        <p:spPr>
          <a:xfrm>
            <a:off x="1845350" y="4104614"/>
            <a:ext cx="272785" cy="647461"/>
          </a:xfrm>
          <a:prstGeom prst="rect">
            <a:avLst/>
          </a:prstGeom>
        </p:spPr>
      </p:pic>
      <p:pic>
        <p:nvPicPr>
          <p:cNvPr id="9" name="3 Layout">
            <a:extLst>
              <a:ext uri="{FF2B5EF4-FFF2-40B4-BE49-F238E27FC236}">
                <a16:creationId xmlns:a16="http://schemas.microsoft.com/office/drawing/2014/main" id="{00995F18-330D-4742-AD80-E856C91E0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944" r="2272" b="69429"/>
          <a:stretch/>
        </p:blipFill>
        <p:spPr>
          <a:xfrm>
            <a:off x="1856948" y="4980246"/>
            <a:ext cx="445026" cy="192211"/>
          </a:xfrm>
          <a:prstGeom prst="rect">
            <a:avLst/>
          </a:prstGeom>
        </p:spPr>
      </p:pic>
      <p:pic>
        <p:nvPicPr>
          <p:cNvPr id="11" name="4 Nulstil">
            <a:extLst>
              <a:ext uri="{FF2B5EF4-FFF2-40B4-BE49-F238E27FC236}">
                <a16:creationId xmlns:a16="http://schemas.microsoft.com/office/drawing/2014/main" id="{2324BBF6-4E28-4408-B9EF-E9ED5897F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022" y="4554277"/>
            <a:ext cx="410431" cy="197798"/>
          </a:xfrm>
          <a:prstGeom prst="rect">
            <a:avLst/>
          </a:prstGeom>
        </p:spPr>
      </p:pic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5897" y="1416050"/>
            <a:ext cx="2090125" cy="308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Indsæt firma billede</a:t>
            </a:r>
            <a:endParaRPr lang="da-DK" altLang="da-DK" sz="675" b="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den blå </a:t>
            </a: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Templafy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drop ned menuen, vælg </a:t>
            </a: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klik på </a:t>
            </a: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lang="da-DK" altLang="da-DK" sz="675" b="0" i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Templafy vinduet i højre side af skærmen</a:t>
            </a:r>
            <a:endParaRPr lang="da-DK" altLang="da-DK" sz="675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Browse efter andre billeder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på </a:t>
            </a: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Tools-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knappen</a:t>
            </a:r>
            <a:b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 findes under firma fanen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</a:t>
            </a:r>
            <a:r>
              <a:rPr lang="da-DK" altLang="da-DK" sz="675" b="1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browse </a:t>
            </a:r>
            <a:b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efter et billede</a:t>
            </a:r>
            <a:endParaRPr lang="da-DK" altLang="da-DK" sz="675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se hjælpelinjer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sæt hak ved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Hjælpelinjer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Alt + F9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hurtig visning af hjælpelinjer</a:t>
            </a:r>
          </a:p>
          <a:p>
            <a:pPr fontAlgn="auto">
              <a:spcBef>
                <a:spcPts val="900"/>
              </a:spcBef>
              <a:spcAft>
                <a:spcPts val="450"/>
              </a:spcAft>
              <a:buFont typeface="+mj-lt"/>
              <a:buNone/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Hjem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Nulstil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nulstille placering, størrelse og formatering af pladsholdere til layoutets oprindelige design</a:t>
            </a:r>
            <a:endParaRPr lang="da-DK" altLang="da-DK" sz="675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uppe 18">
            <a:extLst>
              <a:ext uri="{FF2B5EF4-FFF2-40B4-BE49-F238E27FC236}">
                <a16:creationId xmlns:a16="http://schemas.microsoft.com/office/drawing/2014/main" id="{EB0E7C24-B1F4-440B-ABFD-7BE7799C986C}"/>
              </a:ext>
            </a:extLst>
          </p:cNvPr>
          <p:cNvGrpSpPr/>
          <p:nvPr/>
        </p:nvGrpSpPr>
        <p:grpSpPr>
          <a:xfrm>
            <a:off x="5236022" y="1440585"/>
            <a:ext cx="507502" cy="997704"/>
            <a:chOff x="6442771" y="2574072"/>
            <a:chExt cx="676669" cy="997704"/>
          </a:xfrm>
        </p:grpSpPr>
        <p:pic>
          <p:nvPicPr>
            <p:cNvPr id="20" name="Billede 19">
              <a:extLst>
                <a:ext uri="{FF2B5EF4-FFF2-40B4-BE49-F238E27FC236}">
                  <a16:creationId xmlns:a16="http://schemas.microsoft.com/office/drawing/2014/main" id="{97D49D67-0656-4D65-BDC8-19DC3FA200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21" name="Billede 20">
              <a:extLst>
                <a:ext uri="{FF2B5EF4-FFF2-40B4-BE49-F238E27FC236}">
                  <a16:creationId xmlns:a16="http://schemas.microsoft.com/office/drawing/2014/main" id="{0BC3FA04-2488-4F3A-A6FA-54AB316150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9437" y="1416051"/>
            <a:ext cx="1924691" cy="336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450"/>
              </a:spcAft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 billede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På slides med billedpladsholder eller hvilken som helst anden pladsholder, klik på pladsholderens kant.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Shift nede og klik på pladsholderen</a:t>
            </a:r>
            <a:endParaRPr lang="da-DK" altLang="da-DK" sz="675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 billede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Beskær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at ændre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billedets fokus/størrelse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Ønsker du at skalere billedet, så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SHIFT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-knappen nede, mens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trækker i billedets hjørner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TIP: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Hvis du sletter billedet og indsætter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nyt, kan billedet lægge sig foran tekst og grafik. Hvis dette sker, højreklik på billedet 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og vælg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Placer bagest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at justere sidenummerering, </a:t>
            </a:r>
            <a:b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 og sidefod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Gør dette som</a:t>
            </a: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det sidste i din præsentation, </a:t>
            </a:r>
            <a:b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så det slår igennem på alle slides</a:t>
            </a:r>
            <a:endParaRPr lang="da-DK" sz="675" b="1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på fanen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Indsæt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Sidehoved og Sidefod</a:t>
            </a:r>
            <a:b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(indtast evt. tekst i sidefod)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Vælg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 på alle 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eller </a:t>
            </a:r>
            <a:r>
              <a:rPr lang="da-DK" altLang="da-DK" sz="675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Anvend</a:t>
            </a:r>
            <a:r>
              <a:rPr lang="da-DK" altLang="da-DK" sz="675" b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hvis det kun skal være på et enkelt slide</a:t>
            </a:r>
          </a:p>
        </p:txBody>
      </p:sp>
      <p:pic>
        <p:nvPicPr>
          <p:cNvPr id="24" name="6 Beskær">
            <a:extLst>
              <a:ext uri="{FF2B5EF4-FFF2-40B4-BE49-F238E27FC236}">
                <a16:creationId xmlns:a16="http://schemas.microsoft.com/office/drawing/2014/main" id="{73BFC9C5-9F8B-479D-9F8C-258E445B7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2394" y="1595200"/>
            <a:ext cx="253050" cy="321707"/>
          </a:xfrm>
          <a:prstGeom prst="rect">
            <a:avLst/>
          </a:prstGeom>
        </p:spPr>
      </p:pic>
      <p:pic>
        <p:nvPicPr>
          <p:cNvPr id="25" name="7 Skalér billede">
            <a:extLst>
              <a:ext uri="{FF2B5EF4-FFF2-40B4-BE49-F238E27FC236}">
                <a16:creationId xmlns:a16="http://schemas.microsoft.com/office/drawing/2014/main" id="{BC0CFA26-138E-416A-95E9-B8BD373116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2394" y="2438290"/>
            <a:ext cx="269771" cy="335309"/>
          </a:xfrm>
          <a:prstGeom prst="rect">
            <a:avLst/>
          </a:prstGeom>
        </p:spPr>
      </p:pic>
      <p:sp>
        <p:nvSpPr>
          <p:cNvPr id="26" name="Fast overskrift">
            <a:extLst>
              <a:ext uri="{FF2B5EF4-FFF2-40B4-BE49-F238E27FC236}">
                <a16:creationId xmlns:a16="http://schemas.microsoft.com/office/drawing/2014/main" id="{70228264-0252-44FF-B3C8-4CBFA6043ED3}"/>
              </a:ext>
            </a:extLst>
          </p:cNvPr>
          <p:cNvSpPr txBox="1"/>
          <p:nvPr/>
        </p:nvSpPr>
        <p:spPr>
          <a:xfrm>
            <a:off x="214313" y="341583"/>
            <a:ext cx="8064103" cy="49093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83000"/>
              </a:lnSpc>
            </a:pPr>
            <a:r>
              <a:rPr lang="da-DK" sz="2400" b="0" cap="none" baseline="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Brugerguide - Slet før anvendelse</a:t>
            </a:r>
          </a:p>
        </p:txBody>
      </p:sp>
    </p:spTree>
    <p:extLst>
      <p:ext uri="{BB962C8B-B14F-4D97-AF65-F5344CB8AC3E}">
        <p14:creationId xmlns:p14="http://schemas.microsoft.com/office/powerpoint/2010/main" val="1998037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13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5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29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40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 flipV="1">
            <a:off x="0" y="6210000"/>
            <a:ext cx="91449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027D26-F3F7-4988-855F-0F502F5993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0026" y="166687"/>
            <a:ext cx="8724899" cy="2717241"/>
          </a:xfrm>
        </p:spPr>
        <p:txBody>
          <a:bodyPr anchor="t"/>
          <a:lstStyle>
            <a:lvl1pPr algn="l">
              <a:defRPr sz="52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2" name="Date Placeholder 7">
            <a:extLst>
              <a:ext uri="{FF2B5EF4-FFF2-40B4-BE49-F238E27FC236}">
                <a16:creationId xmlns:a16="http://schemas.microsoft.com/office/drawing/2014/main" id="{6AF3DE80-6B65-463B-943D-1E72AAF422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4265836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pic>
        <p:nvPicPr>
          <p:cNvPr id="759461969" name="image" descr="{&quot;templafy&quot;:{&quot;id&quot;:&quot;da124c96-41d7-4274-a579-f98f6e4010ba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  <p:pic>
        <p:nvPicPr>
          <p:cNvPr id="1523703573" name="image" descr="{&quot;templafy&quot;:{&quot;id&quot;:&quot;63c5bbe7-d109-4884-acfa-9722cf7e8ded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74" y="6210000"/>
            <a:ext cx="3391046" cy="486000"/>
          </a:xfrm>
          <a:prstGeom prst="rect">
            <a:avLst/>
          </a:prstGeom>
        </p:spPr>
      </p:pic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291C62D-3F94-43C6-8CAB-B792F769A1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644" y="3067050"/>
            <a:ext cx="8724899" cy="36195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99624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5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8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00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469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57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44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95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Gul m.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-1" y="0"/>
            <a:ext cx="5398312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8312" y="0"/>
            <a:ext cx="3745688" cy="6210000"/>
          </a:xfrm>
        </p:spPr>
        <p:txBody>
          <a:bodyPr tIns="72000"/>
          <a:lstStyle>
            <a:lvl1pPr marL="0" indent="0" algn="ctr">
              <a:buNone/>
              <a:defRPr sz="105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25CE80-2CC4-453F-9E5D-D1CF0859E35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0026" y="166687"/>
            <a:ext cx="4371974" cy="2717241"/>
          </a:xfrm>
        </p:spPr>
        <p:txBody>
          <a:bodyPr anchor="t"/>
          <a:lstStyle>
            <a:lvl1pPr algn="l">
              <a:defRPr sz="52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5" name="Date Placeholder 7">
            <a:extLst>
              <a:ext uri="{FF2B5EF4-FFF2-40B4-BE49-F238E27FC236}">
                <a16:creationId xmlns:a16="http://schemas.microsoft.com/office/drawing/2014/main" id="{37581D82-3815-457C-92E8-06D7A637843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4265836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5AC4AA6-D2C8-4A8C-8428-39A60869D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643" y="3067050"/>
            <a:ext cx="4371974" cy="36195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20665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Hvid m. bille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 flipV="1">
            <a:off x="-1" y="6210000"/>
            <a:ext cx="9144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8312" y="0"/>
            <a:ext cx="3745688" cy="6210000"/>
          </a:xfrm>
        </p:spPr>
        <p:txBody>
          <a:bodyPr tIns="72000"/>
          <a:lstStyle>
            <a:lvl1pPr marL="0" indent="0" algn="ctr">
              <a:buNone/>
              <a:defRPr sz="105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A0A48B-204D-46D9-AC98-0537003F65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0026" y="166687"/>
            <a:ext cx="4371974" cy="2717241"/>
          </a:xfrm>
        </p:spPr>
        <p:txBody>
          <a:bodyPr anchor="t"/>
          <a:lstStyle>
            <a:lvl1pPr algn="l">
              <a:defRPr sz="52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60941E6E-6BAC-4A15-B058-9CE7C058951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4265836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pic>
        <p:nvPicPr>
          <p:cNvPr id="997497787" name="image" descr="{&quot;templafy&quot;:{&quot;id&quot;:&quot;62a45d1b-03b4-4ed1-9342-55d7d68d7ff1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  <p:pic>
        <p:nvPicPr>
          <p:cNvPr id="185285276" name="image" descr="{&quot;templafy&quot;:{&quot;id&quot;:&quot;7f0448c6-37c4-4fa7-95f8-6d2c9b2cc453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74" y="6210000"/>
            <a:ext cx="3391046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B191E0C3-38FB-4A05-9222-21D4D9452A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643" y="3067050"/>
            <a:ext cx="4371974" cy="64800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36844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rside Hvid m. bille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 flipV="1">
            <a:off x="-1" y="6210000"/>
            <a:ext cx="9144001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B9D4F55-78DF-4212-9619-8E68C5588F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900" y="0"/>
            <a:ext cx="4571100" cy="6210000"/>
          </a:xfrm>
        </p:spPr>
        <p:txBody>
          <a:bodyPr tIns="72000"/>
          <a:lstStyle>
            <a:lvl1pPr marL="0" indent="0" algn="ctr">
              <a:buNone/>
              <a:defRPr sz="1050"/>
            </a:lvl1pPr>
          </a:lstStyle>
          <a:p>
            <a:r>
              <a:rPr lang="da-DK" dirty="0"/>
              <a:t>Klik på ikonet for at tilføje et billede</a:t>
            </a: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6B8A14-B94C-4D55-914C-31401F50AE1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0026" y="166687"/>
            <a:ext cx="6143624" cy="2717241"/>
          </a:xfrm>
        </p:spPr>
        <p:txBody>
          <a:bodyPr anchor="t"/>
          <a:lstStyle>
            <a:lvl1pPr algn="l">
              <a:defRPr sz="52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202F7DC4-E8A0-4835-8785-592C4B4C4ED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4265836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pic>
        <p:nvPicPr>
          <p:cNvPr id="532665008" name="image" descr="{&quot;templafy&quot;:{&quot;id&quot;:&quot;7f5976aa-d22e-485d-9232-1c987dbc8d7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  <p:pic>
        <p:nvPicPr>
          <p:cNvPr id="1330710610" name="image" descr="{&quot;templafy&quot;:{&quot;id&quot;:&quot;c7a367c6-f1df-4a3b-bcbe-364b03861dac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74" y="6210000"/>
            <a:ext cx="3391046" cy="486000"/>
          </a:xfrm>
          <a:prstGeom prst="rect">
            <a:avLst/>
          </a:prstGeom>
        </p:spPr>
      </p:pic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82C070D-E54D-451D-AC67-7D5871CB71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7644" y="3067050"/>
            <a:ext cx="3974306" cy="64800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5200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 flipV="1">
            <a:off x="0" y="6210000"/>
            <a:ext cx="91449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Date Placeholder 7">
            <a:extLst>
              <a:ext uri="{FF2B5EF4-FFF2-40B4-BE49-F238E27FC236}">
                <a16:creationId xmlns:a16="http://schemas.microsoft.com/office/drawing/2014/main" id="{565F3085-71F3-4B75-8FE8-1A523EC793A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3797117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98C3779-B922-43C9-BAC8-A296D850FE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0026" y="166688"/>
            <a:ext cx="8724899" cy="1966913"/>
          </a:xfrm>
        </p:spPr>
        <p:txBody>
          <a:bodyPr anchor="t"/>
          <a:lstStyle>
            <a:lvl1pPr algn="l">
              <a:defRPr sz="37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pic>
        <p:nvPicPr>
          <p:cNvPr id="407751624" name="image" descr="{&quot;templafy&quot;:{&quot;id&quot;:&quot;36d6858a-05b6-4a58-bdc8-2063492da35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  <p:pic>
        <p:nvPicPr>
          <p:cNvPr id="1570937921" name="image" descr="{&quot;templafy&quot;:{&quot;id&quot;:&quot;fec01c69-5838-4e91-b294-4d4a0228d0a8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774" y="6210000"/>
            <a:ext cx="3391046" cy="48600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E982690-DA76-48A9-A83F-C7E000823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644" y="3067050"/>
            <a:ext cx="8724899" cy="36195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952934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G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900" cy="62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7C5EC0EC-D4A2-4423-B8B5-1B952DD89C2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3797117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D3F337-32ED-4DDF-B913-8F63A712BD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0026" y="166688"/>
            <a:ext cx="8724899" cy="1966913"/>
          </a:xfrm>
        </p:spPr>
        <p:txBody>
          <a:bodyPr anchor="t"/>
          <a:lstStyle>
            <a:lvl1pPr algn="l">
              <a:defRPr sz="3750">
                <a:solidFill>
                  <a:schemeClr val="tx1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B6DB25-D463-42D6-8A4D-7C69279657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644" y="3067050"/>
            <a:ext cx="8724899" cy="361950"/>
          </a:xfrm>
        </p:spPr>
        <p:txBody>
          <a:bodyPr/>
          <a:lstStyle>
            <a:lvl1pPr marL="0" indent="0">
              <a:buNone/>
              <a:defRPr sz="1500"/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14925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er S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/>
        </p:nvSpPr>
        <p:spPr>
          <a:xfrm>
            <a:off x="0" y="0"/>
            <a:ext cx="9144900" cy="621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2"/>
              </a:solidFill>
            </a:endParaRPr>
          </a:p>
        </p:txBody>
      </p:sp>
      <p:sp>
        <p:nvSpPr>
          <p:cNvPr id="6" name="Slide Number Placehold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47200"/>
            <a:ext cx="0" cy="0"/>
          </a:xfrm>
        </p:spPr>
        <p:txBody>
          <a:bodyPr/>
          <a:lstStyle>
            <a:lvl1pPr>
              <a:defRPr sz="1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Date Placeholder 7">
            <a:extLst>
              <a:ext uri="{FF2B5EF4-FFF2-40B4-BE49-F238E27FC236}">
                <a16:creationId xmlns:a16="http://schemas.microsoft.com/office/drawing/2014/main" id="{394D93EB-3F52-436F-905E-95EFD60EE8A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97643" y="3797117"/>
            <a:ext cx="1566863" cy="347299"/>
          </a:xfrm>
        </p:spPr>
        <p:txBody>
          <a:bodyPr lIns="0" tIns="0" rIns="0" bIns="0"/>
          <a:lstStyle>
            <a:lvl1pPr>
              <a:defRPr sz="15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D81B418-FF97-4B37-87DF-5E58B94907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0026" y="166688"/>
            <a:ext cx="8724899" cy="1966913"/>
          </a:xfrm>
        </p:spPr>
        <p:txBody>
          <a:bodyPr anchor="t"/>
          <a:lstStyle>
            <a:lvl1pPr algn="l">
              <a:defRPr sz="3750">
                <a:solidFill>
                  <a:schemeClr val="tx2"/>
                </a:solidFill>
              </a:defRPr>
            </a:lvl1pPr>
          </a:lstStyle>
          <a:p>
            <a:r>
              <a:rPr lang="da-DK" dirty="0"/>
              <a:t>Klik for at tilføje titel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74F0A0-3F56-4720-B25D-E0AFED7B7F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7644" y="3067050"/>
            <a:ext cx="8724899" cy="361950"/>
          </a:xfrm>
        </p:spPr>
        <p:txBody>
          <a:bodyPr/>
          <a:lstStyle>
            <a:lvl1pPr marL="0" indent="0">
              <a:buNone/>
              <a:defRPr sz="1500">
                <a:solidFill>
                  <a:schemeClr val="accent1"/>
                </a:solidFill>
              </a:defRPr>
            </a:lvl1pPr>
          </a:lstStyle>
          <a:p>
            <a:pPr lvl="0"/>
            <a:r>
              <a:rPr lang="da-DK" dirty="0"/>
              <a:t>Indsæt navn, titel og afdeling</a:t>
            </a:r>
          </a:p>
        </p:txBody>
      </p:sp>
    </p:spTree>
    <p:extLst>
      <p:ext uri="{BB962C8B-B14F-4D97-AF65-F5344CB8AC3E}">
        <p14:creationId xmlns:p14="http://schemas.microsoft.com/office/powerpoint/2010/main" val="412656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BA499C47-91C5-429D-94BE-0B7C66BCED70}"/>
              </a:ext>
            </a:extLst>
          </p:cNvPr>
          <p:cNvSpPr/>
          <p:nvPr/>
        </p:nvSpPr>
        <p:spPr>
          <a:xfrm flipV="1">
            <a:off x="0" y="6210000"/>
            <a:ext cx="9144900" cy="6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500" noProof="0" dirty="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Klik for at tilføje titel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a-DK" noProof="0" dirty="0"/>
              <a:t>Klik for at tilføje tekst</a:t>
            </a:r>
          </a:p>
          <a:p>
            <a:pPr lvl="1"/>
            <a:r>
              <a:rPr lang="da-DK" noProof="0" dirty="0"/>
              <a:t>Andet niveau</a:t>
            </a:r>
          </a:p>
          <a:p>
            <a:pPr lvl="2"/>
            <a:r>
              <a:rPr lang="da-DK" noProof="0" dirty="0"/>
              <a:t>Tredje niveau</a:t>
            </a:r>
          </a:p>
          <a:p>
            <a:pPr lvl="3"/>
            <a:r>
              <a:rPr lang="da-DK" noProof="0" dirty="0"/>
              <a:t>Fjerde niveau</a:t>
            </a:r>
          </a:p>
          <a:p>
            <a:pPr lvl="4"/>
            <a:r>
              <a:rPr lang="da-DK" noProof="0" dirty="0"/>
              <a:t>Femte niveau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89AB3D-58F3-4ABA-A926-43393A00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F277CF-B83C-45A4-B764-7F715288A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331962501" name="image" descr="{&quot;templafy&quot;:{&quot;id&quot;:&quot;95786c35-fe44-43ac-a41e-c774268735e1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6000" y="587675"/>
            <a:ext cx="8708925" cy="8266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a-DK" dirty="0"/>
              <a:t>Klik for at redigere i master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000" y="1962000"/>
            <a:ext cx="8709273" cy="36748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806" y="6419523"/>
            <a:ext cx="183953" cy="18027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6A7B15E4-8FF3-49BC-992D-C353F6D182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472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pic>
        <p:nvPicPr>
          <p:cNvPr id="600508192" name="image" descr="{&quot;templafy&quot;:{&quot;id&quot;:&quot;f3c618c7-3e35-4a34-be75-d33c3af9046e&quot;}}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4019" y="6419983"/>
            <a:ext cx="655211" cy="194400"/>
          </a:xfrm>
          <a:prstGeom prst="rect">
            <a:avLst/>
          </a:prstGeom>
        </p:spPr>
      </p:pic>
      <p:pic>
        <p:nvPicPr>
          <p:cNvPr id="1832036325" name="image" descr="{&quot;templafy&quot;:{&quot;id&quot;:&quot;d2d9d289-d4e8-4dda-8e27-84cbb29d9315&quot;}}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04774" y="6210000"/>
            <a:ext cx="3391046" cy="4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0" indent="-189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78000" indent="-189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67000" indent="-189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​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9000" indent="-189000" algn="l" defTabSz="685800" rtl="0" eaLnBrk="1" latinLnBrk="0" hangingPunct="1">
        <a:lnSpc>
          <a:spcPct val="110000"/>
        </a:lnSpc>
        <a:spcBef>
          <a:spcPts val="0"/>
        </a:spcBef>
        <a:buFont typeface="+mj-lt"/>
        <a:buAutoNum type="arabicPeriod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89000" indent="-189000" algn="l" defTabSz="685800" rtl="0" eaLnBrk="1" latinLnBrk="0" hangingPunct="1">
        <a:lnSpc>
          <a:spcPct val="110000"/>
        </a:lnSpc>
        <a:spcBef>
          <a:spcPts val="0"/>
        </a:spcBef>
        <a:buFont typeface="+mj-lt"/>
        <a:buAutoNum type="alphaLcPeriod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9000" indent="-189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378000" indent="-189000" algn="l" defTabSz="685800" rtl="0" eaLnBrk="1" latinLnBrk="0" hangingPunct="1">
        <a:lnSpc>
          <a:spcPct val="110000"/>
        </a:lnSpc>
        <a:spcBef>
          <a:spcPts val="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80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496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892">
          <p15:clr>
            <a:srgbClr val="F26B43"/>
          </p15:clr>
        </p15:guide>
        <p15:guide id="7" orient="horz" pos="1235">
          <p15:clr>
            <a:srgbClr val="F26B43"/>
          </p15:clr>
        </p15:guide>
        <p15:guide id="8" orient="horz" pos="355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56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Accuracy and Precision in Raspberry Pi 5’s Software-Reported Power Dissipation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Nilma Abbas, Jesper Nordentoft, and Maja Kirkeby</a:t>
            </a:r>
          </a:p>
        </p:txBody>
      </p:sp>
      <p:pic>
        <p:nvPicPr>
          <p:cNvPr id="2050" name="Picture 2" descr="Presse &amp; Logo | Zealand">
            <a:extLst>
              <a:ext uri="{FF2B5EF4-FFF2-40B4-BE49-F238E27FC236}">
                <a16:creationId xmlns:a16="http://schemas.microsoft.com/office/drawing/2014/main" id="{6D8FA24E-DE05-2A65-7EBA-01FAF4E22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898" y="215720"/>
            <a:ext cx="2348235" cy="5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Logos for download | Roskilde University">
            <a:extLst>
              <a:ext uri="{FF2B5EF4-FFF2-40B4-BE49-F238E27FC236}">
                <a16:creationId xmlns:a16="http://schemas.microsoft.com/office/drawing/2014/main" id="{B38AFEAB-230D-8572-C1F6-95EBE62EB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43" y="199522"/>
            <a:ext cx="1561335" cy="65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5714-CDC2-5CCA-D765-7C6E78AA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load to Current Prediction</a:t>
            </a:r>
          </a:p>
        </p:txBody>
      </p:sp>
      <p:pic>
        <p:nvPicPr>
          <p:cNvPr id="5" name="Content Placeholder 4" descr="A graph with blue and orange dots&#10;&#10;AI-generated content may be incorrect.">
            <a:extLst>
              <a:ext uri="{FF2B5EF4-FFF2-40B4-BE49-F238E27FC236}">
                <a16:creationId xmlns:a16="http://schemas.microsoft.com/office/drawing/2014/main" id="{5E5F5BCF-379C-C386-9BFA-EA809861B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87656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7F51-6623-5D66-AA70-FA684E37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current</a:t>
            </a:r>
          </a:p>
        </p:txBody>
      </p:sp>
      <p:pic>
        <p:nvPicPr>
          <p:cNvPr id="5" name="Content Placeholder 4" descr="A graph of blue dots&#10;&#10;AI-generated content may be incorrect.">
            <a:extLst>
              <a:ext uri="{FF2B5EF4-FFF2-40B4-BE49-F238E27FC236}">
                <a16:creationId xmlns:a16="http://schemas.microsoft.com/office/drawing/2014/main" id="{9F485AA9-3D9D-8DC6-AD4E-603FE5FBD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6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83498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5311B-833D-FF9B-E202-1CA2386AC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CE98D-E25D-AA4E-A2D6-CC0D8385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5B835-9306-7299-8E6E-9694B2DFE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89FE28-8BCD-C92F-5A3D-F2F1FA41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4970B-EFA9-7C79-25E1-AB36071E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E88486-231D-B865-16B6-EEC05487F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28975-DF08-CCC7-B65A-4085F41D9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35099-D3A0-AD05-96F4-6F10211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Key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3AB5A1-FA86-A784-9115-BDB91B128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5125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55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100" dirty="0"/>
              <a:t>As it is, 79.9% is not good enough for research</a:t>
            </a:r>
          </a:p>
          <a:p>
            <a:pPr>
              <a:defRPr sz="2000"/>
            </a:pPr>
            <a:r>
              <a:rPr lang="en-US" sz="2100" dirty="0"/>
              <a:t>Could give a hint of the current ≈ teaching energy-efficiency (relative tracking).</a:t>
            </a:r>
          </a:p>
          <a:p>
            <a:pPr>
              <a:defRPr sz="2000"/>
            </a:pPr>
            <a:r>
              <a:rPr lang="en-US" sz="2100" dirty="0"/>
              <a:t>The type of external measurement equipment may have reduced the correlation.</a:t>
            </a:r>
          </a:p>
          <a:p>
            <a:pPr>
              <a:defRPr sz="2000"/>
            </a:pPr>
            <a:r>
              <a:rPr lang="en-US" sz="2100" dirty="0"/>
              <a:t>Absolute accuracy requires calibration or external meter.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Takeaways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2100"/>
              <a:t>Understand how software load maps to energy consumption.</a:t>
            </a:r>
          </a:p>
          <a:p>
            <a:pPr>
              <a:defRPr sz="2000"/>
            </a:pPr>
            <a:r>
              <a:rPr lang="en-US" sz="2100"/>
              <a:t>Learn validation/calibration of measurement tools.</a:t>
            </a:r>
          </a:p>
          <a:p>
            <a:pPr>
              <a:defRPr sz="2000"/>
            </a:pPr>
            <a:r>
              <a:rPr lang="en-US" sz="2100"/>
              <a:t>Simple lab protocol: run stress-ng, record Pi+Siglent, compare.</a:t>
            </a:r>
          </a:p>
          <a:p>
            <a:pPr>
              <a:defRPr sz="2000"/>
            </a:pPr>
            <a:r>
              <a:rPr lang="en-US" sz="2100"/>
              <a:t>Foundation for sustainable computing education.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26CC71-2C1E-F1A1-1313-17677271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/>
              <a:t>Who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7CE8F7-4331-B6C8-3FF0-EC1A1FEC1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039" y="2330505"/>
            <a:ext cx="3958549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spcAft>
                <a:spcPts val="450"/>
              </a:spcAft>
            </a:pPr>
            <a:r>
              <a:rPr lang="en-US" sz="1700"/>
              <a:t>Nilma Abbas</a:t>
            </a:r>
          </a:p>
          <a:p>
            <a:pPr marL="0">
              <a:spcAft>
                <a:spcPts val="450"/>
              </a:spcAft>
            </a:pPr>
            <a:r>
              <a:rPr lang="en-US" sz="1700"/>
              <a:t>Associate Professor at Zealand Academy of Technologies and Business</a:t>
            </a:r>
          </a:p>
          <a:p>
            <a:pPr marL="0">
              <a:spcAft>
                <a:spcPts val="450"/>
              </a:spcAft>
            </a:pPr>
            <a:r>
              <a:rPr lang="en-US" sz="1700"/>
              <a:t>Master’s Degree in ICTE from the University of Aalborg in Copenhagen</a:t>
            </a:r>
          </a:p>
          <a:p>
            <a:pPr marL="0">
              <a:spcAft>
                <a:spcPts val="450"/>
              </a:spcAft>
            </a:pPr>
            <a:r>
              <a:rPr lang="en-US" sz="1700"/>
              <a:t>Founder of Girls in IT Zealand</a:t>
            </a:r>
          </a:p>
          <a:p>
            <a:pPr marL="0">
              <a:spcAft>
                <a:spcPts val="450"/>
              </a:spcAft>
            </a:pPr>
            <a:endParaRPr lang="en-US" sz="17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7447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198FD-9363-23C0-D4EA-E1696EA6A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66" t="10418" r="46243" b="19987"/>
          <a:stretch/>
        </p:blipFill>
        <p:spPr>
          <a:xfrm>
            <a:off x="5991317" y="581892"/>
            <a:ext cx="1940574" cy="251875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7265" y="3505479"/>
            <a:ext cx="3634116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44B6B2B2-2FA6-20C5-239D-1F6B89EAE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095" y="3707894"/>
            <a:ext cx="2563620" cy="25187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374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71568-7180-9958-DC6A-D1BD6729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The motivation and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84D6-5026-AA41-5FEA-1DF7E9130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i="1" dirty="0"/>
              <a:t>Raspberry Pi 5’s on-board power measurements </a:t>
            </a:r>
            <a:r>
              <a:rPr lang="en-US" sz="2100" dirty="0"/>
              <a:t>is accessible and lightweight: could fit classroom use or testing.</a:t>
            </a:r>
          </a:p>
          <a:p>
            <a:r>
              <a:rPr lang="en-US" sz="2100" i="1" dirty="0"/>
              <a:t>Is Raspberry Pi 5’s on-board power measurements accurate and precise under controlled CPU workloads?</a:t>
            </a:r>
            <a:endParaRPr lang="en-US" sz="2100" dirty="0"/>
          </a:p>
          <a:p>
            <a:endParaRPr lang="en-US" sz="21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38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we do 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427872-7218-B8BC-0456-1D42B56FE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4738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we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93C750-B66D-57EB-29C1-DAC03D91C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6942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CA17-394F-7AF7-AC17-207C7440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measure with RP5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D8934E0-83F9-3728-8261-376163525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282" y="1825625"/>
            <a:ext cx="5815435" cy="4351338"/>
          </a:xfrm>
        </p:spPr>
      </p:pic>
      <p:sp>
        <p:nvSpPr>
          <p:cNvPr id="3" name="Frame 2">
            <a:extLst>
              <a:ext uri="{FF2B5EF4-FFF2-40B4-BE49-F238E27FC236}">
                <a16:creationId xmlns:a16="http://schemas.microsoft.com/office/drawing/2014/main" id="{39BE5354-09EE-2A39-7CFB-1192E2F4380C}"/>
              </a:ext>
            </a:extLst>
          </p:cNvPr>
          <p:cNvSpPr/>
          <p:nvPr/>
        </p:nvSpPr>
        <p:spPr>
          <a:xfrm>
            <a:off x="3416968" y="2117558"/>
            <a:ext cx="2358190" cy="107802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79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How we do it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DE75162-69B6-D484-C696-5DF29D623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915427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algn="ctr"/>
            <a:r>
              <a:rPr lang="en-US" sz="4500"/>
              <a:t>Key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CC43A6-97A6-FADC-FD53-F3A8D2A62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424981"/>
              </p:ext>
            </p:extLst>
          </p:nvPr>
        </p:nvGraphicFramePr>
        <p:xfrm>
          <a:off x="627499" y="1918266"/>
          <a:ext cx="7886703" cy="186871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69949">
                  <a:extLst>
                    <a:ext uri="{9D8B030D-6E8A-4147-A177-3AD203B41FA5}">
                      <a16:colId xmlns:a16="http://schemas.microsoft.com/office/drawing/2014/main" val="3132618404"/>
                    </a:ext>
                  </a:extLst>
                </a:gridCol>
                <a:gridCol w="1047658">
                  <a:extLst>
                    <a:ext uri="{9D8B030D-6E8A-4147-A177-3AD203B41FA5}">
                      <a16:colId xmlns:a16="http://schemas.microsoft.com/office/drawing/2014/main" val="2226234055"/>
                    </a:ext>
                  </a:extLst>
                </a:gridCol>
                <a:gridCol w="1056827">
                  <a:extLst>
                    <a:ext uri="{9D8B030D-6E8A-4147-A177-3AD203B41FA5}">
                      <a16:colId xmlns:a16="http://schemas.microsoft.com/office/drawing/2014/main" val="2409805933"/>
                    </a:ext>
                  </a:extLst>
                </a:gridCol>
                <a:gridCol w="1614865">
                  <a:extLst>
                    <a:ext uri="{9D8B030D-6E8A-4147-A177-3AD203B41FA5}">
                      <a16:colId xmlns:a16="http://schemas.microsoft.com/office/drawing/2014/main" val="3080541610"/>
                    </a:ext>
                  </a:extLst>
                </a:gridCol>
                <a:gridCol w="1419683">
                  <a:extLst>
                    <a:ext uri="{9D8B030D-6E8A-4147-A177-3AD203B41FA5}">
                      <a16:colId xmlns:a16="http://schemas.microsoft.com/office/drawing/2014/main" val="422987055"/>
                    </a:ext>
                  </a:extLst>
                </a:gridCol>
                <a:gridCol w="1977721">
                  <a:extLst>
                    <a:ext uri="{9D8B030D-6E8A-4147-A177-3AD203B41FA5}">
                      <a16:colId xmlns:a16="http://schemas.microsoft.com/office/drawing/2014/main" val="3023281757"/>
                    </a:ext>
                  </a:extLst>
                </a:gridCol>
              </a:tblGrid>
              <a:tr h="321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segment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15091" marB="7545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cpu_load_%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15091" marB="7545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Pi_energy_J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15091" marB="7545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Pi_mean_W_via_int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15091" marB="7545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0" cap="none" spc="0" dirty="0" err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Siglent_energy_J</a:t>
                      </a:r>
                      <a:endParaRPr lang="en-US" sz="1300" b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15091" marB="7545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Siglent_mean_W_via_int</a:t>
                      </a:r>
                      <a:endParaRPr lang="en-US" sz="1300" b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15091" marB="7545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665316"/>
                  </a:ext>
                </a:extLst>
              </a:tr>
              <a:tr h="279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idle0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31.617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395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153.15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1.914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427279"/>
                  </a:ext>
                </a:extLst>
              </a:tr>
              <a:tr h="279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load25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75.302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941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204.1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2.551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286864"/>
                  </a:ext>
                </a:extLst>
              </a:tr>
              <a:tr h="279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load50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93.825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1.173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225.75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2.822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146395"/>
                  </a:ext>
                </a:extLst>
              </a:tr>
              <a:tr h="279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load75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55.851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698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242.05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3.026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5621"/>
                  </a:ext>
                </a:extLst>
              </a:tr>
              <a:tr h="4300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load100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100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255.45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cap="none" spc="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3.193</a:t>
                      </a:r>
                      <a:endParaRPr lang="en-US" sz="1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23016" marT="22636" marB="754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47855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AC516B9-AA59-F534-D6BE-7FCE7F50E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021963"/>
              </p:ext>
            </p:extLst>
          </p:nvPr>
        </p:nvGraphicFramePr>
        <p:xfrm>
          <a:off x="627503" y="4414749"/>
          <a:ext cx="7886699" cy="2145821"/>
        </p:xfrm>
        <a:graphic>
          <a:graphicData uri="http://schemas.openxmlformats.org/drawingml/2006/table">
            <a:tbl>
              <a:tblPr/>
              <a:tblGrid>
                <a:gridCol w="860368">
                  <a:extLst>
                    <a:ext uri="{9D8B030D-6E8A-4147-A177-3AD203B41FA5}">
                      <a16:colId xmlns:a16="http://schemas.microsoft.com/office/drawing/2014/main" val="2999930186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386356087"/>
                    </a:ext>
                  </a:extLst>
                </a:gridCol>
                <a:gridCol w="1888028">
                  <a:extLst>
                    <a:ext uri="{9D8B030D-6E8A-4147-A177-3AD203B41FA5}">
                      <a16:colId xmlns:a16="http://schemas.microsoft.com/office/drawing/2014/main" val="4150535099"/>
                    </a:ext>
                  </a:extLst>
                </a:gridCol>
                <a:gridCol w="2413808">
                  <a:extLst>
                    <a:ext uri="{9D8B030D-6E8A-4147-A177-3AD203B41FA5}">
                      <a16:colId xmlns:a16="http://schemas.microsoft.com/office/drawing/2014/main" val="520888214"/>
                    </a:ext>
                  </a:extLst>
                </a:gridCol>
                <a:gridCol w="1410046">
                  <a:extLst>
                    <a:ext uri="{9D8B030D-6E8A-4147-A177-3AD203B41FA5}">
                      <a16:colId xmlns:a16="http://schemas.microsoft.com/office/drawing/2014/main" val="3571530414"/>
                    </a:ext>
                  </a:extLst>
                </a:gridCol>
              </a:tblGrid>
              <a:tr h="3863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load_%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Pi_mean_W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Siglent_mean_W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Abs_error_W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Rel_error_%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6221"/>
                  </a:ext>
                </a:extLst>
              </a:tr>
              <a:tr h="296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0.3957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1.9462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-1.5505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-79.67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104408"/>
                  </a:ext>
                </a:extLst>
              </a:tr>
              <a:tr h="296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0.9434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2.5682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-1.6248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-63.27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407891"/>
                  </a:ext>
                </a:extLst>
              </a:tr>
              <a:tr h="296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50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1.1749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2.862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-1.6871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-58.95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28811"/>
                  </a:ext>
                </a:extLst>
              </a:tr>
              <a:tr h="3863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75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1.4039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3.0436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-1.6397000000000002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-53.87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607193"/>
                  </a:ext>
                </a:extLst>
              </a:tr>
              <a:tr h="208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100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 Neue" panose="02000503000000020004" pitchFamily="2" charset="0"/>
                        </a:rPr>
                        <a:t>3.2436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40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140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</a:b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29243" marR="29243" marT="29243" marB="292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555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0E6A-9849-6414-D453-2C40BC4C7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700"/>
              <a:t>Key Results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load&#10;&#10;AI-generated content may be incorrect.">
            <a:extLst>
              <a:ext uri="{FF2B5EF4-FFF2-40B4-BE49-F238E27FC236}">
                <a16:creationId xmlns:a16="http://schemas.microsoft.com/office/drawing/2014/main" id="{5140174E-1AEF-0D4C-2E09-A622636D8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255954"/>
            <a:ext cx="4210812" cy="2379108"/>
          </a:xfrm>
          <a:prstGeom prst="rect">
            <a:avLst/>
          </a:prstGeom>
        </p:spPr>
      </p:pic>
      <p:pic>
        <p:nvPicPr>
          <p:cNvPr id="7" name="Content Placeholder 6" descr="A graph of energy consumption&#10;&#10;AI-generated content may be incorrect.">
            <a:extLst>
              <a:ext uri="{FF2B5EF4-FFF2-40B4-BE49-F238E27FC236}">
                <a16:creationId xmlns:a16="http://schemas.microsoft.com/office/drawing/2014/main" id="{1DF1192F-1835-4002-9F30-20D590CA39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0872" y="3255954"/>
            <a:ext cx="4210812" cy="23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BE03-0216-E785-910A-63889ACA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per CPU load</a:t>
            </a:r>
          </a:p>
        </p:txBody>
      </p:sp>
      <p:pic>
        <p:nvPicPr>
          <p:cNvPr id="5" name="Content Placeholder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7EFE803E-C5EF-69A1-BFA9-61A7FA9AF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1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335814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Zealand">
      <a:dk1>
        <a:sysClr val="windowText" lastClr="000000"/>
      </a:dk1>
      <a:lt1>
        <a:sysClr val="window" lastClr="FFFFFF"/>
      </a:lt1>
      <a:dk2>
        <a:srgbClr val="FFF387"/>
      </a:dk2>
      <a:lt2>
        <a:srgbClr val="EBEBEB"/>
      </a:lt2>
      <a:accent1>
        <a:srgbClr val="FFF387"/>
      </a:accent1>
      <a:accent2>
        <a:srgbClr val="FFF9C3"/>
      </a:accent2>
      <a:accent3>
        <a:srgbClr val="404040"/>
      </a:accent3>
      <a:accent4>
        <a:srgbClr val="6C6C6C"/>
      </a:accent4>
      <a:accent5>
        <a:srgbClr val="A6A6A6"/>
      </a:accent5>
      <a:accent6>
        <a:srgbClr val="CFCFCF"/>
      </a:accent6>
      <a:hlink>
        <a:srgbClr val="0000FF"/>
      </a:hlink>
      <a:folHlink>
        <a:srgbClr val="800080"/>
      </a:folHlink>
    </a:clrScheme>
    <a:fontScheme name="Zealan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sz="2000" noProof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Zealand.potx" id="{1EBD9D8F-51EC-41A2-9B3C-16CD61C27282}" vid="{F306AF44-9223-4065-9897-6981FF7FCC8F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2210</TotalTime>
  <Words>666</Words>
  <Application>Microsoft Macintosh PowerPoint</Application>
  <PresentationFormat>On-screen Show (4:3)</PresentationFormat>
  <Paragraphs>119</Paragraphs>
  <Slides>15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Helvetica</vt:lpstr>
      <vt:lpstr>Helvetica Neue</vt:lpstr>
      <vt:lpstr>Blank</vt:lpstr>
      <vt:lpstr>Office Theme</vt:lpstr>
      <vt:lpstr>Accuracy and Precision in Raspberry Pi 5’s Software-Reported Power Dissipation</vt:lpstr>
      <vt:lpstr>The motivation and problem</vt:lpstr>
      <vt:lpstr>Why we do it</vt:lpstr>
      <vt:lpstr>What we do</vt:lpstr>
      <vt:lpstr>What can we measure with RP5</vt:lpstr>
      <vt:lpstr>How we do it</vt:lpstr>
      <vt:lpstr>Key Results</vt:lpstr>
      <vt:lpstr>Key Results</vt:lpstr>
      <vt:lpstr>Current per CPU load</vt:lpstr>
      <vt:lpstr>CPU load to Current Prediction</vt:lpstr>
      <vt:lpstr>Correlation current</vt:lpstr>
      <vt:lpstr>Key Results</vt:lpstr>
      <vt:lpstr>Interpretation</vt:lpstr>
      <vt:lpstr>Takeaways for Students</vt:lpstr>
      <vt:lpstr>Who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Nilma Abbas</cp:lastModifiedBy>
  <cp:revision>12</cp:revision>
  <dcterms:created xsi:type="dcterms:W3CDTF">2013-01-27T09:14:16Z</dcterms:created>
  <dcterms:modified xsi:type="dcterms:W3CDTF">2025-09-24T09:09:02Z</dcterms:modified>
  <cp:category/>
</cp:coreProperties>
</file>