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21"/>
  </p:notesMasterIdLst>
  <p:handoutMasterIdLst>
    <p:handoutMasterId r:id="rId22"/>
  </p:handoutMasterIdLst>
  <p:sldIdLst>
    <p:sldId id="259" r:id="rId2"/>
    <p:sldId id="285" r:id="rId3"/>
    <p:sldId id="304"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1" r:id="rId19"/>
    <p:sldId id="302" r:id="rId20"/>
  </p:sldIdLst>
  <p:sldSz cx="9144000" cy="5143500" type="screen16x9"/>
  <p:notesSz cx="7010400" cy="9296400"/>
  <p:embeddedFontLst>
    <p:embeddedFont>
      <p:font typeface="Corbel" panose="020B0503020204020204" pitchFamily="34" charset="0"/>
      <p:regular r:id="rId23"/>
      <p:bold r:id="rId24"/>
      <p:italic r:id="rId25"/>
      <p:boldItalic r:id="rId26"/>
    </p:embeddedFont>
    <p:embeddedFont>
      <p:font typeface="Montserrat" panose="00000500000000000000" pitchFamily="2" charset="0"/>
      <p:regular r:id="rId27"/>
      <p:bold r:id="rId28"/>
      <p:italic r:id="rId29"/>
      <p:boldItalic r:id="rId30"/>
    </p:embeddedFont>
    <p:embeddedFont>
      <p:font typeface="Muli"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B5DE16-9D6B-4460-A3B0-B0245F3E9F2A}">
  <a:tblStyle styleId="{5DB5DE16-9D6B-4460-A3B0-B0245F3E9F2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02" autoAdjust="0"/>
    <p:restoredTop sz="91021" autoAdjust="0"/>
  </p:normalViewPr>
  <p:slideViewPr>
    <p:cSldViewPr snapToGrid="0">
      <p:cViewPr varScale="1">
        <p:scale>
          <a:sx n="100" d="100"/>
          <a:sy n="100" d="100"/>
        </p:scale>
        <p:origin x="1094" y="72"/>
      </p:cViewPr>
      <p:guideLst/>
    </p:cSldViewPr>
  </p:slideViewPr>
  <p:notesTextViewPr>
    <p:cViewPr>
      <p:scale>
        <a:sx n="1" d="1"/>
        <a:sy n="1" d="1"/>
      </p:scale>
      <p:origin x="0" y="0"/>
    </p:cViewPr>
  </p:notesTextViewPr>
  <p:notesViewPr>
    <p:cSldViewPr snapToGrid="0">
      <p:cViewPr varScale="1">
        <p:scale>
          <a:sx n="55" d="100"/>
          <a:sy n="55" d="100"/>
        </p:scale>
        <p:origin x="2772"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notesMaster" Target="notesMasters/notesMaster1.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CC46BE4E-A8DA-4B8E-861B-0C5B684D5B94}" type="datetimeFigureOut">
              <a:rPr lang="en-US" smtClean="0"/>
              <a:t>2024-10-05</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F02381AB-9F03-42B4-990D-EAEC9CDAF585}" type="slidenum">
              <a:rPr lang="en-US" smtClean="0"/>
              <a:t>‹#›</a:t>
            </a:fld>
            <a:endParaRPr lang="en-US" dirty="0"/>
          </a:p>
        </p:txBody>
      </p:sp>
    </p:spTree>
    <p:extLst>
      <p:ext uri="{BB962C8B-B14F-4D97-AF65-F5344CB8AC3E}">
        <p14:creationId xmlns:p14="http://schemas.microsoft.com/office/powerpoint/2010/main" val="16816927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1040" y="4415790"/>
            <a:ext cx="5608320" cy="4183380"/>
          </a:xfrm>
          <a:prstGeom prst="rect">
            <a:avLst/>
          </a:prstGeom>
          <a:noFill/>
          <a:ln>
            <a:noFill/>
          </a:ln>
        </p:spPr>
        <p:txBody>
          <a:bodyPr spcFirstLastPara="1" wrap="square" lIns="93162" tIns="93162" rIns="93162" bIns="93162"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82633109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5f391192_02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5f391192_02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dirty="0"/>
          </a:p>
        </p:txBody>
      </p:sp>
    </p:spTree>
    <p:extLst>
      <p:ext uri="{BB962C8B-B14F-4D97-AF65-F5344CB8AC3E}">
        <p14:creationId xmlns:p14="http://schemas.microsoft.com/office/powerpoint/2010/main" val="3305255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183388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idx="10"/>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38364156"/>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grpSp>
        <p:nvGrpSpPr>
          <p:cNvPr id="16" name="Google Shape;16;p3"/>
          <p:cNvGrpSpPr/>
          <p:nvPr/>
        </p:nvGrpSpPr>
        <p:grpSpPr>
          <a:xfrm>
            <a:off x="269767" y="2573194"/>
            <a:ext cx="8613597" cy="2316726"/>
            <a:chOff x="4707825" y="3443908"/>
            <a:chExt cx="11404207" cy="3067292"/>
          </a:xfrm>
        </p:grpSpPr>
        <p:sp>
          <p:nvSpPr>
            <p:cNvPr id="17" name="Google Shape;17;p3"/>
            <p:cNvSpPr/>
            <p:nvPr/>
          </p:nvSpPr>
          <p:spPr>
            <a:xfrm rot="10800000">
              <a:off x="4707832" y="3443908"/>
              <a:ext cx="11404200" cy="3067200"/>
            </a:xfrm>
            <a:prstGeom prst="snip1Rect">
              <a:avLst>
                <a:gd name="adj" fmla="val 27420"/>
              </a:avLst>
            </a:prstGeom>
            <a:gradFill>
              <a:gsLst>
                <a:gs pos="0">
                  <a:srgbClr val="FFFFFF"/>
                </a:gs>
                <a:gs pos="100000">
                  <a:srgbClr val="F3F3F3"/>
                </a:gs>
              </a:gsLst>
              <a:lin ang="16200038" scaled="0"/>
            </a:gradFill>
            <a:ln>
              <a:noFill/>
            </a:ln>
            <a:effectLst>
              <a:outerShdw blurRad="42863" dist="95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3"/>
            <p:cNvSpPr/>
            <p:nvPr/>
          </p:nvSpPr>
          <p:spPr>
            <a:xfrm rot="10800000">
              <a:off x="4707825" y="5666400"/>
              <a:ext cx="844800" cy="844800"/>
            </a:xfrm>
            <a:prstGeom prst="rtTriangle">
              <a:avLst/>
            </a:prstGeom>
            <a:solidFill>
              <a:srgbClr val="FFFFFF"/>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3"/>
            <p:cNvSpPr/>
            <p:nvPr/>
          </p:nvSpPr>
          <p:spPr>
            <a:xfrm rot="10800000" flipH="1">
              <a:off x="5552625" y="5663700"/>
              <a:ext cx="315600" cy="847500"/>
            </a:xfrm>
            <a:prstGeom prst="rtTriangle">
              <a:avLst/>
            </a:prstGeom>
            <a:gradFill>
              <a:gsLst>
                <a:gs pos="0">
                  <a:srgbClr val="000000">
                    <a:alpha val="16862"/>
                  </a:srgbClr>
                </a:gs>
                <a:gs pos="100000">
                  <a:srgbClr val="000000">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 name="Google Shape;20;p3"/>
          <p:cNvSpPr txBox="1">
            <a:spLocks noGrp="1"/>
          </p:cNvSpPr>
          <p:nvPr>
            <p:ph type="ctrTitle"/>
          </p:nvPr>
        </p:nvSpPr>
        <p:spPr>
          <a:xfrm>
            <a:off x="685800" y="2881075"/>
            <a:ext cx="7908000" cy="658500"/>
          </a:xfrm>
          <a:prstGeom prst="rect">
            <a:avLst/>
          </a:prstGeom>
        </p:spPr>
        <p:txBody>
          <a:bodyPr spcFirstLastPara="1" wrap="square" lIns="0" tIns="0" rIns="0" bIns="0" anchor="t" anchorCtr="0">
            <a:noAutofit/>
          </a:bodyPr>
          <a:lstStyle>
            <a:lvl1pPr lvl="0" rtl="0">
              <a:spcBef>
                <a:spcPts val="0"/>
              </a:spcBef>
              <a:spcAft>
                <a:spcPts val="0"/>
              </a:spcAft>
              <a:buClr>
                <a:srgbClr val="111111"/>
              </a:buClr>
              <a:buSzPts val="4000"/>
              <a:buNone/>
              <a:defRPr sz="4000">
                <a:solidFill>
                  <a:srgbClr val="111111"/>
                </a:solidFill>
              </a:defRPr>
            </a:lvl1pPr>
            <a:lvl2pPr lvl="1" rtl="0">
              <a:spcBef>
                <a:spcPts val="0"/>
              </a:spcBef>
              <a:spcAft>
                <a:spcPts val="0"/>
              </a:spcAft>
              <a:buClr>
                <a:srgbClr val="111111"/>
              </a:buClr>
              <a:buSzPts val="4000"/>
              <a:buNone/>
              <a:defRPr sz="4000">
                <a:solidFill>
                  <a:srgbClr val="111111"/>
                </a:solidFill>
              </a:defRPr>
            </a:lvl2pPr>
            <a:lvl3pPr lvl="2" rtl="0">
              <a:spcBef>
                <a:spcPts val="0"/>
              </a:spcBef>
              <a:spcAft>
                <a:spcPts val="0"/>
              </a:spcAft>
              <a:buClr>
                <a:srgbClr val="111111"/>
              </a:buClr>
              <a:buSzPts val="4000"/>
              <a:buNone/>
              <a:defRPr sz="4000">
                <a:solidFill>
                  <a:srgbClr val="111111"/>
                </a:solidFill>
              </a:defRPr>
            </a:lvl3pPr>
            <a:lvl4pPr lvl="3" rtl="0">
              <a:spcBef>
                <a:spcPts val="0"/>
              </a:spcBef>
              <a:spcAft>
                <a:spcPts val="0"/>
              </a:spcAft>
              <a:buClr>
                <a:srgbClr val="111111"/>
              </a:buClr>
              <a:buSzPts val="4000"/>
              <a:buNone/>
              <a:defRPr sz="4000">
                <a:solidFill>
                  <a:srgbClr val="111111"/>
                </a:solidFill>
              </a:defRPr>
            </a:lvl4pPr>
            <a:lvl5pPr lvl="4" rtl="0">
              <a:spcBef>
                <a:spcPts val="0"/>
              </a:spcBef>
              <a:spcAft>
                <a:spcPts val="0"/>
              </a:spcAft>
              <a:buClr>
                <a:srgbClr val="111111"/>
              </a:buClr>
              <a:buSzPts val="4000"/>
              <a:buNone/>
              <a:defRPr sz="4000">
                <a:solidFill>
                  <a:srgbClr val="111111"/>
                </a:solidFill>
              </a:defRPr>
            </a:lvl5pPr>
            <a:lvl6pPr lvl="5" rtl="0">
              <a:spcBef>
                <a:spcPts val="0"/>
              </a:spcBef>
              <a:spcAft>
                <a:spcPts val="0"/>
              </a:spcAft>
              <a:buClr>
                <a:srgbClr val="111111"/>
              </a:buClr>
              <a:buSzPts val="4000"/>
              <a:buNone/>
              <a:defRPr sz="4000">
                <a:solidFill>
                  <a:srgbClr val="111111"/>
                </a:solidFill>
              </a:defRPr>
            </a:lvl6pPr>
            <a:lvl7pPr lvl="6" rtl="0">
              <a:spcBef>
                <a:spcPts val="0"/>
              </a:spcBef>
              <a:spcAft>
                <a:spcPts val="0"/>
              </a:spcAft>
              <a:buClr>
                <a:srgbClr val="111111"/>
              </a:buClr>
              <a:buSzPts val="4000"/>
              <a:buNone/>
              <a:defRPr sz="4000">
                <a:solidFill>
                  <a:srgbClr val="111111"/>
                </a:solidFill>
              </a:defRPr>
            </a:lvl7pPr>
            <a:lvl8pPr lvl="7" rtl="0">
              <a:spcBef>
                <a:spcPts val="0"/>
              </a:spcBef>
              <a:spcAft>
                <a:spcPts val="0"/>
              </a:spcAft>
              <a:buClr>
                <a:srgbClr val="111111"/>
              </a:buClr>
              <a:buSzPts val="4000"/>
              <a:buNone/>
              <a:defRPr sz="4000">
                <a:solidFill>
                  <a:srgbClr val="111111"/>
                </a:solidFill>
              </a:defRPr>
            </a:lvl8pPr>
            <a:lvl9pPr lvl="8" rtl="0">
              <a:spcBef>
                <a:spcPts val="0"/>
              </a:spcBef>
              <a:spcAft>
                <a:spcPts val="0"/>
              </a:spcAft>
              <a:buClr>
                <a:srgbClr val="111111"/>
              </a:buClr>
              <a:buSzPts val="4000"/>
              <a:buNone/>
              <a:defRPr sz="4000">
                <a:solidFill>
                  <a:srgbClr val="111111"/>
                </a:solidFill>
              </a:defRPr>
            </a:lvl9pPr>
          </a:lstStyle>
          <a:p>
            <a:endParaRPr/>
          </a:p>
        </p:txBody>
      </p:sp>
      <p:sp>
        <p:nvSpPr>
          <p:cNvPr id="21" name="Google Shape;21;p3"/>
          <p:cNvSpPr txBox="1">
            <a:spLocks noGrp="1"/>
          </p:cNvSpPr>
          <p:nvPr>
            <p:ph type="subTitle" idx="1"/>
          </p:nvPr>
        </p:nvSpPr>
        <p:spPr>
          <a:xfrm>
            <a:off x="685800" y="3547231"/>
            <a:ext cx="7908000" cy="784800"/>
          </a:xfrm>
          <a:prstGeom prst="rect">
            <a:avLst/>
          </a:prstGeom>
        </p:spPr>
        <p:txBody>
          <a:bodyPr spcFirstLastPara="1" wrap="square" lIns="0" tIns="0" rIns="0" bIns="0" anchor="t" anchorCtr="0">
            <a:noAutofit/>
          </a:bodyPr>
          <a:lstStyle>
            <a:lvl1pPr lvl="0" rtl="0">
              <a:spcBef>
                <a:spcPts val="0"/>
              </a:spcBef>
              <a:spcAft>
                <a:spcPts val="0"/>
              </a:spcAft>
              <a:buClr>
                <a:srgbClr val="6B9FA4"/>
              </a:buClr>
              <a:buSzPts val="2200"/>
              <a:buFont typeface="Montserrat"/>
              <a:buNone/>
              <a:defRPr sz="2200">
                <a:solidFill>
                  <a:srgbClr val="6B9FA4"/>
                </a:solidFill>
                <a:latin typeface="Montserrat"/>
                <a:ea typeface="Montserrat"/>
                <a:cs typeface="Montserrat"/>
                <a:sym typeface="Montserrat"/>
              </a:defRPr>
            </a:lvl1pPr>
            <a:lvl2pPr lvl="1" rtl="0">
              <a:spcBef>
                <a:spcPts val="0"/>
              </a:spcBef>
              <a:spcAft>
                <a:spcPts val="0"/>
              </a:spcAft>
              <a:buClr>
                <a:srgbClr val="6B9FA4"/>
              </a:buClr>
              <a:buSzPts val="2200"/>
              <a:buFont typeface="Montserrat"/>
              <a:buNone/>
              <a:defRPr sz="2200">
                <a:solidFill>
                  <a:srgbClr val="6B9FA4"/>
                </a:solidFill>
                <a:latin typeface="Montserrat"/>
                <a:ea typeface="Montserrat"/>
                <a:cs typeface="Montserrat"/>
                <a:sym typeface="Montserrat"/>
              </a:defRPr>
            </a:lvl2pPr>
            <a:lvl3pPr lvl="2" rtl="0">
              <a:spcBef>
                <a:spcPts val="0"/>
              </a:spcBef>
              <a:spcAft>
                <a:spcPts val="0"/>
              </a:spcAft>
              <a:buClr>
                <a:srgbClr val="6B9FA4"/>
              </a:buClr>
              <a:buSzPts val="2200"/>
              <a:buFont typeface="Montserrat"/>
              <a:buNone/>
              <a:defRPr sz="2200">
                <a:solidFill>
                  <a:srgbClr val="6B9FA4"/>
                </a:solidFill>
                <a:latin typeface="Montserrat"/>
                <a:ea typeface="Montserrat"/>
                <a:cs typeface="Montserrat"/>
                <a:sym typeface="Montserrat"/>
              </a:defRPr>
            </a:lvl3pPr>
            <a:lvl4pPr lvl="3" rtl="0">
              <a:spcBef>
                <a:spcPts val="0"/>
              </a:spcBef>
              <a:spcAft>
                <a:spcPts val="0"/>
              </a:spcAft>
              <a:buClr>
                <a:srgbClr val="6B9FA4"/>
              </a:buClr>
              <a:buSzPts val="2200"/>
              <a:buFont typeface="Montserrat"/>
              <a:buNone/>
              <a:defRPr sz="2200">
                <a:solidFill>
                  <a:srgbClr val="6B9FA4"/>
                </a:solidFill>
                <a:latin typeface="Montserrat"/>
                <a:ea typeface="Montserrat"/>
                <a:cs typeface="Montserrat"/>
                <a:sym typeface="Montserrat"/>
              </a:defRPr>
            </a:lvl4pPr>
            <a:lvl5pPr lvl="4" rtl="0">
              <a:spcBef>
                <a:spcPts val="0"/>
              </a:spcBef>
              <a:spcAft>
                <a:spcPts val="0"/>
              </a:spcAft>
              <a:buClr>
                <a:srgbClr val="6B9FA4"/>
              </a:buClr>
              <a:buSzPts val="2200"/>
              <a:buFont typeface="Montserrat"/>
              <a:buNone/>
              <a:defRPr sz="2200">
                <a:solidFill>
                  <a:srgbClr val="6B9FA4"/>
                </a:solidFill>
                <a:latin typeface="Montserrat"/>
                <a:ea typeface="Montserrat"/>
                <a:cs typeface="Montserrat"/>
                <a:sym typeface="Montserrat"/>
              </a:defRPr>
            </a:lvl5pPr>
            <a:lvl6pPr lvl="5" rtl="0">
              <a:spcBef>
                <a:spcPts val="0"/>
              </a:spcBef>
              <a:spcAft>
                <a:spcPts val="0"/>
              </a:spcAft>
              <a:buClr>
                <a:srgbClr val="6B9FA4"/>
              </a:buClr>
              <a:buSzPts val="2200"/>
              <a:buFont typeface="Montserrat"/>
              <a:buNone/>
              <a:defRPr sz="2200">
                <a:solidFill>
                  <a:srgbClr val="6B9FA4"/>
                </a:solidFill>
                <a:latin typeface="Montserrat"/>
                <a:ea typeface="Montserrat"/>
                <a:cs typeface="Montserrat"/>
                <a:sym typeface="Montserrat"/>
              </a:defRPr>
            </a:lvl6pPr>
            <a:lvl7pPr lvl="6" rtl="0">
              <a:spcBef>
                <a:spcPts val="0"/>
              </a:spcBef>
              <a:spcAft>
                <a:spcPts val="0"/>
              </a:spcAft>
              <a:buClr>
                <a:srgbClr val="6B9FA4"/>
              </a:buClr>
              <a:buSzPts val="2200"/>
              <a:buFont typeface="Montserrat"/>
              <a:buNone/>
              <a:defRPr sz="2200">
                <a:solidFill>
                  <a:srgbClr val="6B9FA4"/>
                </a:solidFill>
                <a:latin typeface="Montserrat"/>
                <a:ea typeface="Montserrat"/>
                <a:cs typeface="Montserrat"/>
                <a:sym typeface="Montserrat"/>
              </a:defRPr>
            </a:lvl7pPr>
            <a:lvl8pPr lvl="7" rtl="0">
              <a:spcBef>
                <a:spcPts val="0"/>
              </a:spcBef>
              <a:spcAft>
                <a:spcPts val="0"/>
              </a:spcAft>
              <a:buClr>
                <a:srgbClr val="6B9FA4"/>
              </a:buClr>
              <a:buSzPts val="2200"/>
              <a:buFont typeface="Montserrat"/>
              <a:buNone/>
              <a:defRPr sz="2200">
                <a:solidFill>
                  <a:srgbClr val="6B9FA4"/>
                </a:solidFill>
                <a:latin typeface="Montserrat"/>
                <a:ea typeface="Montserrat"/>
                <a:cs typeface="Montserrat"/>
                <a:sym typeface="Montserrat"/>
              </a:defRPr>
            </a:lvl8pPr>
            <a:lvl9pPr lvl="8" rtl="0">
              <a:spcBef>
                <a:spcPts val="0"/>
              </a:spcBef>
              <a:spcAft>
                <a:spcPts val="0"/>
              </a:spcAft>
              <a:buClr>
                <a:srgbClr val="6B9FA4"/>
              </a:buClr>
              <a:buSzPts val="2200"/>
              <a:buFont typeface="Montserrat"/>
              <a:buNone/>
              <a:defRPr sz="2200">
                <a:solidFill>
                  <a:srgbClr val="6B9FA4"/>
                </a:solidFill>
                <a:latin typeface="Montserrat"/>
                <a:ea typeface="Montserrat"/>
                <a:cs typeface="Montserrat"/>
                <a:sym typeface="Montserrat"/>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userDrawn="1">
  <p:cSld name="BLANK">
    <p:spTree>
      <p:nvGrpSpPr>
        <p:cNvPr id="1" name="Shape 85"/>
        <p:cNvGrpSpPr/>
        <p:nvPr/>
      </p:nvGrpSpPr>
      <p:grpSpPr>
        <a:xfrm>
          <a:off x="0" y="0"/>
          <a:ext cx="0" cy="0"/>
          <a:chOff x="0" y="0"/>
          <a:chExt cx="0" cy="0"/>
        </a:xfrm>
      </p:grpSpPr>
      <p:grpSp>
        <p:nvGrpSpPr>
          <p:cNvPr id="86" name="Google Shape;86;p12"/>
          <p:cNvGrpSpPr/>
          <p:nvPr/>
        </p:nvGrpSpPr>
        <p:grpSpPr>
          <a:xfrm>
            <a:off x="99060" y="860612"/>
            <a:ext cx="8919434" cy="4191448"/>
            <a:chOff x="4707810" y="405208"/>
            <a:chExt cx="11423400" cy="6105992"/>
          </a:xfrm>
        </p:grpSpPr>
        <p:sp>
          <p:nvSpPr>
            <p:cNvPr id="87" name="Google Shape;87;p12"/>
            <p:cNvSpPr/>
            <p:nvPr/>
          </p:nvSpPr>
          <p:spPr>
            <a:xfrm rot="10800000">
              <a:off x="4707810" y="405208"/>
              <a:ext cx="11423400" cy="6105900"/>
            </a:xfrm>
            <a:prstGeom prst="snip1Rect">
              <a:avLst>
                <a:gd name="adj" fmla="val 13774"/>
              </a:avLst>
            </a:prstGeom>
            <a:gradFill>
              <a:gsLst>
                <a:gs pos="0">
                  <a:srgbClr val="FFFFFF"/>
                </a:gs>
                <a:gs pos="100000">
                  <a:srgbClr val="F3F3F3"/>
                </a:gs>
              </a:gsLst>
              <a:lin ang="16200038" scaled="0"/>
            </a:gradFill>
            <a:ln>
              <a:noFill/>
            </a:ln>
            <a:effectLst>
              <a:outerShdw blurRad="42863" dist="95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12"/>
            <p:cNvSpPr/>
            <p:nvPr/>
          </p:nvSpPr>
          <p:spPr>
            <a:xfrm rot="10800000">
              <a:off x="4719208" y="5686575"/>
              <a:ext cx="782019" cy="811956"/>
            </a:xfrm>
            <a:prstGeom prst="rtTriangle">
              <a:avLst/>
            </a:prstGeom>
            <a:solidFill>
              <a:srgbClr val="FFFFFF"/>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12"/>
            <p:cNvSpPr/>
            <p:nvPr/>
          </p:nvSpPr>
          <p:spPr>
            <a:xfrm rot="10800000" flipH="1">
              <a:off x="5552625" y="5663700"/>
              <a:ext cx="315600" cy="847500"/>
            </a:xfrm>
            <a:prstGeom prst="rtTriangle">
              <a:avLst/>
            </a:prstGeom>
            <a:gradFill>
              <a:gsLst>
                <a:gs pos="0">
                  <a:srgbClr val="000000">
                    <a:alpha val="16862"/>
                  </a:srgbClr>
                </a:gs>
                <a:gs pos="100000">
                  <a:srgbClr val="000000">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0" name="Google Shape;90;p12"/>
          <p:cNvSpPr txBox="1">
            <a:spLocks noGrp="1"/>
          </p:cNvSpPr>
          <p:nvPr>
            <p:ph type="sldNum" idx="12"/>
          </p:nvPr>
        </p:nvSpPr>
        <p:spPr>
          <a:xfrm>
            <a:off x="308576" y="4488230"/>
            <a:ext cx="464400" cy="306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dirty="0"/>
          </a:p>
        </p:txBody>
      </p:sp>
      <p:sp>
        <p:nvSpPr>
          <p:cNvPr id="7" name="Title 1"/>
          <p:cNvSpPr>
            <a:spLocks noGrp="1"/>
          </p:cNvSpPr>
          <p:nvPr>
            <p:ph type="title"/>
          </p:nvPr>
        </p:nvSpPr>
        <p:spPr>
          <a:xfrm>
            <a:off x="269756" y="158698"/>
            <a:ext cx="8401200" cy="525300"/>
          </a:xfrm>
        </p:spPr>
        <p:txBody>
          <a:bodyPr/>
          <a:lstStyle>
            <a:lvl1pPr>
              <a:defRPr sz="3200">
                <a:latin typeface="Corbel" panose="020B0503020204020204" pitchFamily="34" charset="0"/>
              </a:defRPr>
            </a:lvl1pPr>
          </a:lstStyle>
          <a:p>
            <a:r>
              <a:rPr lang="en-US" dirty="0"/>
              <a:t>Click to edit Master title style</a:t>
            </a:r>
          </a:p>
        </p:txBody>
      </p:sp>
      <p:sp>
        <p:nvSpPr>
          <p:cNvPr id="4" name="Text Placeholder 3"/>
          <p:cNvSpPr>
            <a:spLocks noGrp="1"/>
          </p:cNvSpPr>
          <p:nvPr>
            <p:ph type="body" sz="quarter" idx="13"/>
          </p:nvPr>
        </p:nvSpPr>
        <p:spPr>
          <a:xfrm>
            <a:off x="218329" y="950260"/>
            <a:ext cx="8710519" cy="3809012"/>
          </a:xfrm>
        </p:spPr>
        <p:txBody>
          <a:bodyPr/>
          <a:lstStyle>
            <a:lvl1pPr marL="233363" indent="-233363">
              <a:spcAft>
                <a:spcPts val="600"/>
              </a:spcAft>
              <a:buClrTx/>
              <a:buFont typeface="Arial" panose="020B0604020202020204" pitchFamily="34" charset="0"/>
              <a:buChar char="•"/>
              <a:defRPr sz="2400" b="1">
                <a:latin typeface="Calibri Light" panose="020F0302020204030204" pitchFamily="34" charset="0"/>
                <a:cs typeface="Calibri Light" panose="020F0302020204030204" pitchFamily="34" charset="0"/>
              </a:defRPr>
            </a:lvl1pPr>
            <a:lvl2pPr marL="466725" indent="-233363">
              <a:buClrTx/>
              <a:buSzPct val="80000"/>
              <a:buFont typeface="Courier New" panose="02070309020205020404" pitchFamily="49" charset="0"/>
              <a:buChar char="o"/>
              <a:defRPr sz="2000" b="1">
                <a:latin typeface="Calibri Light" panose="020F0302020204030204" pitchFamily="34" charset="0"/>
                <a:cs typeface="Calibri Light" panose="020F0302020204030204" pitchFamily="34" charset="0"/>
              </a:defRPr>
            </a:lvl2pPr>
            <a:lvl3pPr marL="685800" indent="-219075">
              <a:buClrTx/>
              <a:buSzPct val="100000"/>
              <a:buFont typeface="Arial" panose="020B0604020202020204" pitchFamily="34" charset="0"/>
              <a:buChar char="•"/>
              <a:defRPr sz="1800" b="1">
                <a:latin typeface="Calibri Light" panose="020F0302020204030204" pitchFamily="34" charset="0"/>
                <a:cs typeface="Calibri Light" panose="020F0302020204030204" pitchFamily="34" charset="0"/>
              </a:defRPr>
            </a:lvl3pPr>
            <a:lvl4pPr marL="914400" indent="-233363">
              <a:buClrTx/>
              <a:buSzPct val="100000"/>
              <a:buFont typeface="Wingdings" panose="05000000000000000000" pitchFamily="2" charset="2"/>
              <a:buChar char="§"/>
              <a:defRPr sz="1600" b="1">
                <a:latin typeface="Calibri Light" panose="020F0302020204030204" pitchFamily="34" charset="0"/>
                <a:cs typeface="Calibri Light" panose="020F0302020204030204" pitchFamily="34" charset="0"/>
              </a:defRPr>
            </a:lvl4pPr>
            <a:lvl5pPr marL="1147763" indent="-220663">
              <a:buClrTx/>
              <a:buSzPct val="100000"/>
              <a:buFont typeface="Arial" panose="020B0604020202020204" pitchFamily="34" charset="0"/>
              <a:buChar char="•"/>
              <a:defRPr sz="1600" b="1">
                <a:latin typeface="Calibri Light" panose="020F0302020204030204" pitchFamily="34" charset="0"/>
                <a:cs typeface="Calibri Light" panose="020F03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85425" y="358388"/>
            <a:ext cx="8401200" cy="5253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1pPr>
            <a:lvl2pPr lvl="1">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2pPr>
            <a:lvl3pPr lvl="2">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3pPr>
            <a:lvl4pPr lvl="3">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4pPr>
            <a:lvl5pPr lvl="4">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5pPr>
            <a:lvl6pPr lvl="5">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6pPr>
            <a:lvl7pPr lvl="6">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7pPr>
            <a:lvl8pPr lvl="7">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8pPr>
            <a:lvl9pPr lvl="8">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37325" y="1157306"/>
            <a:ext cx="7642800" cy="3639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D9D9D9"/>
              </a:buClr>
              <a:buSzPts val="2400"/>
              <a:buFont typeface="Muli"/>
              <a:buChar char="▪"/>
              <a:defRPr sz="2400">
                <a:solidFill>
                  <a:schemeClr val="dk1"/>
                </a:solidFill>
                <a:latin typeface="Muli"/>
                <a:ea typeface="Muli"/>
                <a:cs typeface="Muli"/>
                <a:sym typeface="Muli"/>
              </a:defRPr>
            </a:lvl1pPr>
            <a:lvl2pPr marL="914400" lvl="1" indent="-381000">
              <a:spcBef>
                <a:spcPts val="0"/>
              </a:spcBef>
              <a:spcAft>
                <a:spcPts val="0"/>
              </a:spcAft>
              <a:buClr>
                <a:srgbClr val="D9D9D9"/>
              </a:buClr>
              <a:buSzPts val="2400"/>
              <a:buFont typeface="Muli"/>
              <a:buChar char="▪"/>
              <a:defRPr sz="2400">
                <a:solidFill>
                  <a:schemeClr val="dk1"/>
                </a:solidFill>
                <a:latin typeface="Muli"/>
                <a:ea typeface="Muli"/>
                <a:cs typeface="Muli"/>
                <a:sym typeface="Muli"/>
              </a:defRPr>
            </a:lvl2pPr>
            <a:lvl3pPr marL="1371600" lvl="2" indent="-381000">
              <a:spcBef>
                <a:spcPts val="0"/>
              </a:spcBef>
              <a:spcAft>
                <a:spcPts val="0"/>
              </a:spcAft>
              <a:buClr>
                <a:srgbClr val="D9D9D9"/>
              </a:buClr>
              <a:buSzPts val="2400"/>
              <a:buFont typeface="Muli"/>
              <a:buChar char="▪"/>
              <a:defRPr sz="2400">
                <a:solidFill>
                  <a:schemeClr val="dk1"/>
                </a:solidFill>
                <a:latin typeface="Muli"/>
                <a:ea typeface="Muli"/>
                <a:cs typeface="Muli"/>
                <a:sym typeface="Muli"/>
              </a:defRPr>
            </a:lvl3pPr>
            <a:lvl4pPr marL="1828800" lvl="3" indent="-381000">
              <a:spcBef>
                <a:spcPts val="0"/>
              </a:spcBef>
              <a:spcAft>
                <a:spcPts val="0"/>
              </a:spcAft>
              <a:buClr>
                <a:schemeClr val="dk1"/>
              </a:buClr>
              <a:buSzPts val="2400"/>
              <a:buFont typeface="Muli"/>
              <a:buChar char="❏"/>
              <a:defRPr sz="2400">
                <a:solidFill>
                  <a:schemeClr val="dk1"/>
                </a:solidFill>
                <a:latin typeface="Muli"/>
                <a:ea typeface="Muli"/>
                <a:cs typeface="Muli"/>
                <a:sym typeface="Muli"/>
              </a:defRPr>
            </a:lvl4pPr>
            <a:lvl5pPr marL="2286000" lvl="4" indent="-381000">
              <a:spcBef>
                <a:spcPts val="0"/>
              </a:spcBef>
              <a:spcAft>
                <a:spcPts val="0"/>
              </a:spcAft>
              <a:buClr>
                <a:schemeClr val="dk1"/>
              </a:buClr>
              <a:buSzPts val="2400"/>
              <a:buFont typeface="Muli"/>
              <a:buChar char="❏"/>
              <a:defRPr sz="2400">
                <a:solidFill>
                  <a:schemeClr val="dk1"/>
                </a:solidFill>
                <a:latin typeface="Muli"/>
                <a:ea typeface="Muli"/>
                <a:cs typeface="Muli"/>
                <a:sym typeface="Muli"/>
              </a:defRPr>
            </a:lvl5pPr>
            <a:lvl6pPr marL="2743200" lvl="5" indent="-381000">
              <a:spcBef>
                <a:spcPts val="0"/>
              </a:spcBef>
              <a:spcAft>
                <a:spcPts val="0"/>
              </a:spcAft>
              <a:buClr>
                <a:schemeClr val="dk1"/>
              </a:buClr>
              <a:buSzPts val="2400"/>
              <a:buFont typeface="Muli"/>
              <a:buChar char="❏"/>
              <a:defRPr sz="2400">
                <a:solidFill>
                  <a:schemeClr val="dk1"/>
                </a:solidFill>
                <a:latin typeface="Muli"/>
                <a:ea typeface="Muli"/>
                <a:cs typeface="Muli"/>
                <a:sym typeface="Muli"/>
              </a:defRPr>
            </a:lvl6pPr>
            <a:lvl7pPr marL="3200400" lvl="6" indent="-381000">
              <a:spcBef>
                <a:spcPts val="0"/>
              </a:spcBef>
              <a:spcAft>
                <a:spcPts val="0"/>
              </a:spcAft>
              <a:buClr>
                <a:schemeClr val="dk1"/>
              </a:buClr>
              <a:buSzPts val="2400"/>
              <a:buFont typeface="Muli"/>
              <a:buChar char="❏"/>
              <a:defRPr sz="2400">
                <a:solidFill>
                  <a:schemeClr val="dk1"/>
                </a:solidFill>
                <a:latin typeface="Muli"/>
                <a:ea typeface="Muli"/>
                <a:cs typeface="Muli"/>
                <a:sym typeface="Muli"/>
              </a:defRPr>
            </a:lvl7pPr>
            <a:lvl8pPr marL="3657600" lvl="7" indent="-381000">
              <a:spcBef>
                <a:spcPts val="0"/>
              </a:spcBef>
              <a:spcAft>
                <a:spcPts val="0"/>
              </a:spcAft>
              <a:buClr>
                <a:schemeClr val="dk1"/>
              </a:buClr>
              <a:buSzPts val="2400"/>
              <a:buFont typeface="Muli"/>
              <a:buChar char="❏"/>
              <a:defRPr sz="2400">
                <a:solidFill>
                  <a:schemeClr val="dk1"/>
                </a:solidFill>
                <a:latin typeface="Muli"/>
                <a:ea typeface="Muli"/>
                <a:cs typeface="Muli"/>
                <a:sym typeface="Muli"/>
              </a:defRPr>
            </a:lvl8pPr>
            <a:lvl9pPr marL="4114800" lvl="8" indent="-381000">
              <a:spcBef>
                <a:spcPts val="0"/>
              </a:spcBef>
              <a:spcAft>
                <a:spcPts val="0"/>
              </a:spcAft>
              <a:buClr>
                <a:schemeClr val="dk1"/>
              </a:buClr>
              <a:buSzPts val="2400"/>
              <a:buFont typeface="Muli"/>
              <a:buChar char="❏"/>
              <a:defRPr sz="2400">
                <a:solidFill>
                  <a:schemeClr val="dk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737325" y="4262913"/>
            <a:ext cx="464400" cy="306900"/>
          </a:xfrm>
          <a:prstGeom prst="rect">
            <a:avLst/>
          </a:prstGeom>
          <a:noFill/>
          <a:ln>
            <a:noFill/>
          </a:ln>
        </p:spPr>
        <p:txBody>
          <a:bodyPr spcFirstLastPara="1" wrap="square" lIns="91425" tIns="91425" rIns="91425" bIns="91425" anchor="ctr" anchorCtr="0">
            <a:noAutofit/>
          </a:bodyPr>
          <a:lstStyle>
            <a:lvl1pPr lvl="0" algn="ctr">
              <a:buNone/>
              <a:defRPr sz="1200">
                <a:solidFill>
                  <a:srgbClr val="6B9FA4"/>
                </a:solidFill>
                <a:latin typeface="Muli"/>
                <a:ea typeface="Muli"/>
                <a:cs typeface="Muli"/>
                <a:sym typeface="Muli"/>
              </a:defRPr>
            </a:lvl1pPr>
            <a:lvl2pPr lvl="1" algn="ctr">
              <a:buNone/>
              <a:defRPr sz="1200">
                <a:solidFill>
                  <a:srgbClr val="6B9FA4"/>
                </a:solidFill>
                <a:latin typeface="Muli"/>
                <a:ea typeface="Muli"/>
                <a:cs typeface="Muli"/>
                <a:sym typeface="Muli"/>
              </a:defRPr>
            </a:lvl2pPr>
            <a:lvl3pPr lvl="2" algn="ctr">
              <a:buNone/>
              <a:defRPr sz="1200">
                <a:solidFill>
                  <a:srgbClr val="6B9FA4"/>
                </a:solidFill>
                <a:latin typeface="Muli"/>
                <a:ea typeface="Muli"/>
                <a:cs typeface="Muli"/>
                <a:sym typeface="Muli"/>
              </a:defRPr>
            </a:lvl3pPr>
            <a:lvl4pPr lvl="3" algn="ctr">
              <a:buNone/>
              <a:defRPr sz="1200">
                <a:solidFill>
                  <a:srgbClr val="6B9FA4"/>
                </a:solidFill>
                <a:latin typeface="Muli"/>
                <a:ea typeface="Muli"/>
                <a:cs typeface="Muli"/>
                <a:sym typeface="Muli"/>
              </a:defRPr>
            </a:lvl4pPr>
            <a:lvl5pPr lvl="4" algn="ctr">
              <a:buNone/>
              <a:defRPr sz="1200">
                <a:solidFill>
                  <a:srgbClr val="6B9FA4"/>
                </a:solidFill>
                <a:latin typeface="Muli"/>
                <a:ea typeface="Muli"/>
                <a:cs typeface="Muli"/>
                <a:sym typeface="Muli"/>
              </a:defRPr>
            </a:lvl5pPr>
            <a:lvl6pPr lvl="5" algn="ctr">
              <a:buNone/>
              <a:defRPr sz="1200">
                <a:solidFill>
                  <a:srgbClr val="6B9FA4"/>
                </a:solidFill>
                <a:latin typeface="Muli"/>
                <a:ea typeface="Muli"/>
                <a:cs typeface="Muli"/>
                <a:sym typeface="Muli"/>
              </a:defRPr>
            </a:lvl6pPr>
            <a:lvl7pPr lvl="6" algn="ctr">
              <a:buNone/>
              <a:defRPr sz="1200">
                <a:solidFill>
                  <a:srgbClr val="6B9FA4"/>
                </a:solidFill>
                <a:latin typeface="Muli"/>
                <a:ea typeface="Muli"/>
                <a:cs typeface="Muli"/>
                <a:sym typeface="Muli"/>
              </a:defRPr>
            </a:lvl7pPr>
            <a:lvl8pPr lvl="7" algn="ctr">
              <a:buNone/>
              <a:defRPr sz="1200">
                <a:solidFill>
                  <a:srgbClr val="6B9FA4"/>
                </a:solidFill>
                <a:latin typeface="Muli"/>
                <a:ea typeface="Muli"/>
                <a:cs typeface="Muli"/>
                <a:sym typeface="Muli"/>
              </a:defRPr>
            </a:lvl8pPr>
            <a:lvl9pPr lvl="8" algn="ctr">
              <a:buNone/>
              <a:defRPr sz="1200">
                <a:solidFill>
                  <a:srgbClr val="6B9FA4"/>
                </a:solidFill>
                <a:latin typeface="Muli"/>
                <a:ea typeface="Muli"/>
                <a:cs typeface="Muli"/>
                <a:sym typeface="Muli"/>
              </a:defRPr>
            </a:lvl9pPr>
          </a:lstStyle>
          <a:p>
            <a:pPr marL="0" lvl="0" indent="0" algn="ct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61" r:id="rId1"/>
    <p:sldLayoutId id="2147483649" r:id="rId2"/>
    <p:sldLayoutId id="2147483658"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618000" y="3370027"/>
            <a:ext cx="7908000" cy="6585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3200" dirty="0"/>
              <a:t>Quality Engineering</a:t>
            </a:r>
            <a:endParaRPr sz="3200" dirty="0"/>
          </a:p>
        </p:txBody>
      </p:sp>
      <p:sp>
        <p:nvSpPr>
          <p:cNvPr id="123" name="Google Shape;123;p17"/>
          <p:cNvSpPr txBox="1">
            <a:spLocks noGrp="1"/>
          </p:cNvSpPr>
          <p:nvPr>
            <p:ph type="ctrTitle"/>
          </p:nvPr>
        </p:nvSpPr>
        <p:spPr>
          <a:xfrm>
            <a:off x="585580" y="4039816"/>
            <a:ext cx="7663800" cy="658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000" dirty="0"/>
              <a:t>11</a:t>
            </a:r>
            <a:endParaRPr sz="3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dirty="0"/>
          </a:p>
        </p:txBody>
      </p:sp>
      <p:sp>
        <p:nvSpPr>
          <p:cNvPr id="3" name="Title 2"/>
          <p:cNvSpPr>
            <a:spLocks noGrp="1"/>
          </p:cNvSpPr>
          <p:nvPr>
            <p:ph type="title"/>
          </p:nvPr>
        </p:nvSpPr>
        <p:spPr/>
        <p:txBody>
          <a:bodyPr/>
          <a:lstStyle/>
          <a:p>
            <a:r>
              <a:rPr lang="en-US" dirty="0"/>
              <a:t>QE and Quality Improvement Paradigm (QIP)</a:t>
            </a:r>
            <a:endParaRPr lang="en-GB" dirty="0"/>
          </a:p>
        </p:txBody>
      </p:sp>
      <p:sp>
        <p:nvSpPr>
          <p:cNvPr id="4" name="Text Placeholder 3"/>
          <p:cNvSpPr>
            <a:spLocks noGrp="1"/>
          </p:cNvSpPr>
          <p:nvPr>
            <p:ph type="body" sz="quarter" idx="13"/>
          </p:nvPr>
        </p:nvSpPr>
        <p:spPr/>
        <p:txBody>
          <a:bodyPr/>
          <a:lstStyle/>
          <a:p>
            <a:r>
              <a:rPr lang="en-US" dirty="0"/>
              <a:t>Quality improvement was achieved through measurement, analysis, feedback, and organizational support.</a:t>
            </a:r>
          </a:p>
          <a:p>
            <a:r>
              <a:rPr lang="en-US" dirty="0"/>
              <a:t>Includes 03 interconnected steps:</a:t>
            </a:r>
          </a:p>
          <a:p>
            <a:pPr marL="690562" lvl="1" indent="-457200">
              <a:buFont typeface="+mj-lt"/>
              <a:buAutoNum type="arabicPeriod"/>
            </a:pPr>
            <a:r>
              <a:rPr lang="en-US" sz="2200" dirty="0"/>
              <a:t>Understanding</a:t>
            </a:r>
          </a:p>
          <a:p>
            <a:pPr marL="690562" lvl="1" indent="-457200">
              <a:buFont typeface="+mj-lt"/>
              <a:buAutoNum type="arabicPeriod"/>
            </a:pPr>
            <a:r>
              <a:rPr lang="en-US" sz="2200" dirty="0"/>
              <a:t>Assessing</a:t>
            </a:r>
          </a:p>
          <a:p>
            <a:pPr marL="690562" lvl="1" indent="-457200">
              <a:buFont typeface="+mj-lt"/>
              <a:buAutoNum type="arabicPeriod"/>
            </a:pPr>
            <a:r>
              <a:rPr lang="en-US" sz="2200" dirty="0"/>
              <a:t>Packaging</a:t>
            </a:r>
          </a:p>
          <a:p>
            <a:pPr marL="233362" lvl="1" indent="0">
              <a:buNone/>
            </a:pPr>
            <a:endParaRPr lang="en-GB" sz="2200" dirty="0"/>
          </a:p>
        </p:txBody>
      </p:sp>
    </p:spTree>
    <p:extLst>
      <p:ext uri="{BB962C8B-B14F-4D97-AF65-F5344CB8AC3E}">
        <p14:creationId xmlns:p14="http://schemas.microsoft.com/office/powerpoint/2010/main" val="1591686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dirty="0"/>
          </a:p>
        </p:txBody>
      </p:sp>
      <p:sp>
        <p:nvSpPr>
          <p:cNvPr id="3" name="Title 2"/>
          <p:cNvSpPr>
            <a:spLocks noGrp="1"/>
          </p:cNvSpPr>
          <p:nvPr>
            <p:ph type="title"/>
          </p:nvPr>
        </p:nvSpPr>
        <p:spPr/>
        <p:txBody>
          <a:bodyPr/>
          <a:lstStyle/>
          <a:p>
            <a:r>
              <a:rPr lang="en-US" dirty="0"/>
              <a:t>QE and Quality Improvement Paradigm (QIP)</a:t>
            </a:r>
            <a:endParaRPr lang="en-GB" dirty="0"/>
          </a:p>
        </p:txBody>
      </p:sp>
      <p:sp>
        <p:nvSpPr>
          <p:cNvPr id="4" name="Text Placeholder 3"/>
          <p:cNvSpPr>
            <a:spLocks noGrp="1"/>
          </p:cNvSpPr>
          <p:nvPr>
            <p:ph type="body" sz="quarter" idx="13"/>
          </p:nvPr>
        </p:nvSpPr>
        <p:spPr/>
        <p:txBody>
          <a:bodyPr/>
          <a:lstStyle/>
          <a:p>
            <a:pPr marL="457200" indent="-457200">
              <a:buFont typeface="+mj-lt"/>
              <a:buAutoNum type="arabicPeriod"/>
            </a:pPr>
            <a:r>
              <a:rPr lang="en-US" dirty="0"/>
              <a:t>To </a:t>
            </a:r>
            <a:r>
              <a:rPr lang="en-US" i="1" dirty="0"/>
              <a:t>understand </a:t>
            </a:r>
            <a:r>
              <a:rPr lang="en-US" dirty="0"/>
              <a:t>the baseline so that improvement opportunities can be identified and clear, measurable goals can be set. All future process changes are </a:t>
            </a:r>
            <a:r>
              <a:rPr lang="en-GB" dirty="0"/>
              <a:t>measured against this baseline.</a:t>
            </a:r>
          </a:p>
          <a:p>
            <a:pPr marL="457200" indent="-457200">
              <a:buFont typeface="+mj-lt"/>
              <a:buAutoNum type="arabicPeriod"/>
            </a:pPr>
            <a:r>
              <a:rPr lang="en-US" dirty="0"/>
              <a:t>To introduce process changes through experiments, pilot projects, </a:t>
            </a:r>
            <a:r>
              <a:rPr lang="en-US" i="1" dirty="0"/>
              <a:t>assess </a:t>
            </a:r>
            <a:r>
              <a:rPr lang="en-US" dirty="0"/>
              <a:t>their impact, and fine tune these process changes.</a:t>
            </a:r>
          </a:p>
          <a:p>
            <a:pPr marL="457200" indent="-457200">
              <a:buFont typeface="+mj-lt"/>
              <a:buAutoNum type="arabicPeriod"/>
            </a:pPr>
            <a:r>
              <a:rPr lang="en-US" dirty="0"/>
              <a:t>To </a:t>
            </a:r>
            <a:r>
              <a:rPr lang="en-US" i="1" dirty="0"/>
              <a:t>package </a:t>
            </a:r>
            <a:r>
              <a:rPr lang="en-US" dirty="0"/>
              <a:t>baseline data, experiment results, local experience, and updated process as the way to infuse the findings of the improvement program into </a:t>
            </a:r>
            <a:r>
              <a:rPr lang="en-GB" dirty="0"/>
              <a:t>the development organization.</a:t>
            </a:r>
            <a:endParaRPr lang="en-GB" sz="6000" dirty="0"/>
          </a:p>
        </p:txBody>
      </p:sp>
    </p:spTree>
    <p:extLst>
      <p:ext uri="{BB962C8B-B14F-4D97-AF65-F5344CB8AC3E}">
        <p14:creationId xmlns:p14="http://schemas.microsoft.com/office/powerpoint/2010/main" val="1702529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dirty="0"/>
          </a:p>
        </p:txBody>
      </p:sp>
      <p:sp>
        <p:nvSpPr>
          <p:cNvPr id="3" name="Title 2"/>
          <p:cNvSpPr>
            <a:spLocks noGrp="1"/>
          </p:cNvSpPr>
          <p:nvPr>
            <p:ph type="title"/>
          </p:nvPr>
        </p:nvSpPr>
        <p:spPr/>
        <p:txBody>
          <a:bodyPr/>
          <a:lstStyle/>
          <a:p>
            <a:r>
              <a:rPr lang="en-US" dirty="0"/>
              <a:t>Quality Planning</a:t>
            </a:r>
            <a:endParaRPr lang="en-GB" dirty="0"/>
          </a:p>
        </p:txBody>
      </p:sp>
      <p:sp>
        <p:nvSpPr>
          <p:cNvPr id="4" name="Text Placeholder 3"/>
          <p:cNvSpPr>
            <a:spLocks noGrp="1"/>
          </p:cNvSpPr>
          <p:nvPr>
            <p:ph type="body" sz="quarter" idx="13"/>
          </p:nvPr>
        </p:nvSpPr>
        <p:spPr/>
        <p:txBody>
          <a:bodyPr/>
          <a:lstStyle/>
          <a:p>
            <a:r>
              <a:rPr lang="en-US" dirty="0"/>
              <a:t>Includes setting quality goals and forming a QA strategy.</a:t>
            </a:r>
          </a:p>
          <a:p>
            <a:r>
              <a:rPr lang="en-US" dirty="0"/>
              <a:t>The general steps include:</a:t>
            </a:r>
          </a:p>
          <a:p>
            <a:pPr marL="574675" lvl="1" indent="-342900"/>
            <a:r>
              <a:rPr lang="en-US" sz="2200" dirty="0"/>
              <a:t>Setting quality goals by matching customer’s quality expectations with what can be economically achievable by the organization.</a:t>
            </a:r>
          </a:p>
          <a:p>
            <a:pPr lvl="2"/>
            <a:r>
              <a:rPr lang="en-US" sz="2000" dirty="0"/>
              <a:t>Identify quality views and attributes meaningful to target customers and users.</a:t>
            </a:r>
          </a:p>
          <a:p>
            <a:pPr lvl="2"/>
            <a:r>
              <a:rPr lang="en-US" sz="2000" dirty="0"/>
              <a:t>Select direct quality measures that can be used to measure the selected quality attributes </a:t>
            </a:r>
            <a:r>
              <a:rPr lang="en-GB" sz="2000" dirty="0"/>
              <a:t>from customer’s perspective.</a:t>
            </a:r>
            <a:endParaRPr lang="en-US" sz="2000" dirty="0"/>
          </a:p>
          <a:p>
            <a:pPr lvl="2"/>
            <a:r>
              <a:rPr lang="en-US" sz="2000" dirty="0"/>
              <a:t>Quantify these quality measures to set quality goals while considering the market environment and the cost of achieving different quality goals.</a:t>
            </a:r>
            <a:endParaRPr lang="en-GB" sz="2000" dirty="0"/>
          </a:p>
        </p:txBody>
      </p:sp>
    </p:spTree>
    <p:extLst>
      <p:ext uri="{BB962C8B-B14F-4D97-AF65-F5344CB8AC3E}">
        <p14:creationId xmlns:p14="http://schemas.microsoft.com/office/powerpoint/2010/main" val="949104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dirty="0"/>
          </a:p>
        </p:txBody>
      </p:sp>
      <p:sp>
        <p:nvSpPr>
          <p:cNvPr id="3" name="Title 2"/>
          <p:cNvSpPr>
            <a:spLocks noGrp="1"/>
          </p:cNvSpPr>
          <p:nvPr>
            <p:ph type="title"/>
          </p:nvPr>
        </p:nvSpPr>
        <p:spPr/>
        <p:txBody>
          <a:bodyPr/>
          <a:lstStyle/>
          <a:p>
            <a:r>
              <a:rPr lang="en-US" dirty="0"/>
              <a:t>Quality Assessment and Improvement</a:t>
            </a:r>
            <a:endParaRPr lang="en-GB" dirty="0"/>
          </a:p>
        </p:txBody>
      </p:sp>
      <p:sp>
        <p:nvSpPr>
          <p:cNvPr id="4" name="Text Placeholder 3"/>
          <p:cNvSpPr>
            <a:spLocks noGrp="1"/>
          </p:cNvSpPr>
          <p:nvPr>
            <p:ph type="body" sz="quarter" idx="13"/>
          </p:nvPr>
        </p:nvSpPr>
        <p:spPr/>
        <p:txBody>
          <a:bodyPr/>
          <a:lstStyle/>
          <a:p>
            <a:r>
              <a:rPr lang="en-US" dirty="0"/>
              <a:t>Primary purpose of these activities is to provide quality assessment and feedback so that various management decisions, such as product release, can be made and possible quality and process improvement initiatives can be carried out. </a:t>
            </a:r>
          </a:p>
          <a:p>
            <a:r>
              <a:rPr lang="en-US" dirty="0"/>
              <a:t>The major activities in this category </a:t>
            </a:r>
            <a:r>
              <a:rPr lang="en-GB" dirty="0"/>
              <a:t>include:</a:t>
            </a:r>
          </a:p>
          <a:p>
            <a:pPr marL="1371600" indent="-228600">
              <a:buFont typeface="+mj-lt"/>
              <a:buAutoNum type="arabicPeriod"/>
            </a:pPr>
            <a:r>
              <a:rPr lang="en-US" sz="2200" dirty="0"/>
              <a:t>Measurement</a:t>
            </a:r>
          </a:p>
          <a:p>
            <a:pPr marL="1371600" indent="-228600">
              <a:buFont typeface="+mj-lt"/>
              <a:buAutoNum type="arabicPeriod"/>
            </a:pPr>
            <a:r>
              <a:rPr lang="en-US" sz="2200" dirty="0"/>
              <a:t>Analysis and modeling</a:t>
            </a:r>
          </a:p>
          <a:p>
            <a:pPr marL="1371600" indent="-228600">
              <a:buFont typeface="+mj-lt"/>
              <a:buAutoNum type="arabicPeriod"/>
            </a:pPr>
            <a:r>
              <a:rPr lang="en-US" sz="2200" dirty="0"/>
              <a:t>Providing feedback and identifying improvement potentials</a:t>
            </a:r>
          </a:p>
          <a:p>
            <a:pPr marL="1371600" indent="-228600">
              <a:buFont typeface="+mj-lt"/>
              <a:buAutoNum type="arabicPeriod"/>
            </a:pPr>
            <a:r>
              <a:rPr lang="en-US" sz="2200" dirty="0"/>
              <a:t>Follow-up activities</a:t>
            </a:r>
            <a:endParaRPr lang="en-GB" sz="2200" dirty="0"/>
          </a:p>
        </p:txBody>
      </p:sp>
    </p:spTree>
    <p:extLst>
      <p:ext uri="{BB962C8B-B14F-4D97-AF65-F5344CB8AC3E}">
        <p14:creationId xmlns:p14="http://schemas.microsoft.com/office/powerpoint/2010/main" val="793362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dirty="0"/>
          </a:p>
        </p:txBody>
      </p:sp>
      <p:sp>
        <p:nvSpPr>
          <p:cNvPr id="3" name="Title 2"/>
          <p:cNvSpPr>
            <a:spLocks noGrp="1"/>
          </p:cNvSpPr>
          <p:nvPr>
            <p:ph type="title"/>
          </p:nvPr>
        </p:nvSpPr>
        <p:spPr>
          <a:xfrm>
            <a:off x="269755" y="158698"/>
            <a:ext cx="8678553" cy="525300"/>
          </a:xfrm>
        </p:spPr>
        <p:txBody>
          <a:bodyPr/>
          <a:lstStyle/>
          <a:p>
            <a:pPr>
              <a:tabLst>
                <a:tab pos="8582025" algn="r"/>
              </a:tabLst>
            </a:pPr>
            <a:r>
              <a:rPr lang="en-US" dirty="0"/>
              <a:t>Quality Engineering in Software Process	1/2</a:t>
            </a:r>
            <a:endParaRPr lang="en-GB" dirty="0"/>
          </a:p>
        </p:txBody>
      </p:sp>
      <p:sp>
        <p:nvSpPr>
          <p:cNvPr id="6" name="Rectangle 5"/>
          <p:cNvSpPr/>
          <p:nvPr/>
        </p:nvSpPr>
        <p:spPr>
          <a:xfrm>
            <a:off x="255772" y="961293"/>
            <a:ext cx="6858000" cy="128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Calibri Light" panose="020F0302020204030204" pitchFamily="34" charset="0"/>
                <a:cs typeface="Calibri Light" panose="020F0302020204030204" pitchFamily="34" charset="0"/>
              </a:rPr>
              <a:t>Quality Planning</a:t>
            </a:r>
          </a:p>
          <a:p>
            <a:pPr lvl="0"/>
            <a:r>
              <a:rPr lang="en-US" sz="2000" dirty="0">
                <a:latin typeface="Calibri Light" panose="020F0302020204030204" pitchFamily="34" charset="0"/>
                <a:cs typeface="Calibri Light" panose="020F0302020204030204" pitchFamily="34" charset="0"/>
              </a:rPr>
              <a:t>Setting quality goals</a:t>
            </a:r>
          </a:p>
          <a:p>
            <a:pPr lvl="0"/>
            <a:r>
              <a:rPr lang="en-US" sz="2000" dirty="0">
                <a:latin typeface="Calibri Light" panose="020F0302020204030204" pitchFamily="34" charset="0"/>
                <a:cs typeface="Calibri Light" panose="020F0302020204030204" pitchFamily="34" charset="0"/>
              </a:rPr>
              <a:t>Select quality assurance strategies</a:t>
            </a:r>
          </a:p>
          <a:p>
            <a:pPr lvl="0"/>
            <a:r>
              <a:rPr lang="en-US" sz="2000" dirty="0">
                <a:latin typeface="Calibri Light" panose="020F0302020204030204" pitchFamily="34" charset="0"/>
                <a:cs typeface="Calibri Light" panose="020F0302020204030204" pitchFamily="34" charset="0"/>
              </a:rPr>
              <a:t>Making adjustments based on feedback</a:t>
            </a:r>
            <a:endParaRPr lang="en-GB" sz="2000" dirty="0">
              <a:latin typeface="Calibri Light" panose="020F0302020204030204" pitchFamily="34" charset="0"/>
              <a:cs typeface="Calibri Light" panose="020F0302020204030204" pitchFamily="34" charset="0"/>
            </a:endParaRPr>
          </a:p>
        </p:txBody>
      </p:sp>
      <p:sp>
        <p:nvSpPr>
          <p:cNvPr id="7" name="Rectangle 6"/>
          <p:cNvSpPr/>
          <p:nvPr/>
        </p:nvSpPr>
        <p:spPr>
          <a:xfrm>
            <a:off x="1041356" y="2332893"/>
            <a:ext cx="6858000" cy="128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Calibri Light" panose="020F0302020204030204" pitchFamily="34" charset="0"/>
                <a:cs typeface="Calibri Light" panose="020F0302020204030204" pitchFamily="34" charset="0"/>
              </a:rPr>
              <a:t>Quality Assurance</a:t>
            </a:r>
          </a:p>
          <a:p>
            <a:pPr lvl="0"/>
            <a:r>
              <a:rPr lang="en-US" sz="2000" dirty="0">
                <a:latin typeface="Calibri Light" panose="020F0302020204030204" pitchFamily="34" charset="0"/>
                <a:cs typeface="Calibri Light" panose="020F0302020204030204" pitchFamily="34" charset="0"/>
              </a:rPr>
              <a:t>QA Phase: Testing</a:t>
            </a:r>
          </a:p>
          <a:p>
            <a:pPr lvl="0"/>
            <a:r>
              <a:rPr lang="en-US" sz="2000" dirty="0">
                <a:latin typeface="Calibri Light" panose="020F0302020204030204" pitchFamily="34" charset="0"/>
                <a:cs typeface="Calibri Light" panose="020F0302020204030204" pitchFamily="34" charset="0"/>
              </a:rPr>
              <a:t>Quality gates: at phase transition pairs.</a:t>
            </a:r>
          </a:p>
          <a:p>
            <a:pPr lvl="0"/>
            <a:r>
              <a:rPr lang="en-US" sz="2000" dirty="0">
                <a:latin typeface="Calibri Light" panose="020F0302020204030204" pitchFamily="34" charset="0"/>
                <a:cs typeface="Calibri Light" panose="020F0302020204030204" pitchFamily="34" charset="0"/>
              </a:rPr>
              <a:t>Other QA activities scattered over all phases.</a:t>
            </a:r>
            <a:endParaRPr lang="en-GB" sz="2000" dirty="0">
              <a:latin typeface="Calibri Light" panose="020F0302020204030204" pitchFamily="34" charset="0"/>
              <a:cs typeface="Calibri Light" panose="020F0302020204030204" pitchFamily="34" charset="0"/>
            </a:endParaRPr>
          </a:p>
        </p:txBody>
      </p:sp>
      <p:sp>
        <p:nvSpPr>
          <p:cNvPr id="8" name="Rectangle 7"/>
          <p:cNvSpPr/>
          <p:nvPr/>
        </p:nvSpPr>
        <p:spPr>
          <a:xfrm>
            <a:off x="2090309" y="3699023"/>
            <a:ext cx="6858000" cy="128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Calibri Light" panose="020F0302020204030204" pitchFamily="34" charset="0"/>
                <a:cs typeface="Calibri Light" panose="020F0302020204030204" pitchFamily="34" charset="0"/>
              </a:rPr>
              <a:t>Quality Assessment and Improvement</a:t>
            </a:r>
          </a:p>
          <a:p>
            <a:pPr lvl="0"/>
            <a:r>
              <a:rPr lang="en-US" sz="2000" dirty="0">
                <a:latin typeface="Calibri Light" panose="020F0302020204030204" pitchFamily="34" charset="0"/>
                <a:cs typeface="Calibri Light" panose="020F0302020204030204" pitchFamily="34" charset="0"/>
              </a:rPr>
              <a:t>INPUT: measurement from QA and development activities</a:t>
            </a:r>
          </a:p>
          <a:p>
            <a:pPr lvl="0"/>
            <a:r>
              <a:rPr lang="en-US" sz="2000" dirty="0">
                <a:latin typeface="Calibri Light" panose="020F0302020204030204" pitchFamily="34" charset="0"/>
                <a:cs typeface="Calibri Light" panose="020F0302020204030204" pitchFamily="34" charset="0"/>
              </a:rPr>
              <a:t>OUTPUT: quality assessment and other analysis results</a:t>
            </a:r>
          </a:p>
        </p:txBody>
      </p:sp>
    </p:spTree>
    <p:extLst>
      <p:ext uri="{BB962C8B-B14F-4D97-AF65-F5344CB8AC3E}">
        <p14:creationId xmlns:p14="http://schemas.microsoft.com/office/powerpoint/2010/main" val="1101091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dirty="0"/>
          </a:p>
        </p:txBody>
      </p:sp>
      <p:sp>
        <p:nvSpPr>
          <p:cNvPr id="3" name="Title 2"/>
          <p:cNvSpPr>
            <a:spLocks noGrp="1"/>
          </p:cNvSpPr>
          <p:nvPr>
            <p:ph type="title"/>
          </p:nvPr>
        </p:nvSpPr>
        <p:spPr>
          <a:xfrm>
            <a:off x="269756" y="158698"/>
            <a:ext cx="8659092" cy="525300"/>
          </a:xfrm>
        </p:spPr>
        <p:txBody>
          <a:bodyPr/>
          <a:lstStyle/>
          <a:p>
            <a:pPr>
              <a:tabLst>
                <a:tab pos="8582025" algn="r"/>
              </a:tabLst>
            </a:pPr>
            <a:r>
              <a:rPr lang="en-US" dirty="0"/>
              <a:t>Quality Engineering in Software Process	2/2</a:t>
            </a:r>
            <a:endParaRPr lang="en-GB" dirty="0"/>
          </a:p>
        </p:txBody>
      </p:sp>
      <p:sp>
        <p:nvSpPr>
          <p:cNvPr id="4" name="Text Placeholder 3"/>
          <p:cNvSpPr>
            <a:spLocks noGrp="1"/>
          </p:cNvSpPr>
          <p:nvPr>
            <p:ph type="body" sz="quarter" idx="13"/>
          </p:nvPr>
        </p:nvSpPr>
        <p:spPr/>
        <p:txBody>
          <a:bodyPr/>
          <a:lstStyle/>
          <a:p>
            <a:r>
              <a:rPr lang="en-US" dirty="0"/>
              <a:t>All these activities typically last over the whole development process, with different sub activities carried out in different phases.</a:t>
            </a:r>
          </a:p>
          <a:p>
            <a:r>
              <a:rPr lang="en-US" dirty="0"/>
              <a:t>This is particularly true for the QA activities, with testing in the test phase, various reviews or inspections at the transition from one phase to its successor phase, and other QA activities scattered over other phases.</a:t>
            </a:r>
          </a:p>
          <a:p>
            <a:r>
              <a:rPr lang="en-US" dirty="0"/>
              <a:t>Minor modifications are needed to integrate quality engineering activities into other development processes. </a:t>
            </a:r>
            <a:endParaRPr lang="en-GB" dirty="0"/>
          </a:p>
        </p:txBody>
      </p:sp>
    </p:spTree>
    <p:extLst>
      <p:ext uri="{BB962C8B-B14F-4D97-AF65-F5344CB8AC3E}">
        <p14:creationId xmlns:p14="http://schemas.microsoft.com/office/powerpoint/2010/main" val="1623037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dirty="0"/>
          </a:p>
        </p:txBody>
      </p:sp>
      <p:sp>
        <p:nvSpPr>
          <p:cNvPr id="3" name="Title 2"/>
          <p:cNvSpPr>
            <a:spLocks noGrp="1"/>
          </p:cNvSpPr>
          <p:nvPr>
            <p:ph type="title"/>
          </p:nvPr>
        </p:nvSpPr>
        <p:spPr>
          <a:xfrm>
            <a:off x="269756" y="158698"/>
            <a:ext cx="8659092" cy="525300"/>
          </a:xfrm>
        </p:spPr>
        <p:txBody>
          <a:bodyPr/>
          <a:lstStyle/>
          <a:p>
            <a:pPr>
              <a:tabLst>
                <a:tab pos="8458200" algn="r"/>
              </a:tabLst>
            </a:pPr>
            <a:r>
              <a:rPr lang="en-US" dirty="0"/>
              <a:t>Effort Profile	1/3</a:t>
            </a:r>
            <a:endParaRPr lang="en-GB" dirty="0"/>
          </a:p>
        </p:txBody>
      </p:sp>
      <p:sp>
        <p:nvSpPr>
          <p:cNvPr id="4" name="Text Placeholder 3"/>
          <p:cNvSpPr>
            <a:spLocks noGrp="1"/>
          </p:cNvSpPr>
          <p:nvPr>
            <p:ph type="body" sz="quarter" idx="13"/>
          </p:nvPr>
        </p:nvSpPr>
        <p:spPr/>
        <p:txBody>
          <a:bodyPr/>
          <a:lstStyle/>
          <a:p>
            <a:r>
              <a:rPr lang="en-US" dirty="0"/>
              <a:t>The effort distribution among the three is not constant over time because of the process characteristics and the shifting focus over time. </a:t>
            </a:r>
          </a:p>
          <a:p>
            <a:r>
              <a:rPr lang="en-US" dirty="0"/>
              <a:t>Some key factors that affect and characterize the effort profile, or the effort distribution over time, include:</a:t>
            </a:r>
          </a:p>
          <a:p>
            <a:pPr lvl="1"/>
            <a:r>
              <a:rPr lang="en-US" sz="2200" dirty="0"/>
              <a:t>Quality planning drives and should precede the other two groups of activities.</a:t>
            </a:r>
          </a:p>
          <a:p>
            <a:pPr lvl="1"/>
            <a:r>
              <a:rPr lang="en-US" sz="2200" dirty="0"/>
              <a:t>At the beginning part of product development, quality planning should be the dominant part of quality engineering activities.</a:t>
            </a:r>
            <a:endParaRPr lang="en-GB" sz="2200" dirty="0"/>
          </a:p>
        </p:txBody>
      </p:sp>
    </p:spTree>
    <p:extLst>
      <p:ext uri="{BB962C8B-B14F-4D97-AF65-F5344CB8AC3E}">
        <p14:creationId xmlns:p14="http://schemas.microsoft.com/office/powerpoint/2010/main" val="882389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dirty="0"/>
          </a:p>
        </p:txBody>
      </p:sp>
      <p:sp>
        <p:nvSpPr>
          <p:cNvPr id="3" name="Title 2"/>
          <p:cNvSpPr>
            <a:spLocks noGrp="1"/>
          </p:cNvSpPr>
          <p:nvPr>
            <p:ph type="title"/>
          </p:nvPr>
        </p:nvSpPr>
        <p:spPr>
          <a:xfrm>
            <a:off x="269756" y="158698"/>
            <a:ext cx="8659092" cy="525300"/>
          </a:xfrm>
        </p:spPr>
        <p:txBody>
          <a:bodyPr/>
          <a:lstStyle/>
          <a:p>
            <a:pPr>
              <a:tabLst>
                <a:tab pos="8458200" algn="r"/>
              </a:tabLst>
            </a:pPr>
            <a:r>
              <a:rPr lang="en-US" dirty="0"/>
              <a:t>Effort Profile	2/3</a:t>
            </a:r>
            <a:endParaRPr lang="en-GB" dirty="0"/>
          </a:p>
        </p:txBody>
      </p:sp>
      <p:sp>
        <p:nvSpPr>
          <p:cNvPr id="4" name="Text Placeholder 3"/>
          <p:cNvSpPr>
            <a:spLocks noGrp="1"/>
          </p:cNvSpPr>
          <p:nvPr>
            <p:ph type="body" sz="quarter" idx="13"/>
          </p:nvPr>
        </p:nvSpPr>
        <p:spPr/>
        <p:txBody>
          <a:bodyPr/>
          <a:lstStyle/>
          <a:p>
            <a:pPr lvl="1"/>
            <a:r>
              <a:rPr lang="en-GB" sz="2200" dirty="0"/>
              <a:t>Occasional adjustments </a:t>
            </a:r>
            <a:r>
              <a:rPr lang="en-US" sz="2200" dirty="0"/>
              <a:t>to the quality goals and selected quality strategies might be applied, but only a small share of effort it is needed.</a:t>
            </a:r>
          </a:p>
          <a:p>
            <a:pPr lvl="1"/>
            <a:r>
              <a:rPr lang="en-US" sz="2200" dirty="0"/>
              <a:t>Measurement and quality assessment activities start after selected QA activities are well under way. </a:t>
            </a:r>
          </a:p>
          <a:p>
            <a:pPr lvl="1"/>
            <a:r>
              <a:rPr lang="en-US" sz="2200" dirty="0"/>
              <a:t>At the early part of the development process, small amounts of such activities are carried out to monitor quality progress. </a:t>
            </a:r>
          </a:p>
          <a:p>
            <a:pPr lvl="1"/>
            <a:r>
              <a:rPr lang="en-US" sz="2200" dirty="0"/>
              <a:t>But they are not expected to be used to make major management decisions such as product release. </a:t>
            </a:r>
          </a:p>
          <a:p>
            <a:pPr lvl="1"/>
            <a:r>
              <a:rPr lang="en-US" sz="2200" dirty="0"/>
              <a:t>In the overall shape and pattern, the effort profile for these activities follows that for the collective QA activities above, but with a time delay and a heavier load </a:t>
            </a:r>
            <a:r>
              <a:rPr lang="en-GB" sz="2200" dirty="0"/>
              <a:t>at the tail-end.</a:t>
            </a:r>
          </a:p>
        </p:txBody>
      </p:sp>
    </p:spTree>
    <p:extLst>
      <p:ext uri="{BB962C8B-B14F-4D97-AF65-F5344CB8AC3E}">
        <p14:creationId xmlns:p14="http://schemas.microsoft.com/office/powerpoint/2010/main" val="544051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52165" y="311892"/>
            <a:ext cx="7639671" cy="4519717"/>
          </a:xfrm>
          <a:prstGeom prst="rect">
            <a:avLst/>
          </a:prstGeom>
        </p:spPr>
      </p:pic>
    </p:spTree>
    <p:extLst>
      <p:ext uri="{BB962C8B-B14F-4D97-AF65-F5344CB8AC3E}">
        <p14:creationId xmlns:p14="http://schemas.microsoft.com/office/powerpoint/2010/main" val="2124821742"/>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19</a:t>
            </a:fld>
            <a:endParaRPr lang="en" dirty="0"/>
          </a:p>
        </p:txBody>
      </p:sp>
      <p:sp>
        <p:nvSpPr>
          <p:cNvPr id="3" name="Title 2"/>
          <p:cNvSpPr>
            <a:spLocks noGrp="1"/>
          </p:cNvSpPr>
          <p:nvPr>
            <p:ph type="title"/>
          </p:nvPr>
        </p:nvSpPr>
        <p:spPr>
          <a:xfrm>
            <a:off x="269756" y="158698"/>
            <a:ext cx="8659092" cy="525300"/>
          </a:xfrm>
        </p:spPr>
        <p:txBody>
          <a:bodyPr/>
          <a:lstStyle/>
          <a:p>
            <a:pPr>
              <a:tabLst>
                <a:tab pos="8582025" algn="r"/>
              </a:tabLst>
            </a:pPr>
            <a:r>
              <a:rPr lang="en-US" dirty="0"/>
              <a:t>Effort Profile	3/3</a:t>
            </a:r>
            <a:endParaRPr lang="en-GB" dirty="0"/>
          </a:p>
        </p:txBody>
      </p:sp>
      <p:sp>
        <p:nvSpPr>
          <p:cNvPr id="4" name="Text Placeholder 3"/>
          <p:cNvSpPr>
            <a:spLocks noGrp="1"/>
          </p:cNvSpPr>
          <p:nvPr>
            <p:ph type="body" sz="quarter" idx="13"/>
          </p:nvPr>
        </p:nvSpPr>
        <p:spPr/>
        <p:txBody>
          <a:bodyPr/>
          <a:lstStyle/>
          <a:p>
            <a:r>
              <a:rPr lang="en-GB" dirty="0"/>
              <a:t>Waterfall process would see </a:t>
            </a:r>
            <a:r>
              <a:rPr lang="en-US" dirty="0"/>
              <a:t>more dominance of quality planning in the beginning, and dominance of testing near product release, and measurement and quality assessment activities peak right before product </a:t>
            </a:r>
            <a:r>
              <a:rPr lang="en-GB" dirty="0"/>
              <a:t>release.</a:t>
            </a:r>
          </a:p>
          <a:p>
            <a:r>
              <a:rPr lang="en-US" dirty="0"/>
              <a:t>Other development processes, such as incremental, iterative, spiral, and extreme programming processes, would be associated with curves that vary less between the peaks and </a:t>
            </a:r>
            <a:r>
              <a:rPr lang="en-GB" dirty="0"/>
              <a:t>valleys.</a:t>
            </a:r>
          </a:p>
        </p:txBody>
      </p:sp>
    </p:spTree>
    <p:extLst>
      <p:ext uri="{BB962C8B-B14F-4D97-AF65-F5344CB8AC3E}">
        <p14:creationId xmlns:p14="http://schemas.microsoft.com/office/powerpoint/2010/main" val="4148914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a:t>
            </a:fld>
            <a:endParaRPr lang="en" dirty="0"/>
          </a:p>
        </p:txBody>
      </p:sp>
      <p:sp>
        <p:nvSpPr>
          <p:cNvPr id="3" name="Title 2"/>
          <p:cNvSpPr>
            <a:spLocks noGrp="1"/>
          </p:cNvSpPr>
          <p:nvPr>
            <p:ph type="title"/>
          </p:nvPr>
        </p:nvSpPr>
        <p:spPr/>
        <p:txBody>
          <a:bodyPr/>
          <a:lstStyle/>
          <a:p>
            <a:r>
              <a:rPr lang="en-US" dirty="0"/>
              <a:t>Quality Engineering</a:t>
            </a:r>
            <a:endParaRPr lang="en-GB" dirty="0"/>
          </a:p>
        </p:txBody>
      </p:sp>
      <p:sp>
        <p:nvSpPr>
          <p:cNvPr id="4" name="Text Placeholder 3"/>
          <p:cNvSpPr>
            <a:spLocks noGrp="1"/>
          </p:cNvSpPr>
          <p:nvPr>
            <p:ph type="body" sz="quarter" idx="13"/>
          </p:nvPr>
        </p:nvSpPr>
        <p:spPr/>
        <p:txBody>
          <a:bodyPr/>
          <a:lstStyle/>
          <a:p>
            <a:r>
              <a:rPr lang="en-US" dirty="0"/>
              <a:t>The discipline of engineering concerned with the principles and practice of product and service quality assurance and control.</a:t>
            </a:r>
          </a:p>
          <a:p>
            <a:r>
              <a:rPr lang="en-US" dirty="0"/>
              <a:t>Goal is to meet or exceed quality expectations through the selection and execution of appropriate QA activities while minimizing the cost and other project risks under the project constraints.</a:t>
            </a:r>
          </a:p>
          <a:p>
            <a:r>
              <a:rPr lang="en-US" dirty="0"/>
              <a:t>In order to ensure that quality goals are met through the selected QA activities, various measurements need to be taken parallel to the QA activities themselves.</a:t>
            </a:r>
            <a:endParaRPr lang="en-GB" dirty="0"/>
          </a:p>
        </p:txBody>
      </p:sp>
    </p:spTree>
    <p:extLst>
      <p:ext uri="{BB962C8B-B14F-4D97-AF65-F5344CB8AC3E}">
        <p14:creationId xmlns:p14="http://schemas.microsoft.com/office/powerpoint/2010/main" val="2627266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560" y="230372"/>
            <a:ext cx="8738075" cy="525300"/>
          </a:xfrm>
        </p:spPr>
        <p:txBody>
          <a:bodyPr/>
          <a:lstStyle/>
          <a:p>
            <a:pPr>
              <a:tabLst>
                <a:tab pos="8229600" algn="r"/>
              </a:tabLst>
            </a:pPr>
            <a:r>
              <a:rPr lang="en-US" sz="3200" dirty="0">
                <a:latin typeface="Corbel" panose="020B0503020204020204" pitchFamily="34" charset="0"/>
              </a:rPr>
              <a:t>Scope and Content Hierarchy	</a:t>
            </a:r>
          </a:p>
        </p:txBody>
      </p:sp>
      <p:grpSp>
        <p:nvGrpSpPr>
          <p:cNvPr id="6" name="Group 5"/>
          <p:cNvGrpSpPr/>
          <p:nvPr/>
        </p:nvGrpSpPr>
        <p:grpSpPr>
          <a:xfrm>
            <a:off x="1530208" y="1188720"/>
            <a:ext cx="6083584" cy="3477006"/>
            <a:chOff x="914400" y="1188720"/>
            <a:chExt cx="6083584" cy="3477006"/>
          </a:xfrm>
        </p:grpSpPr>
        <p:sp>
          <p:nvSpPr>
            <p:cNvPr id="3" name="Rectangle 2"/>
            <p:cNvSpPr/>
            <p:nvPr/>
          </p:nvSpPr>
          <p:spPr>
            <a:xfrm>
              <a:off x="914400" y="1188720"/>
              <a:ext cx="6083584" cy="3477006"/>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sz="2800" b="1" dirty="0">
                  <a:solidFill>
                    <a:sysClr val="windowText" lastClr="000000"/>
                  </a:solidFill>
                  <a:latin typeface="Calibri Light" panose="020F0302020204030204" pitchFamily="34" charset="0"/>
                  <a:cs typeface="Calibri Light" panose="020F0302020204030204" pitchFamily="34" charset="0"/>
                </a:rPr>
                <a:t>Software Quality Engineering</a:t>
              </a:r>
            </a:p>
          </p:txBody>
        </p:sp>
        <p:sp>
          <p:nvSpPr>
            <p:cNvPr id="4" name="Rectangle 3"/>
            <p:cNvSpPr/>
            <p:nvPr/>
          </p:nvSpPr>
          <p:spPr>
            <a:xfrm>
              <a:off x="2304288" y="2084832"/>
              <a:ext cx="4693696" cy="2580894"/>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sz="2800" b="1" dirty="0">
                  <a:latin typeface="Calibri Light" panose="020F0302020204030204" pitchFamily="34" charset="0"/>
                  <a:cs typeface="Calibri Light" panose="020F0302020204030204" pitchFamily="34" charset="0"/>
                </a:rPr>
                <a:t>Quality Assurance</a:t>
              </a:r>
            </a:p>
          </p:txBody>
        </p:sp>
        <p:sp>
          <p:nvSpPr>
            <p:cNvPr id="5" name="Rectangle 4"/>
            <p:cNvSpPr/>
            <p:nvPr/>
          </p:nvSpPr>
          <p:spPr>
            <a:xfrm>
              <a:off x="3657600" y="3017520"/>
              <a:ext cx="3340384" cy="1648206"/>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sz="2800" b="1" dirty="0">
                  <a:latin typeface="Calibri Light" panose="020F0302020204030204" pitchFamily="34" charset="0"/>
                  <a:cs typeface="Calibri Light" panose="020F0302020204030204" pitchFamily="34" charset="0"/>
                </a:rPr>
                <a:t>Testing</a:t>
              </a:r>
            </a:p>
          </p:txBody>
        </p:sp>
      </p:grpSp>
    </p:spTree>
    <p:extLst>
      <p:ext uri="{BB962C8B-B14F-4D97-AF65-F5344CB8AC3E}">
        <p14:creationId xmlns:p14="http://schemas.microsoft.com/office/powerpoint/2010/main" val="4013888786"/>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dirty="0"/>
          </a:p>
        </p:txBody>
      </p:sp>
      <p:sp>
        <p:nvSpPr>
          <p:cNvPr id="3" name="Title 2"/>
          <p:cNvSpPr>
            <a:spLocks noGrp="1"/>
          </p:cNvSpPr>
          <p:nvPr>
            <p:ph type="title"/>
          </p:nvPr>
        </p:nvSpPr>
        <p:spPr>
          <a:xfrm>
            <a:off x="269756" y="158698"/>
            <a:ext cx="8659092" cy="525300"/>
          </a:xfrm>
        </p:spPr>
        <p:txBody>
          <a:bodyPr/>
          <a:lstStyle/>
          <a:p>
            <a:pPr>
              <a:tabLst>
                <a:tab pos="8353425" algn="r"/>
              </a:tabLst>
            </a:pPr>
            <a:r>
              <a:rPr lang="en-US" dirty="0"/>
              <a:t>Quality Engineering Process</a:t>
            </a:r>
            <a:endParaRPr lang="en-GB" dirty="0"/>
          </a:p>
        </p:txBody>
      </p:sp>
      <p:sp>
        <p:nvSpPr>
          <p:cNvPr id="4" name="Text Placeholder 3"/>
          <p:cNvSpPr>
            <a:spLocks noGrp="1"/>
          </p:cNvSpPr>
          <p:nvPr>
            <p:ph type="body" sz="quarter" idx="13"/>
          </p:nvPr>
        </p:nvSpPr>
        <p:spPr/>
        <p:txBody>
          <a:bodyPr/>
          <a:lstStyle/>
          <a:p>
            <a:r>
              <a:rPr lang="en-US" dirty="0"/>
              <a:t>There are 03 major groups of activities in the Quality Engineering process;</a:t>
            </a:r>
          </a:p>
          <a:p>
            <a:pPr lvl="1"/>
            <a:r>
              <a:rPr lang="en-US" dirty="0"/>
              <a:t>pre-quality assurance activities</a:t>
            </a:r>
          </a:p>
          <a:p>
            <a:pPr lvl="1"/>
            <a:r>
              <a:rPr lang="en-US" dirty="0"/>
              <a:t>in-quality assurance activities</a:t>
            </a:r>
          </a:p>
          <a:p>
            <a:pPr lvl="1"/>
            <a:r>
              <a:rPr lang="en-US" dirty="0"/>
              <a:t>post-quality assurance activities</a:t>
            </a:r>
            <a:endParaRPr lang="en-GB" dirty="0"/>
          </a:p>
        </p:txBody>
      </p:sp>
    </p:spTree>
    <p:extLst>
      <p:ext uri="{BB962C8B-B14F-4D97-AF65-F5344CB8AC3E}">
        <p14:creationId xmlns:p14="http://schemas.microsoft.com/office/powerpoint/2010/main" val="3182399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70819" y="496766"/>
            <a:ext cx="8763353" cy="4227634"/>
          </a:xfrm>
          <a:prstGeom prst="rect">
            <a:avLst/>
          </a:prstGeom>
        </p:spPr>
      </p:pic>
    </p:spTree>
    <p:extLst>
      <p:ext uri="{BB962C8B-B14F-4D97-AF65-F5344CB8AC3E}">
        <p14:creationId xmlns:p14="http://schemas.microsoft.com/office/powerpoint/2010/main" val="999071726"/>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dirty="0"/>
          </a:p>
        </p:txBody>
      </p:sp>
      <p:sp>
        <p:nvSpPr>
          <p:cNvPr id="3" name="Title 2"/>
          <p:cNvSpPr>
            <a:spLocks noGrp="1"/>
          </p:cNvSpPr>
          <p:nvPr>
            <p:ph type="title"/>
          </p:nvPr>
        </p:nvSpPr>
        <p:spPr>
          <a:xfrm>
            <a:off x="269756" y="158698"/>
            <a:ext cx="8659092" cy="525300"/>
          </a:xfrm>
        </p:spPr>
        <p:txBody>
          <a:bodyPr/>
          <a:lstStyle/>
          <a:p>
            <a:pPr>
              <a:tabLst>
                <a:tab pos="8281988" algn="r"/>
              </a:tabLst>
            </a:pPr>
            <a:r>
              <a:rPr lang="en-US" dirty="0"/>
              <a:t>Activities and Process	1/3</a:t>
            </a:r>
            <a:endParaRPr lang="en-GB" dirty="0"/>
          </a:p>
        </p:txBody>
      </p:sp>
      <p:sp>
        <p:nvSpPr>
          <p:cNvPr id="4" name="Text Placeholder 3"/>
          <p:cNvSpPr>
            <a:spLocks noGrp="1"/>
          </p:cNvSpPr>
          <p:nvPr>
            <p:ph type="body" sz="quarter" idx="13"/>
          </p:nvPr>
        </p:nvSpPr>
        <p:spPr/>
        <p:txBody>
          <a:bodyPr/>
          <a:lstStyle/>
          <a:p>
            <a:r>
              <a:rPr lang="en-US" dirty="0"/>
              <a:t>Pre-QA activities: </a:t>
            </a:r>
            <a:r>
              <a:rPr lang="en-US" i="1" dirty="0"/>
              <a:t>Quality Planning</a:t>
            </a:r>
            <a:br>
              <a:rPr lang="en-US" i="1" dirty="0"/>
            </a:br>
            <a:r>
              <a:rPr lang="en-US" dirty="0"/>
              <a:t>The activities that should be carried out before carrying out the regular QA activities.</a:t>
            </a:r>
          </a:p>
          <a:p>
            <a:pPr lvl="1"/>
            <a:r>
              <a:rPr lang="en-US" sz="2200" dirty="0"/>
              <a:t>Set specific quality goals</a:t>
            </a:r>
          </a:p>
          <a:p>
            <a:pPr lvl="1"/>
            <a:r>
              <a:rPr lang="en-US" sz="2200" dirty="0"/>
              <a:t>Form an overall strategy, which includes;</a:t>
            </a:r>
          </a:p>
          <a:p>
            <a:pPr marL="809625" lvl="2" indent="-342900">
              <a:buFont typeface="+mj-lt"/>
              <a:buAutoNum type="arabicPeriod"/>
            </a:pPr>
            <a:r>
              <a:rPr lang="en-US" sz="2200" dirty="0"/>
              <a:t>Select appropriate QA activities to perform</a:t>
            </a:r>
          </a:p>
          <a:p>
            <a:pPr marL="809625" lvl="2" indent="-342900">
              <a:buFont typeface="+mj-lt"/>
              <a:buAutoNum type="arabicPeriod"/>
            </a:pPr>
            <a:r>
              <a:rPr lang="en-US" sz="2200" dirty="0"/>
              <a:t>Choose appropriate quality measurements and models to provide feedback, quality assessment and improvement.</a:t>
            </a:r>
            <a:endParaRPr lang="en-GB" sz="2200" dirty="0"/>
          </a:p>
        </p:txBody>
      </p:sp>
    </p:spTree>
    <p:extLst>
      <p:ext uri="{BB962C8B-B14F-4D97-AF65-F5344CB8AC3E}">
        <p14:creationId xmlns:p14="http://schemas.microsoft.com/office/powerpoint/2010/main" val="25227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dirty="0"/>
          </a:p>
        </p:txBody>
      </p:sp>
      <p:sp>
        <p:nvSpPr>
          <p:cNvPr id="3" name="Title 2"/>
          <p:cNvSpPr>
            <a:spLocks noGrp="1"/>
          </p:cNvSpPr>
          <p:nvPr>
            <p:ph type="title"/>
          </p:nvPr>
        </p:nvSpPr>
        <p:spPr>
          <a:xfrm>
            <a:off x="269756" y="158698"/>
            <a:ext cx="8659092" cy="525300"/>
          </a:xfrm>
        </p:spPr>
        <p:txBody>
          <a:bodyPr/>
          <a:lstStyle/>
          <a:p>
            <a:pPr>
              <a:tabLst>
                <a:tab pos="8281988" algn="r"/>
              </a:tabLst>
            </a:pPr>
            <a:r>
              <a:rPr lang="en-US" dirty="0"/>
              <a:t>Activities and Process	2/3</a:t>
            </a:r>
            <a:endParaRPr lang="en-GB" dirty="0"/>
          </a:p>
        </p:txBody>
      </p:sp>
      <p:sp>
        <p:nvSpPr>
          <p:cNvPr id="4" name="Text Placeholder 3"/>
          <p:cNvSpPr>
            <a:spLocks noGrp="1"/>
          </p:cNvSpPr>
          <p:nvPr>
            <p:ph type="body" sz="quarter" idx="13"/>
          </p:nvPr>
        </p:nvSpPr>
        <p:spPr/>
        <p:txBody>
          <a:bodyPr/>
          <a:lstStyle/>
          <a:p>
            <a:r>
              <a:rPr lang="en-US" dirty="0"/>
              <a:t>In-QA activities: </a:t>
            </a:r>
            <a:r>
              <a:rPr lang="en-US" i="1" dirty="0"/>
              <a:t>Executing Planned QA activities and handling discovered defects.</a:t>
            </a:r>
            <a:endParaRPr lang="en-GB" sz="2000" dirty="0"/>
          </a:p>
          <a:p>
            <a:r>
              <a:rPr lang="en-US" dirty="0"/>
              <a:t>Post-QA activities: </a:t>
            </a:r>
            <a:r>
              <a:rPr lang="en-US" i="1" dirty="0"/>
              <a:t>Quality measurement, assessment and improvement.</a:t>
            </a:r>
            <a:br>
              <a:rPr lang="en-US" i="1" dirty="0"/>
            </a:br>
            <a:r>
              <a:rPr lang="en-US" dirty="0"/>
              <a:t>The activities carried out after normal QA activities have started but not as part of these normal activities.</a:t>
            </a:r>
            <a:br>
              <a:rPr lang="en-US" dirty="0"/>
            </a:br>
            <a:r>
              <a:rPr lang="en-US" dirty="0"/>
              <a:t>Primary purpose is to provide quality assessment and feedback so that various management decisions can be made and possible quality improvement initiatives can be carried out.</a:t>
            </a:r>
            <a:endParaRPr lang="en-GB" dirty="0"/>
          </a:p>
        </p:txBody>
      </p:sp>
    </p:spTree>
    <p:extLst>
      <p:ext uri="{BB962C8B-B14F-4D97-AF65-F5344CB8AC3E}">
        <p14:creationId xmlns:p14="http://schemas.microsoft.com/office/powerpoint/2010/main" val="2432254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dirty="0"/>
          </a:p>
        </p:txBody>
      </p:sp>
      <p:sp>
        <p:nvSpPr>
          <p:cNvPr id="3" name="Title 2"/>
          <p:cNvSpPr>
            <a:spLocks noGrp="1"/>
          </p:cNvSpPr>
          <p:nvPr>
            <p:ph type="title"/>
          </p:nvPr>
        </p:nvSpPr>
        <p:spPr>
          <a:xfrm>
            <a:off x="269756" y="158698"/>
            <a:ext cx="8659092" cy="525300"/>
          </a:xfrm>
        </p:spPr>
        <p:txBody>
          <a:bodyPr/>
          <a:lstStyle/>
          <a:p>
            <a:pPr>
              <a:tabLst>
                <a:tab pos="8281988" algn="r"/>
              </a:tabLst>
            </a:pPr>
            <a:r>
              <a:rPr lang="en-US" dirty="0"/>
              <a:t>Activities and Process	3/3</a:t>
            </a:r>
            <a:endParaRPr lang="en-GB" dirty="0"/>
          </a:p>
        </p:txBody>
      </p:sp>
      <p:sp>
        <p:nvSpPr>
          <p:cNvPr id="4" name="Text Placeholder 3"/>
          <p:cNvSpPr>
            <a:spLocks noGrp="1"/>
          </p:cNvSpPr>
          <p:nvPr>
            <p:ph type="body" sz="quarter" idx="13"/>
          </p:nvPr>
        </p:nvSpPr>
        <p:spPr/>
        <p:txBody>
          <a:bodyPr/>
          <a:lstStyle/>
          <a:p>
            <a:r>
              <a:rPr lang="en-US" dirty="0"/>
              <a:t>Pre-QA quality planning activities play a leading role in this quality engineering process.</a:t>
            </a:r>
          </a:p>
          <a:p>
            <a:r>
              <a:rPr lang="en-US" dirty="0"/>
              <a:t>Although the execution of selected QA activities usually consumes the most resources.</a:t>
            </a:r>
          </a:p>
          <a:p>
            <a:r>
              <a:rPr lang="en-US" dirty="0"/>
              <a:t>Quality goals need to be set so that can manage the QA activities and stop them when the quality goals are met. </a:t>
            </a:r>
          </a:p>
          <a:p>
            <a:r>
              <a:rPr lang="en-US" dirty="0"/>
              <a:t>QA strategies need to be selected, before carrying out specific QA activities, collect data, perform analysis, and provide feedback.</a:t>
            </a:r>
            <a:endParaRPr lang="en-GB" dirty="0"/>
          </a:p>
        </p:txBody>
      </p:sp>
    </p:spTree>
    <p:extLst>
      <p:ext uri="{BB962C8B-B14F-4D97-AF65-F5344CB8AC3E}">
        <p14:creationId xmlns:p14="http://schemas.microsoft.com/office/powerpoint/2010/main" val="4085933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dirty="0"/>
          </a:p>
        </p:txBody>
      </p:sp>
      <p:sp>
        <p:nvSpPr>
          <p:cNvPr id="3" name="Title 2"/>
          <p:cNvSpPr>
            <a:spLocks noGrp="1"/>
          </p:cNvSpPr>
          <p:nvPr>
            <p:ph type="title"/>
          </p:nvPr>
        </p:nvSpPr>
        <p:spPr/>
        <p:txBody>
          <a:bodyPr/>
          <a:lstStyle/>
          <a:p>
            <a:r>
              <a:rPr lang="en-US" dirty="0"/>
              <a:t>Quality Engineering Process</a:t>
            </a:r>
            <a:endParaRPr lang="en-GB" dirty="0"/>
          </a:p>
        </p:txBody>
      </p:sp>
      <p:sp>
        <p:nvSpPr>
          <p:cNvPr id="4" name="Text Placeholder 3"/>
          <p:cNvSpPr>
            <a:spLocks noGrp="1"/>
          </p:cNvSpPr>
          <p:nvPr>
            <p:ph type="body" sz="quarter" idx="13"/>
          </p:nvPr>
        </p:nvSpPr>
        <p:spPr/>
        <p:txBody>
          <a:bodyPr/>
          <a:lstStyle/>
          <a:p>
            <a:r>
              <a:rPr lang="en-US" dirty="0"/>
              <a:t>There are two kinds of feedback in this quality engineering process,</a:t>
            </a:r>
          </a:p>
          <a:p>
            <a:pPr lvl="1"/>
            <a:r>
              <a:rPr lang="en-US" sz="2200" dirty="0"/>
              <a:t>Short term direct feedback to the QA activities</a:t>
            </a:r>
          </a:p>
          <a:p>
            <a:pPr marL="914400" lvl="1" indent="-52388">
              <a:buNone/>
            </a:pPr>
            <a:r>
              <a:rPr lang="en-US" sz="2200" dirty="0"/>
              <a:t>The short term feedback to QA activities typically provides information for progress tracking, activity scheduling, and identification of areas that need special attentions.</a:t>
            </a:r>
          </a:p>
          <a:p>
            <a:pPr lvl="1"/>
            <a:r>
              <a:rPr lang="en-US" sz="2200" dirty="0"/>
              <a:t>Long-term feedback to the overall quality engineering process. </a:t>
            </a:r>
            <a:endParaRPr lang="en-US" dirty="0"/>
          </a:p>
          <a:p>
            <a:pPr marL="914400" indent="-457200">
              <a:buFont typeface="+mj-lt"/>
              <a:buAutoNum type="arabicPeriod"/>
            </a:pPr>
            <a:r>
              <a:rPr lang="en-US" sz="2200" dirty="0"/>
              <a:t>Feedback to quality planning so that necessary adjustment can be made to quality </a:t>
            </a:r>
            <a:r>
              <a:rPr lang="en-GB" sz="2200" dirty="0"/>
              <a:t>goals and QA strategies.</a:t>
            </a:r>
          </a:p>
          <a:p>
            <a:pPr marL="914400" indent="-457200">
              <a:buFont typeface="+mj-lt"/>
              <a:buAutoNum type="arabicPeriod"/>
            </a:pPr>
            <a:r>
              <a:rPr lang="en-US" sz="2200" dirty="0"/>
              <a:t>Feedback to the quality assessment and improvement activities.</a:t>
            </a:r>
          </a:p>
        </p:txBody>
      </p:sp>
    </p:spTree>
    <p:extLst>
      <p:ext uri="{BB962C8B-B14F-4D97-AF65-F5344CB8AC3E}">
        <p14:creationId xmlns:p14="http://schemas.microsoft.com/office/powerpoint/2010/main" val="5858367"/>
      </p:ext>
    </p:extLst>
  </p:cSld>
  <p:clrMapOvr>
    <a:masterClrMapping/>
  </p:clrMapOvr>
</p:sld>
</file>

<file path=ppt/theme/theme1.xml><?xml version="1.0" encoding="utf-8"?>
<a:theme xmlns:a="http://schemas.openxmlformats.org/drawingml/2006/main" name="Base template">
  <a:themeElements>
    <a:clrScheme name="Custom 347">
      <a:dk1>
        <a:srgbClr val="111111"/>
      </a:dk1>
      <a:lt1>
        <a:srgbClr val="FFFFFF"/>
      </a:lt1>
      <a:dk2>
        <a:srgbClr val="666666"/>
      </a:dk2>
      <a:lt2>
        <a:srgbClr val="EFEFEF"/>
      </a:lt2>
      <a:accent1>
        <a:srgbClr val="6B9FA4"/>
      </a:accent1>
      <a:accent2>
        <a:srgbClr val="B1D9DD"/>
      </a:accent2>
      <a:accent3>
        <a:srgbClr val="EBE399"/>
      </a:accent3>
      <a:accent4>
        <a:srgbClr val="FAF8E8"/>
      </a:accent4>
      <a:accent5>
        <a:srgbClr val="742E46"/>
      </a:accent5>
      <a:accent6>
        <a:srgbClr val="B98094"/>
      </a:accent6>
      <a:hlink>
        <a:srgbClr val="111111"/>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2117</TotalTime>
  <Words>1112</Words>
  <Application>Microsoft Office PowerPoint</Application>
  <PresentationFormat>On-screen Show (16:9)</PresentationFormat>
  <Paragraphs>105</Paragraphs>
  <Slides>19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Corbel</vt:lpstr>
      <vt:lpstr>Montserrat</vt:lpstr>
      <vt:lpstr>Wingdings</vt:lpstr>
      <vt:lpstr>Muli</vt:lpstr>
      <vt:lpstr>Calibri Light</vt:lpstr>
      <vt:lpstr>Arial</vt:lpstr>
      <vt:lpstr>Courier New</vt:lpstr>
      <vt:lpstr>Base template</vt:lpstr>
      <vt:lpstr>Quality Engineering</vt:lpstr>
      <vt:lpstr>Quality Engineering</vt:lpstr>
      <vt:lpstr>Scope and Content Hierarchy </vt:lpstr>
      <vt:lpstr>Quality Engineering Process</vt:lpstr>
      <vt:lpstr>PowerPoint Presentation</vt:lpstr>
      <vt:lpstr>Activities and Process 1/3</vt:lpstr>
      <vt:lpstr>Activities and Process 2/3</vt:lpstr>
      <vt:lpstr>Activities and Process 3/3</vt:lpstr>
      <vt:lpstr>Quality Engineering Process</vt:lpstr>
      <vt:lpstr>QE and Quality Improvement Paradigm (QIP)</vt:lpstr>
      <vt:lpstr>QE and Quality Improvement Paradigm (QIP)</vt:lpstr>
      <vt:lpstr>Quality Planning</vt:lpstr>
      <vt:lpstr>Quality Assessment and Improvement</vt:lpstr>
      <vt:lpstr>Quality Engineering in Software Process 1/2</vt:lpstr>
      <vt:lpstr>Quality Engineering in Software Process 2/2</vt:lpstr>
      <vt:lpstr>Effort Profile 1/3</vt:lpstr>
      <vt:lpstr>Effort Profile 2/3</vt:lpstr>
      <vt:lpstr>PowerPoint Presentation</vt:lpstr>
      <vt:lpstr>Effort Profile 3/3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Com</dc:creator>
  <cp:lastModifiedBy>Rathnaikage Dinithi Nadi Shakya</cp:lastModifiedBy>
  <cp:revision>132</cp:revision>
  <cp:lastPrinted>2021-04-08T22:14:33Z</cp:lastPrinted>
  <dcterms:modified xsi:type="dcterms:W3CDTF">2024-10-05T16:07:28Z</dcterms:modified>
</cp:coreProperties>
</file>