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6" r:id="rId6"/>
    <p:sldId id="267" r:id="rId7"/>
    <p:sldId id="268" r:id="rId8"/>
    <p:sldId id="260" r:id="rId9"/>
    <p:sldId id="261" r:id="rId10"/>
    <p:sldId id="269" r:id="rId11"/>
    <p:sldId id="263" r:id="rId12"/>
    <p:sldId id="262" r:id="rId13"/>
    <p:sldId id="270" r:id="rId14"/>
    <p:sldId id="271" r:id="rId15"/>
    <p:sldId id="26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353"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BE45-909D-47D9-98F9-58977B638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95EDD2E-E601-45F2-9BCA-834370DCC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E6453D0-9B9F-4C04-9A0D-D82DFD946945}"/>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5" name="Footer Placeholder 4">
            <a:extLst>
              <a:ext uri="{FF2B5EF4-FFF2-40B4-BE49-F238E27FC236}">
                <a16:creationId xmlns:a16="http://schemas.microsoft.com/office/drawing/2014/main" id="{54CFBBFF-D6DB-417C-88C5-3CB82F40DE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FF758A-ACD5-44C8-8B8A-251E6414EE23}"/>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20709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DE95-92BD-4735-8989-E32EE6F2F98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D5B22BD-A1AA-44BB-B040-4973C3513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5EECFF-D6FB-4B51-A7CD-AE8CCFDE419C}"/>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5" name="Footer Placeholder 4">
            <a:extLst>
              <a:ext uri="{FF2B5EF4-FFF2-40B4-BE49-F238E27FC236}">
                <a16:creationId xmlns:a16="http://schemas.microsoft.com/office/drawing/2014/main" id="{0D955FC7-E6DE-4FE5-AC0A-037ACB12D1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E13C59-FF7F-4742-BDA4-18CA6974680C}"/>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38475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708BB-C98C-4B25-9D3F-CBD24C7976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FD08639-1AD4-478A-8F65-8DADF0379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619EF9D-B1F3-4879-A185-CE841FF60603}"/>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5" name="Footer Placeholder 4">
            <a:extLst>
              <a:ext uri="{FF2B5EF4-FFF2-40B4-BE49-F238E27FC236}">
                <a16:creationId xmlns:a16="http://schemas.microsoft.com/office/drawing/2014/main" id="{E85B8BBE-5AB7-42BB-B6D9-9C4ABBC070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7BF5AC-81E2-4C35-A8CE-21475DAB61FB}"/>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53823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524D-7C4E-4045-B9DE-6D7E98951AB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F0C27F9-1C41-4299-9E59-DBFA932DF7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7E6020E-A3FE-4E72-A3CF-2103F5A27E79}"/>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5" name="Footer Placeholder 4">
            <a:extLst>
              <a:ext uri="{FF2B5EF4-FFF2-40B4-BE49-F238E27FC236}">
                <a16:creationId xmlns:a16="http://schemas.microsoft.com/office/drawing/2014/main" id="{994CB4D3-B173-4EBC-9C48-9256D1D602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6C3969-2C1B-45BB-BDDE-FB44EA9C7B80}"/>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370651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2583-51FF-4947-8427-26DB87951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EC0B46-0512-4F12-9314-C9936079B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3A63F-582A-4553-8867-C53B74365CD9}"/>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5" name="Footer Placeholder 4">
            <a:extLst>
              <a:ext uri="{FF2B5EF4-FFF2-40B4-BE49-F238E27FC236}">
                <a16:creationId xmlns:a16="http://schemas.microsoft.com/office/drawing/2014/main" id="{9C79A7A2-286B-4BDA-9C23-FDE6453CD1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D1C4EDF-4309-4044-AAB6-2C38D2A718B1}"/>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111668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62AE-1732-4368-B60B-B28F5AD407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B52B9A9-8BD2-45F4-98DA-D19E2A4C11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02EC548-85F1-4CA6-8F11-AA1285805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8A57A0-38C5-4868-B1FF-15B459F2C54B}"/>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6" name="Footer Placeholder 5">
            <a:extLst>
              <a:ext uri="{FF2B5EF4-FFF2-40B4-BE49-F238E27FC236}">
                <a16:creationId xmlns:a16="http://schemas.microsoft.com/office/drawing/2014/main" id="{F6C48455-12AE-4B1E-8C5D-4233E66FC67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3A97ED-04DD-4B84-8B5F-9EC998FC6A23}"/>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330450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2AC5-50C4-4CE1-AEB5-236B5FBAB4E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8E82479-F0DA-4AF2-96E8-6CFFFAB73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4CB60-E401-47D7-BB12-D2303EE0B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D157B09-E0FD-4B74-8F3D-C1713AABE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F1BDB-2008-41E6-AE1A-BF247536B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93340E3-F9E1-4250-8FDA-F7A21E953E83}"/>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8" name="Footer Placeholder 7">
            <a:extLst>
              <a:ext uri="{FF2B5EF4-FFF2-40B4-BE49-F238E27FC236}">
                <a16:creationId xmlns:a16="http://schemas.microsoft.com/office/drawing/2014/main" id="{F73029EA-21B1-4C78-80D7-8DA8441656F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69F0889-D3F3-484D-8650-CE628B3B5B63}"/>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44968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94B0-B75D-4A52-A41D-2698312A8E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CE42EDC-5D6C-4E3C-8632-B435D80B1E41}"/>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4" name="Footer Placeholder 3">
            <a:extLst>
              <a:ext uri="{FF2B5EF4-FFF2-40B4-BE49-F238E27FC236}">
                <a16:creationId xmlns:a16="http://schemas.microsoft.com/office/drawing/2014/main" id="{370634AD-0C3C-410D-8AFD-F807C8FCC34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D59C19C-C47F-4724-92B2-A162DEA4EE78}"/>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289766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B03C7-E93E-4802-AF14-594E21AE0961}"/>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3" name="Footer Placeholder 2">
            <a:extLst>
              <a:ext uri="{FF2B5EF4-FFF2-40B4-BE49-F238E27FC236}">
                <a16:creationId xmlns:a16="http://schemas.microsoft.com/office/drawing/2014/main" id="{0DE9FE98-D283-4C2D-979B-64021D31E3D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B39E920-A040-4DCB-87B9-10C6562D1897}"/>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200709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4B94-3871-47C3-B2CE-668B3F586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C349228-491E-4722-BA95-032EF5003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9F0E95B-C654-478A-9E16-067A46522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E2896-4E23-4BF8-97CC-F0E46FD0BCA2}"/>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6" name="Footer Placeholder 5">
            <a:extLst>
              <a:ext uri="{FF2B5EF4-FFF2-40B4-BE49-F238E27FC236}">
                <a16:creationId xmlns:a16="http://schemas.microsoft.com/office/drawing/2014/main" id="{D7933CDE-9F12-45DE-9AD2-A3548C99BF9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BA6426-CED2-4E35-AB30-41AEAD92B88C}"/>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27470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53B7-7245-45BA-8571-1D6D4DA63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99BF1DD-7310-409E-8C21-5EA199DDC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9717470-698B-4C62-B962-3945BA554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3ED6C-4007-45C8-B0B0-BFA6B7D9CD54}"/>
              </a:ext>
            </a:extLst>
          </p:cNvPr>
          <p:cNvSpPr>
            <a:spLocks noGrp="1"/>
          </p:cNvSpPr>
          <p:nvPr>
            <p:ph type="dt" sz="half" idx="10"/>
          </p:nvPr>
        </p:nvSpPr>
        <p:spPr/>
        <p:txBody>
          <a:bodyPr/>
          <a:lstStyle/>
          <a:p>
            <a:fld id="{1101A02A-D478-42E9-BE8F-37DED182C4EA}" type="datetimeFigureOut">
              <a:rPr lang="en-AU" smtClean="0"/>
              <a:t>8/09/2024</a:t>
            </a:fld>
            <a:endParaRPr lang="en-AU"/>
          </a:p>
        </p:txBody>
      </p:sp>
      <p:sp>
        <p:nvSpPr>
          <p:cNvPr id="6" name="Footer Placeholder 5">
            <a:extLst>
              <a:ext uri="{FF2B5EF4-FFF2-40B4-BE49-F238E27FC236}">
                <a16:creationId xmlns:a16="http://schemas.microsoft.com/office/drawing/2014/main" id="{24C27BFC-47D6-4F02-ADDB-59D9249AC2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B499137-68E7-4AEA-A1AB-D5867574C775}"/>
              </a:ext>
            </a:extLst>
          </p:cNvPr>
          <p:cNvSpPr>
            <a:spLocks noGrp="1"/>
          </p:cNvSpPr>
          <p:nvPr>
            <p:ph type="sldNum" sz="quarter" idx="12"/>
          </p:nvPr>
        </p:nvSpPr>
        <p:spPr/>
        <p:txBody>
          <a:bodyPr/>
          <a:lstStyle/>
          <a:p>
            <a:fld id="{F39C99DF-E729-449E-8B2C-D3713F4C23D8}" type="slidenum">
              <a:rPr lang="en-AU" smtClean="0"/>
              <a:t>‹#›</a:t>
            </a:fld>
            <a:endParaRPr lang="en-AU"/>
          </a:p>
        </p:txBody>
      </p:sp>
    </p:spTree>
    <p:extLst>
      <p:ext uri="{BB962C8B-B14F-4D97-AF65-F5344CB8AC3E}">
        <p14:creationId xmlns:p14="http://schemas.microsoft.com/office/powerpoint/2010/main" val="413540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ACB27-845A-4528-85DD-8F81B4406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A955D0F-D408-4E5D-ACA0-3A3C6D232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1C1A731-4DED-4B75-B67C-71733094A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1A02A-D478-42E9-BE8F-37DED182C4EA}" type="datetimeFigureOut">
              <a:rPr lang="en-AU" smtClean="0"/>
              <a:t>8/09/2024</a:t>
            </a:fld>
            <a:endParaRPr lang="en-AU"/>
          </a:p>
        </p:txBody>
      </p:sp>
      <p:sp>
        <p:nvSpPr>
          <p:cNvPr id="5" name="Footer Placeholder 4">
            <a:extLst>
              <a:ext uri="{FF2B5EF4-FFF2-40B4-BE49-F238E27FC236}">
                <a16:creationId xmlns:a16="http://schemas.microsoft.com/office/drawing/2014/main" id="{FEC70DFB-11D4-4FB7-BB05-C8E8A5BCD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B8278EA-4FC4-4DD7-A991-BD18E3C8F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C99DF-E729-449E-8B2C-D3713F4C23D8}" type="slidenum">
              <a:rPr lang="en-AU" smtClean="0"/>
              <a:t>‹#›</a:t>
            </a:fld>
            <a:endParaRPr lang="en-AU"/>
          </a:p>
        </p:txBody>
      </p:sp>
    </p:spTree>
    <p:extLst>
      <p:ext uri="{BB962C8B-B14F-4D97-AF65-F5344CB8AC3E}">
        <p14:creationId xmlns:p14="http://schemas.microsoft.com/office/powerpoint/2010/main" val="213755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561CE-15B7-4818-A6A2-139D83B97A75}"/>
              </a:ext>
            </a:extLst>
          </p:cNvPr>
          <p:cNvSpPr>
            <a:spLocks noGrp="1"/>
          </p:cNvSpPr>
          <p:nvPr>
            <p:ph type="ctrTitle"/>
          </p:nvPr>
        </p:nvSpPr>
        <p:spPr>
          <a:xfrm>
            <a:off x="2197101" y="735283"/>
            <a:ext cx="4978399" cy="3165045"/>
          </a:xfrm>
        </p:spPr>
        <p:txBody>
          <a:bodyPr anchor="b">
            <a:normAutofit/>
          </a:bodyPr>
          <a:lstStyle/>
          <a:p>
            <a:pPr algn="l"/>
            <a:r>
              <a:rPr lang="en-US" sz="4400" b="1" spc="-55" dirty="0">
                <a:latin typeface="Trebuchet MS"/>
                <a:cs typeface="Trebuchet MS"/>
              </a:rPr>
              <a:t>TCS2212: </a:t>
            </a:r>
            <a:r>
              <a:rPr lang="en-US" sz="4400" b="1" spc="10" dirty="0">
                <a:latin typeface="Trebuchet MS"/>
                <a:cs typeface="Trebuchet MS"/>
              </a:rPr>
              <a:t>Accounting </a:t>
            </a:r>
            <a:r>
              <a:rPr lang="en-US" sz="4400" b="1" spc="-40" dirty="0">
                <a:latin typeface="Trebuchet MS"/>
                <a:cs typeface="Trebuchet MS"/>
              </a:rPr>
              <a:t>for</a:t>
            </a:r>
            <a:r>
              <a:rPr lang="en-US" sz="4400" b="1" spc="-385" dirty="0">
                <a:latin typeface="Trebuchet MS"/>
                <a:cs typeface="Trebuchet MS"/>
              </a:rPr>
              <a:t> </a:t>
            </a:r>
            <a:r>
              <a:rPr lang="en-US" sz="4400" b="1" spc="-5" dirty="0">
                <a:latin typeface="Trebuchet MS"/>
                <a:cs typeface="Trebuchet MS"/>
              </a:rPr>
              <a:t>Technologists</a:t>
            </a:r>
            <a:br>
              <a:rPr lang="en-US" sz="4400" dirty="0">
                <a:latin typeface="Trebuchet MS"/>
                <a:cs typeface="Trebuchet MS"/>
              </a:rPr>
            </a:br>
            <a:br>
              <a:rPr lang="en-US" sz="4400" dirty="0">
                <a:latin typeface="Trebuchet MS"/>
                <a:cs typeface="Trebuchet MS"/>
              </a:rPr>
            </a:br>
            <a:endParaRPr lang="en-AU" sz="4400" dirty="0"/>
          </a:p>
        </p:txBody>
      </p:sp>
      <p:sp>
        <p:nvSpPr>
          <p:cNvPr id="3" name="Subtitle 2">
            <a:extLst>
              <a:ext uri="{FF2B5EF4-FFF2-40B4-BE49-F238E27FC236}">
                <a16:creationId xmlns:a16="http://schemas.microsoft.com/office/drawing/2014/main" id="{07E0C15E-55F8-4692-A74C-98411E1A75B9}"/>
              </a:ext>
            </a:extLst>
          </p:cNvPr>
          <p:cNvSpPr>
            <a:spLocks noGrp="1"/>
          </p:cNvSpPr>
          <p:nvPr>
            <p:ph type="subTitle" idx="1"/>
          </p:nvPr>
        </p:nvSpPr>
        <p:spPr>
          <a:xfrm>
            <a:off x="2197101" y="4078423"/>
            <a:ext cx="4978399" cy="2058657"/>
          </a:xfrm>
        </p:spPr>
        <p:txBody>
          <a:bodyPr>
            <a:normAutofit/>
          </a:bodyPr>
          <a:lstStyle/>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K.K.N.B. Adikaram</a:t>
            </a:r>
          </a:p>
          <a:p>
            <a:pPr algn="l"/>
            <a:r>
              <a:rPr lang="en-US" dirty="0">
                <a:latin typeface="Times New Roman" panose="02020603050405020304" pitchFamily="18" charset="0"/>
                <a:cs typeface="Times New Roman" panose="02020603050405020304" pitchFamily="18" charset="0"/>
              </a:rPr>
              <a:t>Faculty of Technology</a:t>
            </a:r>
          </a:p>
          <a:p>
            <a:pPr algn="l"/>
            <a:r>
              <a:rPr lang="en-US" dirty="0">
                <a:latin typeface="Times New Roman" panose="02020603050405020304" pitchFamily="18" charset="0"/>
                <a:cs typeface="Times New Roman" panose="02020603050405020304" pitchFamily="18" charset="0"/>
              </a:rPr>
              <a:t>University of Ruhuna</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7" name="Graphic 6" descr="Programmer">
            <a:extLst>
              <a:ext uri="{FF2B5EF4-FFF2-40B4-BE49-F238E27FC236}">
                <a16:creationId xmlns:a16="http://schemas.microsoft.com/office/drawing/2014/main" id="{58D98CE6-AC54-F409-53AB-31B02BC31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Programmer">
            <a:extLst>
              <a:ext uri="{FF2B5EF4-FFF2-40B4-BE49-F238E27FC236}">
                <a16:creationId xmlns:a16="http://schemas.microsoft.com/office/drawing/2014/main" id="{8A5A242F-9635-4058-81BD-CDB272CBC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576022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31A21-6A41-7DA8-64ED-3300068507E1}"/>
              </a:ext>
            </a:extLst>
          </p:cNvPr>
          <p:cNvSpPr>
            <a:spLocks noGrp="1"/>
          </p:cNvSpPr>
          <p:nvPr>
            <p:ph type="title"/>
          </p:nvPr>
        </p:nvSpPr>
        <p:spPr>
          <a:xfrm>
            <a:off x="838200" y="365125"/>
            <a:ext cx="10515600" cy="1325563"/>
          </a:xfrm>
        </p:spPr>
        <p:txBody>
          <a:bodyPr>
            <a:normAutofit/>
          </a:bodyPr>
          <a:lstStyle/>
          <a:p>
            <a:r>
              <a:rPr lang="en-US" sz="4200" cap="none">
                <a:latin typeface="Amasis MT Pro Black" panose="02040A04050005020304" pitchFamily="18" charset="0"/>
              </a:rPr>
              <a:t>Transactions Related With The General Journal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344929-D534-60D5-03A3-37287F000923}"/>
              </a:ext>
            </a:extLst>
          </p:cNvPr>
          <p:cNvSpPr>
            <a:spLocks noGrp="1"/>
          </p:cNvSpPr>
          <p:nvPr>
            <p:ph idx="1"/>
          </p:nvPr>
        </p:nvSpPr>
        <p:spPr>
          <a:xfrm>
            <a:off x="838200" y="1929384"/>
            <a:ext cx="10515600" cy="4251960"/>
          </a:xfrm>
        </p:spPr>
        <p:txBody>
          <a:bodyPr>
            <a:normAutofit/>
          </a:bodyPr>
          <a:lstStyle/>
          <a:p>
            <a:pPr marL="342900" indent="-342900">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Opening balances for statement of financial position</a:t>
            </a:r>
          </a:p>
          <a:p>
            <a:pPr marL="342900" indent="-342900">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Acquisitions and disposals of noncurrent assets</a:t>
            </a:r>
          </a:p>
          <a:p>
            <a:pPr marL="342900" indent="-342900">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Correction of errors </a:t>
            </a:r>
          </a:p>
          <a:p>
            <a:pPr marL="342900" indent="-342900">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Transfer entries – If some amount is to be transferred from one account to another, the transfers will be made through a journal entry. </a:t>
            </a:r>
          </a:p>
          <a:p>
            <a:pPr marL="342900" indent="-342900">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Closing entries – At the end of the year the profit and loss account has to be prepared. For this purpose the nominal accounts will be transferred to this account. This is done through journal entries called closing entries. </a:t>
            </a:r>
          </a:p>
          <a:p>
            <a:pPr marL="342900" indent="-342900">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Adjusting entries- At the end of the year the amounts of expenses or incomes may have to be adjusted for amounts paid or received in advance or for amounts not yet settled in cash. </a:t>
            </a:r>
          </a:p>
        </p:txBody>
      </p:sp>
    </p:spTree>
    <p:extLst>
      <p:ext uri="{BB962C8B-B14F-4D97-AF65-F5344CB8AC3E}">
        <p14:creationId xmlns:p14="http://schemas.microsoft.com/office/powerpoint/2010/main" val="130625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2D28-C160-4612-B209-B7CAB6D851F0}"/>
              </a:ext>
            </a:extLst>
          </p:cNvPr>
          <p:cNvSpPr>
            <a:spLocks noGrp="1"/>
          </p:cNvSpPr>
          <p:nvPr>
            <p:ph type="title"/>
          </p:nvPr>
        </p:nvSpPr>
        <p:spPr/>
        <p:txBody>
          <a:bodyPr>
            <a:normAutofit/>
          </a:bodyPr>
          <a:lstStyle/>
          <a:p>
            <a:r>
              <a:rPr lang="en-AU" dirty="0">
                <a:latin typeface="Amasis MT Pro Black" panose="02040A04050005020304" pitchFamily="18" charset="0"/>
              </a:rPr>
              <a:t>Exercise 1</a:t>
            </a:r>
          </a:p>
        </p:txBody>
      </p:sp>
      <p:sp>
        <p:nvSpPr>
          <p:cNvPr id="3" name="Content Placeholder 2">
            <a:extLst>
              <a:ext uri="{FF2B5EF4-FFF2-40B4-BE49-F238E27FC236}">
                <a16:creationId xmlns:a16="http://schemas.microsoft.com/office/drawing/2014/main" id="{483D4F9E-14E1-4CAC-BF28-82257ECFAF2A}"/>
              </a:ext>
            </a:extLst>
          </p:cNvPr>
          <p:cNvSpPr>
            <a:spLocks noGrp="1"/>
          </p:cNvSpPr>
          <p:nvPr>
            <p:ph idx="1"/>
          </p:nvPr>
        </p:nvSpPr>
        <p:spPr/>
        <p:txBody>
          <a:bodyPr/>
          <a:lstStyle/>
          <a:p>
            <a:r>
              <a:rPr lang="en-AU" dirty="0"/>
              <a:t>Given below are the opening balances of ABC Traders as at 1/1/2020</a:t>
            </a:r>
          </a:p>
          <a:p>
            <a:pPr lvl="1"/>
            <a:r>
              <a:rPr lang="en-AU" dirty="0"/>
              <a:t>Land and Buildings	500,000</a:t>
            </a:r>
          </a:p>
          <a:p>
            <a:pPr lvl="1"/>
            <a:r>
              <a:rPr lang="en-AU" dirty="0"/>
              <a:t>Furniture		100,000</a:t>
            </a:r>
          </a:p>
          <a:p>
            <a:pPr lvl="1"/>
            <a:r>
              <a:rPr lang="en-AU" dirty="0"/>
              <a:t>Debtors			  30,000</a:t>
            </a:r>
          </a:p>
          <a:p>
            <a:pPr lvl="1"/>
            <a:r>
              <a:rPr lang="en-AU" dirty="0"/>
              <a:t>Cash in Hand		  50,000</a:t>
            </a:r>
          </a:p>
          <a:p>
            <a:pPr lvl="1"/>
            <a:r>
              <a:rPr lang="en-AU" dirty="0"/>
              <a:t>Creditors			100,000</a:t>
            </a:r>
          </a:p>
          <a:p>
            <a:pPr lvl="1"/>
            <a:r>
              <a:rPr lang="en-AU" dirty="0"/>
              <a:t>Bank loan		150,000</a:t>
            </a:r>
          </a:p>
          <a:p>
            <a:pPr lvl="1"/>
            <a:r>
              <a:rPr lang="en-AU" dirty="0"/>
              <a:t>Capital			430,000</a:t>
            </a:r>
          </a:p>
        </p:txBody>
      </p:sp>
    </p:spTree>
    <p:extLst>
      <p:ext uri="{BB962C8B-B14F-4D97-AF65-F5344CB8AC3E}">
        <p14:creationId xmlns:p14="http://schemas.microsoft.com/office/powerpoint/2010/main" val="265982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605038-A586-488F-B09E-DC7E409068B4}"/>
              </a:ext>
            </a:extLst>
          </p:cNvPr>
          <p:cNvPicPr>
            <a:picLocks noGrp="1" noChangeAspect="1"/>
          </p:cNvPicPr>
          <p:nvPr>
            <p:ph idx="1"/>
          </p:nvPr>
        </p:nvPicPr>
        <p:blipFill>
          <a:blip r:embed="rId2"/>
          <a:stretch>
            <a:fillRect/>
          </a:stretch>
        </p:blipFill>
        <p:spPr>
          <a:xfrm>
            <a:off x="255291" y="616415"/>
            <a:ext cx="11297018" cy="5810865"/>
          </a:xfrm>
          <a:prstGeom prst="rect">
            <a:avLst/>
          </a:prstGeom>
        </p:spPr>
      </p:pic>
    </p:spTree>
    <p:extLst>
      <p:ext uri="{BB962C8B-B14F-4D97-AF65-F5344CB8AC3E}">
        <p14:creationId xmlns:p14="http://schemas.microsoft.com/office/powerpoint/2010/main" val="79778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8E5F9-FFC3-FECA-08B0-FB7388A1E0FF}"/>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05/02/2024 -bought a machine on credit from Ranil traders for </a:t>
            </a:r>
          </a:p>
          <a:p>
            <a:pPr marL="0" indent="0" algn="just">
              <a:buNone/>
            </a:pPr>
            <a:r>
              <a:rPr lang="en-US" dirty="0">
                <a:latin typeface="Times New Roman" panose="02020603050405020304" pitchFamily="18" charset="0"/>
                <a:cs typeface="Times New Roman" panose="02020603050405020304" pitchFamily="18" charset="0"/>
              </a:rPr>
              <a:t>Rs. 50 000.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31/12/2024 - identified that the motor car purchased for Rs.150 000 has been debited to purchase account.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31/12/2024 - balance of the rent account Rs.2000 transferred to profit and loss account. </a:t>
            </a:r>
          </a:p>
        </p:txBody>
      </p:sp>
      <p:sp>
        <p:nvSpPr>
          <p:cNvPr id="2" name="Title 1">
            <a:extLst>
              <a:ext uri="{FF2B5EF4-FFF2-40B4-BE49-F238E27FC236}">
                <a16:creationId xmlns:a16="http://schemas.microsoft.com/office/drawing/2014/main" id="{25BAF688-B061-0826-3244-8C5A7C2BF6B0}"/>
              </a:ext>
            </a:extLst>
          </p:cNvPr>
          <p:cNvSpPr>
            <a:spLocks noGrp="1"/>
          </p:cNvSpPr>
          <p:nvPr>
            <p:ph type="title"/>
          </p:nvPr>
        </p:nvSpPr>
        <p:spPr>
          <a:xfrm>
            <a:off x="838200" y="365125"/>
            <a:ext cx="10515600" cy="1325563"/>
          </a:xfrm>
        </p:spPr>
        <p:txBody>
          <a:bodyPr>
            <a:normAutofit/>
          </a:bodyPr>
          <a:lstStyle/>
          <a:p>
            <a:r>
              <a:rPr lang="en-AU" dirty="0">
                <a:latin typeface="Amasis MT Pro Black" panose="02040A04050005020304" pitchFamily="18" charset="0"/>
              </a:rPr>
              <a:t>Exercise 2</a:t>
            </a:r>
          </a:p>
        </p:txBody>
      </p:sp>
    </p:spTree>
    <p:extLst>
      <p:ext uri="{BB962C8B-B14F-4D97-AF65-F5344CB8AC3E}">
        <p14:creationId xmlns:p14="http://schemas.microsoft.com/office/powerpoint/2010/main" val="110228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FD934C61-E7FA-5DB5-E87A-3CE9B1DA2026}"/>
              </a:ext>
            </a:extLst>
          </p:cNvPr>
          <p:cNvGraphicFramePr>
            <a:graphicFrameLocks noGrp="1"/>
          </p:cNvGraphicFramePr>
          <p:nvPr>
            <p:extLst>
              <p:ext uri="{D42A27DB-BD31-4B8C-83A1-F6EECF244321}">
                <p14:modId xmlns:p14="http://schemas.microsoft.com/office/powerpoint/2010/main" val="4235072585"/>
              </p:ext>
            </p:extLst>
          </p:nvPr>
        </p:nvGraphicFramePr>
        <p:xfrm>
          <a:off x="578529" y="857063"/>
          <a:ext cx="10660870" cy="4419600"/>
        </p:xfrm>
        <a:graphic>
          <a:graphicData uri="http://schemas.openxmlformats.org/drawingml/2006/table">
            <a:tbl>
              <a:tblPr firstRow="1" bandRow="1">
                <a:tableStyleId>{BC89EF96-8CEA-46FF-86C4-4CE0E7609802}</a:tableStyleId>
              </a:tblPr>
              <a:tblGrid>
                <a:gridCol w="1219504">
                  <a:extLst>
                    <a:ext uri="{9D8B030D-6E8A-4147-A177-3AD203B41FA5}">
                      <a16:colId xmlns:a16="http://schemas.microsoft.com/office/drawing/2014/main" val="274887880"/>
                    </a:ext>
                  </a:extLst>
                </a:gridCol>
                <a:gridCol w="1125415">
                  <a:extLst>
                    <a:ext uri="{9D8B030D-6E8A-4147-A177-3AD203B41FA5}">
                      <a16:colId xmlns:a16="http://schemas.microsoft.com/office/drawing/2014/main" val="2187314549"/>
                    </a:ext>
                  </a:extLst>
                </a:gridCol>
                <a:gridCol w="5117854">
                  <a:extLst>
                    <a:ext uri="{9D8B030D-6E8A-4147-A177-3AD203B41FA5}">
                      <a16:colId xmlns:a16="http://schemas.microsoft.com/office/drawing/2014/main" val="2744208349"/>
                    </a:ext>
                  </a:extLst>
                </a:gridCol>
                <a:gridCol w="633965">
                  <a:extLst>
                    <a:ext uri="{9D8B030D-6E8A-4147-A177-3AD203B41FA5}">
                      <a16:colId xmlns:a16="http://schemas.microsoft.com/office/drawing/2014/main" val="2132458057"/>
                    </a:ext>
                  </a:extLst>
                </a:gridCol>
                <a:gridCol w="1266092">
                  <a:extLst>
                    <a:ext uri="{9D8B030D-6E8A-4147-A177-3AD203B41FA5}">
                      <a16:colId xmlns:a16="http://schemas.microsoft.com/office/drawing/2014/main" val="3226954225"/>
                    </a:ext>
                  </a:extLst>
                </a:gridCol>
                <a:gridCol w="1298040">
                  <a:extLst>
                    <a:ext uri="{9D8B030D-6E8A-4147-A177-3AD203B41FA5}">
                      <a16:colId xmlns:a16="http://schemas.microsoft.com/office/drawing/2014/main" val="1336775829"/>
                    </a:ext>
                  </a:extLst>
                </a:gridCol>
              </a:tblGrid>
              <a:tr h="370840">
                <a:tc>
                  <a:txBody>
                    <a:bodyPr/>
                    <a:lstStyle/>
                    <a:p>
                      <a:pPr algn="l"/>
                      <a:r>
                        <a:rPr lang="en-US" sz="1600" dirty="0">
                          <a:latin typeface="Times New Roman" panose="02020603050405020304" pitchFamily="18" charset="0"/>
                          <a:cs typeface="Times New Roman" panose="02020603050405020304" pitchFamily="18" charset="0"/>
                        </a:rPr>
                        <a:t>Date</a:t>
                      </a:r>
                    </a:p>
                  </a:txBody>
                  <a:tcPr/>
                </a:tc>
                <a:tc>
                  <a:txBody>
                    <a:bodyPr/>
                    <a:lstStyle/>
                    <a:p>
                      <a:pPr algn="l"/>
                      <a:r>
                        <a:rPr lang="en-US" sz="1600" dirty="0">
                          <a:latin typeface="Times New Roman" panose="02020603050405020304" pitchFamily="18" charset="0"/>
                          <a:cs typeface="Times New Roman" panose="02020603050405020304" pitchFamily="18" charset="0"/>
                        </a:rPr>
                        <a:t>Voucher No.</a:t>
                      </a:r>
                    </a:p>
                  </a:txBody>
                  <a:tcPr/>
                </a:tc>
                <a:tc>
                  <a:txBody>
                    <a:bodyPr/>
                    <a:lstStyle/>
                    <a:p>
                      <a:pPr algn="l"/>
                      <a:r>
                        <a:rPr lang="en-US" sz="1600" dirty="0">
                          <a:latin typeface="Times New Roman" panose="02020603050405020304" pitchFamily="18" charset="0"/>
                          <a:cs typeface="Times New Roman" panose="02020603050405020304" pitchFamily="18" charset="0"/>
                        </a:rPr>
                        <a:t>Description</a:t>
                      </a:r>
                    </a:p>
                  </a:txBody>
                  <a:tcPr/>
                </a:tc>
                <a:tc>
                  <a:txBody>
                    <a:bodyPr/>
                    <a:lstStyle/>
                    <a:p>
                      <a:pPr algn="l"/>
                      <a:r>
                        <a:rPr lang="en-US" sz="1600" dirty="0">
                          <a:latin typeface="Times New Roman" panose="02020603050405020304" pitchFamily="18" charset="0"/>
                          <a:cs typeface="Times New Roman" panose="02020603050405020304" pitchFamily="18" charset="0"/>
                        </a:rPr>
                        <a:t>L.F.</a:t>
                      </a:r>
                    </a:p>
                  </a:txBody>
                  <a:tcPr/>
                </a:tc>
                <a:tc>
                  <a:txBody>
                    <a:bodyPr/>
                    <a:lstStyle/>
                    <a:p>
                      <a:pPr algn="l"/>
                      <a:r>
                        <a:rPr lang="en-US" sz="1600" dirty="0">
                          <a:latin typeface="Times New Roman" panose="02020603050405020304" pitchFamily="18" charset="0"/>
                          <a:cs typeface="Times New Roman" panose="02020603050405020304" pitchFamily="18" charset="0"/>
                        </a:rPr>
                        <a:t>Dr.</a:t>
                      </a:r>
                    </a:p>
                  </a:txBody>
                  <a:tcPr/>
                </a:tc>
                <a:tc>
                  <a:txBody>
                    <a:bodyPr/>
                    <a:lstStyle/>
                    <a:p>
                      <a:pPr algn="l"/>
                      <a:r>
                        <a:rPr lang="en-US" sz="1600" dirty="0">
                          <a:latin typeface="Times New Roman" panose="02020603050405020304" pitchFamily="18" charset="0"/>
                          <a:cs typeface="Times New Roman" panose="02020603050405020304" pitchFamily="18" charset="0"/>
                        </a:rPr>
                        <a:t>Cr.</a:t>
                      </a:r>
                    </a:p>
                  </a:txBody>
                  <a:tcPr/>
                </a:tc>
                <a:extLst>
                  <a:ext uri="{0D108BD9-81ED-4DB2-BD59-A6C34878D82A}">
                    <a16:rowId xmlns:a16="http://schemas.microsoft.com/office/drawing/2014/main" val="2145940931"/>
                  </a:ext>
                </a:extLst>
              </a:tr>
              <a:tr h="370840">
                <a:tc>
                  <a:txBody>
                    <a:bodyPr/>
                    <a:lstStyle/>
                    <a:p>
                      <a:pPr algn="l"/>
                      <a:r>
                        <a:rPr lang="en-US" sz="1200" dirty="0"/>
                        <a:t>5/2/2022</a:t>
                      </a:r>
                    </a:p>
                  </a:txBody>
                  <a:tcPr/>
                </a:tc>
                <a:tc>
                  <a:txBody>
                    <a:bodyPr/>
                    <a:lstStyle/>
                    <a:p>
                      <a:pPr algn="l"/>
                      <a:endParaRPr lang="en-US" dirty="0"/>
                    </a:p>
                  </a:txBody>
                  <a:tcPr/>
                </a:tc>
                <a:tc>
                  <a:txBody>
                    <a:bodyPr/>
                    <a:lstStyle/>
                    <a:p>
                      <a:pPr algn="l"/>
                      <a:r>
                        <a:rPr lang="en-US" dirty="0"/>
                        <a:t>Machinery account </a:t>
                      </a:r>
                    </a:p>
                    <a:p>
                      <a:pPr algn="l"/>
                      <a:r>
                        <a:rPr lang="en-US" dirty="0"/>
                        <a:t>           Ranil traders </a:t>
                      </a:r>
                    </a:p>
                    <a:p>
                      <a:pPr algn="l"/>
                      <a:endParaRPr lang="en-US" dirty="0"/>
                    </a:p>
                    <a:p>
                      <a:pPr algn="l"/>
                      <a:r>
                        <a:rPr lang="en-US" dirty="0"/>
                        <a:t>(Purchase of machinery from Ranil traders)</a:t>
                      </a:r>
                    </a:p>
                  </a:txBody>
                  <a:tcPr/>
                </a:tc>
                <a:tc>
                  <a:txBody>
                    <a:bodyPr/>
                    <a:lstStyle/>
                    <a:p>
                      <a:pPr algn="l"/>
                      <a:endParaRPr lang="en-US" dirty="0"/>
                    </a:p>
                  </a:txBody>
                  <a:tcPr/>
                </a:tc>
                <a:tc>
                  <a:txBody>
                    <a:bodyPr/>
                    <a:lstStyle/>
                    <a:p>
                      <a:pPr algn="l"/>
                      <a:r>
                        <a:rPr lang="en-US" dirty="0"/>
                        <a:t>50 000</a:t>
                      </a:r>
                    </a:p>
                  </a:txBody>
                  <a:tcPr/>
                </a:tc>
                <a:tc>
                  <a:txBody>
                    <a:bodyPr/>
                    <a:lstStyle/>
                    <a:p>
                      <a:pPr algn="l"/>
                      <a:endParaRPr lang="en-US" dirty="0"/>
                    </a:p>
                    <a:p>
                      <a:pPr algn="l"/>
                      <a:r>
                        <a:rPr lang="en-US" dirty="0"/>
                        <a:t>50 000</a:t>
                      </a:r>
                    </a:p>
                    <a:p>
                      <a:pPr algn="l"/>
                      <a:endParaRPr lang="en-US" dirty="0"/>
                    </a:p>
                    <a:p>
                      <a:pPr algn="l"/>
                      <a:r>
                        <a:rPr lang="en-US" dirty="0"/>
                        <a:t>  </a:t>
                      </a:r>
                    </a:p>
                  </a:txBody>
                  <a:tcPr/>
                </a:tc>
                <a:extLst>
                  <a:ext uri="{0D108BD9-81ED-4DB2-BD59-A6C34878D82A}">
                    <a16:rowId xmlns:a16="http://schemas.microsoft.com/office/drawing/2014/main" val="1056174207"/>
                  </a:ext>
                </a:extLst>
              </a:tr>
              <a:tr h="370840">
                <a:tc>
                  <a:txBody>
                    <a:bodyPr/>
                    <a:lstStyle/>
                    <a:p>
                      <a:pPr algn="l"/>
                      <a:r>
                        <a:rPr lang="en-US" sz="1200" dirty="0"/>
                        <a:t>31/12/2022</a:t>
                      </a:r>
                    </a:p>
                  </a:txBody>
                  <a:tcPr/>
                </a:tc>
                <a:tc>
                  <a:txBody>
                    <a:bodyPr/>
                    <a:lstStyle/>
                    <a:p>
                      <a:pPr algn="l"/>
                      <a:endParaRPr lang="en-US" dirty="0"/>
                    </a:p>
                  </a:txBody>
                  <a:tcPr/>
                </a:tc>
                <a:tc>
                  <a:txBody>
                    <a:bodyPr/>
                    <a:lstStyle/>
                    <a:p>
                      <a:pPr algn="l"/>
                      <a:r>
                        <a:rPr lang="en-US" dirty="0"/>
                        <a:t>Motor vehicle Account</a:t>
                      </a:r>
                    </a:p>
                    <a:p>
                      <a:pPr algn="l"/>
                      <a:r>
                        <a:rPr lang="en-US" dirty="0"/>
                        <a:t>         Purchase Account </a:t>
                      </a:r>
                    </a:p>
                    <a:p>
                      <a:pPr algn="l"/>
                      <a:endParaRPr lang="en-US" dirty="0"/>
                    </a:p>
                    <a:p>
                      <a:pPr algn="l"/>
                      <a:r>
                        <a:rPr lang="en-US" dirty="0"/>
                        <a:t>(Rectified the error caused by recording the purchase of motor car in the purchase account)</a:t>
                      </a:r>
                    </a:p>
                  </a:txBody>
                  <a:tcPr/>
                </a:tc>
                <a:tc>
                  <a:txBody>
                    <a:bodyPr/>
                    <a:lstStyle/>
                    <a:p>
                      <a:pPr algn="l"/>
                      <a:endParaRPr lang="en-US" dirty="0"/>
                    </a:p>
                  </a:txBody>
                  <a:tcPr/>
                </a:tc>
                <a:tc>
                  <a:txBody>
                    <a:bodyPr/>
                    <a:lstStyle/>
                    <a:p>
                      <a:pPr algn="l"/>
                      <a:r>
                        <a:rPr lang="en-US" dirty="0"/>
                        <a:t>150 000</a:t>
                      </a:r>
                    </a:p>
                  </a:txBody>
                  <a:tcPr/>
                </a:tc>
                <a:tc>
                  <a:txBody>
                    <a:bodyPr/>
                    <a:lstStyle/>
                    <a:p>
                      <a:pPr algn="l"/>
                      <a:endParaRPr lang="en-US" dirty="0"/>
                    </a:p>
                    <a:p>
                      <a:pPr algn="l"/>
                      <a:r>
                        <a:rPr lang="en-US" dirty="0"/>
                        <a:t>150 000</a:t>
                      </a:r>
                    </a:p>
                  </a:txBody>
                  <a:tcPr/>
                </a:tc>
                <a:extLst>
                  <a:ext uri="{0D108BD9-81ED-4DB2-BD59-A6C34878D82A}">
                    <a16:rowId xmlns:a16="http://schemas.microsoft.com/office/drawing/2014/main" val="1642116202"/>
                  </a:ext>
                </a:extLst>
              </a:tr>
              <a:tr h="370840">
                <a:tc>
                  <a:txBody>
                    <a:bodyPr/>
                    <a:lstStyle/>
                    <a:p>
                      <a:pPr algn="l"/>
                      <a:r>
                        <a:rPr lang="en-US" sz="1200" dirty="0"/>
                        <a:t>31/12/2022</a:t>
                      </a:r>
                    </a:p>
                  </a:txBody>
                  <a:tcPr/>
                </a:tc>
                <a:tc>
                  <a:txBody>
                    <a:bodyPr/>
                    <a:lstStyle/>
                    <a:p>
                      <a:pPr algn="l"/>
                      <a:endParaRPr lang="en-US" dirty="0"/>
                    </a:p>
                  </a:txBody>
                  <a:tcPr/>
                </a:tc>
                <a:tc>
                  <a:txBody>
                    <a:bodyPr/>
                    <a:lstStyle/>
                    <a:p>
                      <a:pPr algn="l"/>
                      <a:r>
                        <a:rPr lang="en-US" dirty="0"/>
                        <a:t>Profit and loss account </a:t>
                      </a:r>
                    </a:p>
                    <a:p>
                      <a:pPr algn="l"/>
                      <a:r>
                        <a:rPr lang="en-US" dirty="0"/>
                        <a:t>        Rent account</a:t>
                      </a:r>
                    </a:p>
                    <a:p>
                      <a:pPr algn="l"/>
                      <a:r>
                        <a:rPr lang="en-US" dirty="0"/>
                        <a:t>(Transferred the balance of the rent account into P/L account)</a:t>
                      </a:r>
                    </a:p>
                  </a:txBody>
                  <a:tcPr/>
                </a:tc>
                <a:tc>
                  <a:txBody>
                    <a:bodyPr/>
                    <a:lstStyle/>
                    <a:p>
                      <a:pPr algn="l"/>
                      <a:endParaRPr lang="en-US" dirty="0"/>
                    </a:p>
                  </a:txBody>
                  <a:tcPr/>
                </a:tc>
                <a:tc>
                  <a:txBody>
                    <a:bodyPr/>
                    <a:lstStyle/>
                    <a:p>
                      <a:pPr algn="l"/>
                      <a:r>
                        <a:rPr lang="en-US" dirty="0"/>
                        <a:t>  2000</a:t>
                      </a:r>
                    </a:p>
                  </a:txBody>
                  <a:tcPr/>
                </a:tc>
                <a:tc>
                  <a:txBody>
                    <a:bodyPr/>
                    <a:lstStyle/>
                    <a:p>
                      <a:pPr algn="l"/>
                      <a:endParaRPr lang="en-US" dirty="0"/>
                    </a:p>
                    <a:p>
                      <a:pPr algn="l"/>
                      <a:r>
                        <a:rPr lang="en-US" dirty="0"/>
                        <a:t>   2000</a:t>
                      </a:r>
                    </a:p>
                  </a:txBody>
                  <a:tcPr/>
                </a:tc>
                <a:extLst>
                  <a:ext uri="{0D108BD9-81ED-4DB2-BD59-A6C34878D82A}">
                    <a16:rowId xmlns:a16="http://schemas.microsoft.com/office/drawing/2014/main" val="1510039256"/>
                  </a:ext>
                </a:extLst>
              </a:tr>
            </a:tbl>
          </a:graphicData>
        </a:graphic>
      </p:graphicFrame>
    </p:spTree>
    <p:extLst>
      <p:ext uri="{BB962C8B-B14F-4D97-AF65-F5344CB8AC3E}">
        <p14:creationId xmlns:p14="http://schemas.microsoft.com/office/powerpoint/2010/main" val="308719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BC2F-BAA2-4B2A-A02D-187F8C498474}"/>
              </a:ext>
            </a:extLst>
          </p:cNvPr>
          <p:cNvSpPr>
            <a:spLocks noGrp="1"/>
          </p:cNvSpPr>
          <p:nvPr>
            <p:ph type="title"/>
          </p:nvPr>
        </p:nvSpPr>
        <p:spPr/>
        <p:txBody>
          <a:bodyPr>
            <a:normAutofit/>
          </a:bodyPr>
          <a:lstStyle/>
          <a:p>
            <a:r>
              <a:rPr lang="en-AU" dirty="0">
                <a:latin typeface="Amasis MT Pro Black" panose="02040A04050005020304" pitchFamily="18" charset="0"/>
              </a:rPr>
              <a:t>Exercise 3</a:t>
            </a:r>
          </a:p>
        </p:txBody>
      </p:sp>
      <p:sp>
        <p:nvSpPr>
          <p:cNvPr id="3" name="Content Placeholder 2">
            <a:extLst>
              <a:ext uri="{FF2B5EF4-FFF2-40B4-BE49-F238E27FC236}">
                <a16:creationId xmlns:a16="http://schemas.microsoft.com/office/drawing/2014/main" id="{3D43D242-8BEF-43E7-80B4-4C9630B69318}"/>
              </a:ext>
            </a:extLst>
          </p:cNvPr>
          <p:cNvSpPr>
            <a:spLocks noGrp="1"/>
          </p:cNvSpPr>
          <p:nvPr>
            <p:ph idx="1"/>
          </p:nvPr>
        </p:nvSpPr>
        <p:spPr/>
        <p:txBody>
          <a:bodyPr/>
          <a:lstStyle/>
          <a:p>
            <a:pPr marL="469266" marR="17780" indent="-457200">
              <a:lnSpc>
                <a:spcPct val="100600"/>
              </a:lnSpc>
              <a:spcBef>
                <a:spcPts val="100"/>
              </a:spcBef>
              <a:tabLst>
                <a:tab pos="271780" algn="l"/>
              </a:tabLst>
            </a:pPr>
            <a:r>
              <a:rPr lang="en-US" dirty="0">
                <a:solidFill>
                  <a:srgbClr val="252525"/>
                </a:solidFill>
                <a:latin typeface="Times New Roman"/>
                <a:cs typeface="Times New Roman"/>
              </a:rPr>
              <a:t>15/03/2020 </a:t>
            </a:r>
            <a:r>
              <a:rPr lang="en-US" spc="5" dirty="0">
                <a:solidFill>
                  <a:srgbClr val="252525"/>
                </a:solidFill>
                <a:latin typeface="Times New Roman"/>
                <a:cs typeface="Times New Roman"/>
              </a:rPr>
              <a:t>A vehicle bought on </a:t>
            </a:r>
            <a:r>
              <a:rPr lang="en-US" dirty="0">
                <a:solidFill>
                  <a:srgbClr val="252525"/>
                </a:solidFill>
                <a:latin typeface="Times New Roman"/>
                <a:cs typeface="Times New Roman"/>
              </a:rPr>
              <a:t>credit</a:t>
            </a:r>
            <a:r>
              <a:rPr lang="en-US" spc="-229" dirty="0">
                <a:solidFill>
                  <a:srgbClr val="252525"/>
                </a:solidFill>
                <a:latin typeface="Times New Roman"/>
                <a:cs typeface="Times New Roman"/>
              </a:rPr>
              <a:t> </a:t>
            </a:r>
            <a:r>
              <a:rPr lang="en-US" spc="5" dirty="0">
                <a:solidFill>
                  <a:srgbClr val="252525"/>
                </a:solidFill>
                <a:latin typeface="Times New Roman"/>
                <a:cs typeface="Times New Roman"/>
              </a:rPr>
              <a:t>from ABN Ltd.</a:t>
            </a:r>
            <a:r>
              <a:rPr lang="en-US" spc="-5" dirty="0">
                <a:solidFill>
                  <a:srgbClr val="252525"/>
                </a:solidFill>
                <a:latin typeface="Times New Roman"/>
                <a:cs typeface="Times New Roman"/>
              </a:rPr>
              <a:t> </a:t>
            </a:r>
            <a:r>
              <a:rPr lang="en-US" dirty="0">
                <a:solidFill>
                  <a:srgbClr val="252525"/>
                </a:solidFill>
                <a:latin typeface="Times New Roman"/>
                <a:cs typeface="Times New Roman"/>
              </a:rPr>
              <a:t>for</a:t>
            </a:r>
            <a:r>
              <a:rPr lang="en-US" spc="-35" dirty="0">
                <a:solidFill>
                  <a:srgbClr val="252525"/>
                </a:solidFill>
                <a:latin typeface="Times New Roman"/>
                <a:cs typeface="Times New Roman"/>
              </a:rPr>
              <a:t> </a:t>
            </a:r>
            <a:r>
              <a:rPr lang="en-US" dirty="0">
                <a:solidFill>
                  <a:srgbClr val="252525"/>
                </a:solidFill>
                <a:latin typeface="Times New Roman"/>
                <a:cs typeface="Times New Roman"/>
              </a:rPr>
              <a:t>Rs.350,000.</a:t>
            </a:r>
            <a:endParaRPr lang="en-US" dirty="0">
              <a:latin typeface="Times New Roman"/>
              <a:cs typeface="Times New Roman"/>
            </a:endParaRPr>
          </a:p>
          <a:p>
            <a:pPr marL="469266" marR="5080" indent="-457200">
              <a:lnSpc>
                <a:spcPct val="100600"/>
              </a:lnSpc>
              <a:tabLst>
                <a:tab pos="271780" algn="l"/>
              </a:tabLst>
            </a:pPr>
            <a:r>
              <a:rPr lang="en-US" dirty="0">
                <a:solidFill>
                  <a:srgbClr val="252525"/>
                </a:solidFill>
                <a:latin typeface="Times New Roman"/>
                <a:cs typeface="Times New Roman"/>
              </a:rPr>
              <a:t>05/07/2020 Cash sales of Rs. 10,000 has recorded as credit sales.</a:t>
            </a:r>
          </a:p>
          <a:p>
            <a:pPr marL="469266" marR="5080" indent="-457200">
              <a:lnSpc>
                <a:spcPct val="100600"/>
              </a:lnSpc>
              <a:tabLst>
                <a:tab pos="271780" algn="l"/>
              </a:tabLst>
            </a:pPr>
            <a:r>
              <a:rPr lang="en-US" dirty="0">
                <a:solidFill>
                  <a:srgbClr val="252525"/>
                </a:solidFill>
                <a:latin typeface="Times New Roman"/>
                <a:cs typeface="Times New Roman"/>
              </a:rPr>
              <a:t>31/12/2020: </a:t>
            </a:r>
            <a:r>
              <a:rPr lang="en-US" spc="5" dirty="0">
                <a:solidFill>
                  <a:srgbClr val="252525"/>
                </a:solidFill>
                <a:latin typeface="Times New Roman"/>
                <a:cs typeface="Times New Roman"/>
              </a:rPr>
              <a:t>Balance </a:t>
            </a:r>
            <a:r>
              <a:rPr lang="en-US" dirty="0">
                <a:solidFill>
                  <a:srgbClr val="252525"/>
                </a:solidFill>
                <a:latin typeface="Times New Roman"/>
                <a:cs typeface="Times New Roman"/>
              </a:rPr>
              <a:t>of the salary account Rs. 4,0</a:t>
            </a:r>
            <a:r>
              <a:rPr lang="en-US" spc="5" dirty="0">
                <a:solidFill>
                  <a:srgbClr val="252525"/>
                </a:solidFill>
                <a:latin typeface="Times New Roman"/>
                <a:cs typeface="Times New Roman"/>
              </a:rPr>
              <a:t>00 </a:t>
            </a:r>
            <a:r>
              <a:rPr lang="en-US" dirty="0">
                <a:solidFill>
                  <a:srgbClr val="252525"/>
                </a:solidFill>
                <a:latin typeface="Times New Roman"/>
                <a:cs typeface="Times New Roman"/>
              </a:rPr>
              <a:t>transferred to profit </a:t>
            </a:r>
            <a:r>
              <a:rPr lang="en-US" spc="5" dirty="0">
                <a:solidFill>
                  <a:srgbClr val="252525"/>
                </a:solidFill>
                <a:latin typeface="Times New Roman"/>
                <a:cs typeface="Times New Roman"/>
              </a:rPr>
              <a:t>and </a:t>
            </a:r>
            <a:r>
              <a:rPr lang="en-US" dirty="0">
                <a:solidFill>
                  <a:srgbClr val="252525"/>
                </a:solidFill>
                <a:latin typeface="Times New Roman"/>
                <a:cs typeface="Times New Roman"/>
              </a:rPr>
              <a:t>loss</a:t>
            </a:r>
            <a:r>
              <a:rPr lang="en-US" spc="10" dirty="0">
                <a:solidFill>
                  <a:srgbClr val="252525"/>
                </a:solidFill>
                <a:latin typeface="Times New Roman"/>
                <a:cs typeface="Times New Roman"/>
              </a:rPr>
              <a:t> </a:t>
            </a:r>
            <a:r>
              <a:rPr lang="en-US" dirty="0">
                <a:solidFill>
                  <a:srgbClr val="252525"/>
                </a:solidFill>
                <a:latin typeface="Times New Roman"/>
                <a:cs typeface="Times New Roman"/>
              </a:rPr>
              <a:t>account.</a:t>
            </a:r>
          </a:p>
          <a:p>
            <a:pPr marL="469266" marR="5080" indent="-457200">
              <a:lnSpc>
                <a:spcPct val="100600"/>
              </a:lnSpc>
              <a:tabLst>
                <a:tab pos="271780" algn="l"/>
              </a:tabLst>
            </a:pPr>
            <a:r>
              <a:rPr lang="en-US" dirty="0">
                <a:solidFill>
                  <a:srgbClr val="252525"/>
                </a:solidFill>
                <a:latin typeface="Times New Roman"/>
                <a:cs typeface="Times New Roman"/>
              </a:rPr>
              <a:t>31/12/2020: </a:t>
            </a:r>
            <a:r>
              <a:rPr lang="en-US" spc="5" dirty="0">
                <a:solidFill>
                  <a:srgbClr val="252525"/>
                </a:solidFill>
                <a:latin typeface="Times New Roman"/>
                <a:cs typeface="Times New Roman"/>
              </a:rPr>
              <a:t>Balance </a:t>
            </a:r>
            <a:r>
              <a:rPr lang="en-US" dirty="0">
                <a:solidFill>
                  <a:srgbClr val="252525"/>
                </a:solidFill>
                <a:latin typeface="Times New Roman"/>
                <a:cs typeface="Times New Roman"/>
              </a:rPr>
              <a:t>of the rent income account Rs. </a:t>
            </a:r>
            <a:r>
              <a:rPr lang="en-US">
                <a:solidFill>
                  <a:srgbClr val="252525"/>
                </a:solidFill>
                <a:latin typeface="Times New Roman"/>
                <a:cs typeface="Times New Roman"/>
              </a:rPr>
              <a:t>6,0</a:t>
            </a:r>
            <a:r>
              <a:rPr lang="en-US" spc="5">
                <a:solidFill>
                  <a:srgbClr val="252525"/>
                </a:solidFill>
                <a:latin typeface="Times New Roman"/>
                <a:cs typeface="Times New Roman"/>
              </a:rPr>
              <a:t>00 </a:t>
            </a:r>
            <a:r>
              <a:rPr lang="en-US" dirty="0">
                <a:solidFill>
                  <a:srgbClr val="252525"/>
                </a:solidFill>
                <a:latin typeface="Times New Roman"/>
                <a:cs typeface="Times New Roman"/>
              </a:rPr>
              <a:t>transferred to profit </a:t>
            </a:r>
            <a:r>
              <a:rPr lang="en-US" spc="5" dirty="0">
                <a:solidFill>
                  <a:srgbClr val="252525"/>
                </a:solidFill>
                <a:latin typeface="Times New Roman"/>
                <a:cs typeface="Times New Roman"/>
              </a:rPr>
              <a:t>and </a:t>
            </a:r>
            <a:r>
              <a:rPr lang="en-US" dirty="0">
                <a:solidFill>
                  <a:srgbClr val="252525"/>
                </a:solidFill>
                <a:latin typeface="Times New Roman"/>
                <a:cs typeface="Times New Roman"/>
              </a:rPr>
              <a:t>loss</a:t>
            </a:r>
            <a:r>
              <a:rPr lang="en-US" spc="10" dirty="0">
                <a:solidFill>
                  <a:srgbClr val="252525"/>
                </a:solidFill>
                <a:latin typeface="Times New Roman"/>
                <a:cs typeface="Times New Roman"/>
              </a:rPr>
              <a:t> </a:t>
            </a:r>
            <a:r>
              <a:rPr lang="en-US" dirty="0">
                <a:solidFill>
                  <a:srgbClr val="252525"/>
                </a:solidFill>
                <a:latin typeface="Times New Roman"/>
                <a:cs typeface="Times New Roman"/>
              </a:rPr>
              <a:t>account.</a:t>
            </a:r>
            <a:endParaRPr lang="en-US" dirty="0">
              <a:latin typeface="Times New Roman"/>
              <a:cs typeface="Times New Roman"/>
            </a:endParaRPr>
          </a:p>
          <a:p>
            <a:pPr marL="469266" marR="5080" indent="-457200">
              <a:lnSpc>
                <a:spcPct val="100600"/>
              </a:lnSpc>
              <a:tabLst>
                <a:tab pos="271780" algn="l"/>
              </a:tabLst>
            </a:pPr>
            <a:endParaRPr lang="en-US" dirty="0">
              <a:latin typeface="Times New Roman"/>
              <a:cs typeface="Times New Roman"/>
            </a:endParaRPr>
          </a:p>
          <a:p>
            <a:pPr marL="469266" marR="5080" indent="-457200">
              <a:lnSpc>
                <a:spcPct val="100600"/>
              </a:lnSpc>
              <a:tabLst>
                <a:tab pos="271780" algn="l"/>
              </a:tabLst>
            </a:pPr>
            <a:endParaRPr lang="en-US" dirty="0">
              <a:latin typeface="Times New Roman"/>
              <a:cs typeface="Times New Roman"/>
            </a:endParaRPr>
          </a:p>
          <a:p>
            <a:endParaRPr lang="en-AU" dirty="0"/>
          </a:p>
        </p:txBody>
      </p:sp>
    </p:spTree>
    <p:extLst>
      <p:ext uri="{BB962C8B-B14F-4D97-AF65-F5344CB8AC3E}">
        <p14:creationId xmlns:p14="http://schemas.microsoft.com/office/powerpoint/2010/main" val="386361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2032AC8-BD3B-F6B2-A683-D7446F4DC69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dirty="0">
                <a:latin typeface="Amasis MT Pro Black" panose="02040A04050005020304" pitchFamily="18" charset="0"/>
              </a:rPr>
              <a:t>Thank you!</a:t>
            </a:r>
          </a:p>
        </p:txBody>
      </p:sp>
    </p:spTree>
    <p:extLst>
      <p:ext uri="{BB962C8B-B14F-4D97-AF65-F5344CB8AC3E}">
        <p14:creationId xmlns:p14="http://schemas.microsoft.com/office/powerpoint/2010/main" val="113594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2A4B8-5007-B0A6-4CE0-5FBB0EB08D65}"/>
              </a:ext>
            </a:extLst>
          </p:cNvPr>
          <p:cNvSpPr>
            <a:spLocks noGrp="1"/>
          </p:cNvSpPr>
          <p:nvPr>
            <p:ph type="title"/>
          </p:nvPr>
        </p:nvSpPr>
        <p:spPr>
          <a:xfrm>
            <a:off x="8643193" y="489507"/>
            <a:ext cx="3091607" cy="1655483"/>
          </a:xfrm>
        </p:spPr>
        <p:txBody>
          <a:bodyPr anchor="b">
            <a:normAutofit/>
          </a:bodyPr>
          <a:lstStyle/>
          <a:p>
            <a:r>
              <a:rPr lang="en-US" sz="4000" b="1" dirty="0">
                <a:latin typeface="Arial"/>
                <a:cs typeface="Arial"/>
              </a:rPr>
              <a:t>General</a:t>
            </a:r>
            <a:r>
              <a:rPr lang="en-US" sz="4000" b="1" spc="-5" dirty="0">
                <a:latin typeface="Arial"/>
                <a:cs typeface="Arial"/>
              </a:rPr>
              <a:t> </a:t>
            </a:r>
            <a:r>
              <a:rPr lang="en-US" sz="4000" b="1" dirty="0">
                <a:latin typeface="Arial"/>
                <a:cs typeface="Arial"/>
              </a:rPr>
              <a:t>Journal</a:t>
            </a:r>
            <a:endParaRPr lang="en-US" sz="4000" dirty="0"/>
          </a:p>
        </p:txBody>
      </p:sp>
      <p:pic>
        <p:nvPicPr>
          <p:cNvPr id="5" name="Picture 4" descr="Pile de journaux">
            <a:extLst>
              <a:ext uri="{FF2B5EF4-FFF2-40B4-BE49-F238E27FC236}">
                <a16:creationId xmlns:a16="http://schemas.microsoft.com/office/drawing/2014/main" id="{ABB36958-FD41-50F3-F4A0-DC3961632FCC}"/>
              </a:ext>
            </a:extLst>
          </p:cNvPr>
          <p:cNvPicPr>
            <a:picLocks noChangeAspect="1"/>
          </p:cNvPicPr>
          <p:nvPr/>
        </p:nvPicPr>
        <p:blipFill>
          <a:blip r:embed="rId2"/>
          <a:srcRect r="-1" b="2510"/>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7C5054EC-24C9-0B5A-D3AF-7D44671A72F3}"/>
              </a:ext>
            </a:extLst>
          </p:cNvPr>
          <p:cNvSpPr>
            <a:spLocks noGrp="1"/>
          </p:cNvSpPr>
          <p:nvPr>
            <p:ph idx="1"/>
          </p:nvPr>
        </p:nvSpPr>
        <p:spPr>
          <a:xfrm>
            <a:off x="9621982" y="3429000"/>
            <a:ext cx="2569998" cy="2745760"/>
          </a:xfrm>
        </p:spPr>
        <p:txBody>
          <a:bodyPr>
            <a:normAutofit/>
          </a:bodyPr>
          <a:lstStyle/>
          <a:p>
            <a:pPr marL="0" indent="0">
              <a:buNone/>
            </a:pPr>
            <a:r>
              <a:rPr lang="en-US" sz="2000" dirty="0"/>
              <a:t>ICT/ BST 	-10.09.2024</a:t>
            </a:r>
          </a:p>
          <a:p>
            <a:pPr marL="0" indent="0">
              <a:buNone/>
            </a:pPr>
            <a:r>
              <a:rPr lang="en-US" sz="2000" dirty="0"/>
              <a:t>ET	-13.09.2024</a:t>
            </a:r>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74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03066-8290-4CC7-BC8F-7C9376873D75}"/>
              </a:ext>
            </a:extLst>
          </p:cNvPr>
          <p:cNvSpPr>
            <a:spLocks noGrp="1"/>
          </p:cNvSpPr>
          <p:nvPr>
            <p:ph type="title"/>
          </p:nvPr>
        </p:nvSpPr>
        <p:spPr>
          <a:xfrm>
            <a:off x="1171074" y="1396686"/>
            <a:ext cx="3240506" cy="4064628"/>
          </a:xfrm>
        </p:spPr>
        <p:txBody>
          <a:bodyPr>
            <a:normAutofit/>
          </a:bodyPr>
          <a:lstStyle/>
          <a:p>
            <a:r>
              <a:rPr lang="en-US" spc="5">
                <a:solidFill>
                  <a:srgbClr val="FFFFFF"/>
                </a:solidFill>
              </a:rPr>
              <a:t>Learning</a:t>
            </a:r>
            <a:r>
              <a:rPr lang="en-US" spc="-75">
                <a:solidFill>
                  <a:srgbClr val="FFFFFF"/>
                </a:solidFill>
              </a:rPr>
              <a:t> </a:t>
            </a:r>
            <a:r>
              <a:rPr lang="en-US" spc="5">
                <a:solidFill>
                  <a:srgbClr val="FFFFFF"/>
                </a:solidFill>
              </a:rPr>
              <a:t>Outcomes</a:t>
            </a:r>
            <a:endParaRPr lang="en-AU">
              <a:solidFill>
                <a:srgbClr val="FFFFFF"/>
              </a:solidFill>
            </a:endParaRPr>
          </a:p>
        </p:txBody>
      </p:sp>
      <p:sp>
        <p:nvSpPr>
          <p:cNvPr id="27" name="Arc 2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11C48B-0F68-4CE2-8DD4-407C743DF0B1}"/>
              </a:ext>
            </a:extLst>
          </p:cNvPr>
          <p:cNvSpPr>
            <a:spLocks noGrp="1"/>
          </p:cNvSpPr>
          <p:nvPr>
            <p:ph idx="1"/>
          </p:nvPr>
        </p:nvSpPr>
        <p:spPr>
          <a:xfrm>
            <a:off x="5370152" y="1526033"/>
            <a:ext cx="6818799" cy="4619938"/>
          </a:xfrm>
        </p:spPr>
        <p:txBody>
          <a:bodyPr>
            <a:normAutofit/>
          </a:bodyPr>
          <a:lstStyle/>
          <a:p>
            <a:pPr marL="242570" marR="130175" indent="-230504">
              <a:spcBef>
                <a:spcPts val="100"/>
              </a:spcBef>
              <a:buFont typeface="Wingdings"/>
              <a:buChar char=""/>
              <a:tabLst>
                <a:tab pos="243204" algn="l"/>
              </a:tabLst>
            </a:pPr>
            <a:r>
              <a:rPr lang="en-US" spc="5" dirty="0">
                <a:latin typeface="Times New Roman"/>
                <a:cs typeface="Times New Roman"/>
              </a:rPr>
              <a:t>At </a:t>
            </a:r>
            <a:r>
              <a:rPr lang="en-US" dirty="0">
                <a:latin typeface="Times New Roman"/>
                <a:cs typeface="Times New Roman"/>
              </a:rPr>
              <a:t>the </a:t>
            </a:r>
            <a:r>
              <a:rPr lang="en-US" spc="5" dirty="0">
                <a:latin typeface="Times New Roman"/>
                <a:cs typeface="Times New Roman"/>
              </a:rPr>
              <a:t>end </a:t>
            </a:r>
            <a:r>
              <a:rPr lang="en-US" dirty="0">
                <a:latin typeface="Times New Roman"/>
                <a:cs typeface="Times New Roman"/>
              </a:rPr>
              <a:t>of this lesson, the student will </a:t>
            </a:r>
            <a:r>
              <a:rPr lang="en-US" spc="5" dirty="0">
                <a:latin typeface="Times New Roman"/>
                <a:cs typeface="Times New Roman"/>
              </a:rPr>
              <a:t>be  </a:t>
            </a:r>
            <a:r>
              <a:rPr lang="en-US" dirty="0">
                <a:latin typeface="Times New Roman"/>
                <a:cs typeface="Times New Roman"/>
              </a:rPr>
              <a:t>able</a:t>
            </a:r>
            <a:r>
              <a:rPr lang="en-US" spc="-5" dirty="0">
                <a:latin typeface="Times New Roman"/>
                <a:cs typeface="Times New Roman"/>
              </a:rPr>
              <a:t> </a:t>
            </a:r>
            <a:r>
              <a:rPr lang="en-US" dirty="0">
                <a:latin typeface="Times New Roman"/>
                <a:cs typeface="Times New Roman"/>
              </a:rPr>
              <a:t>to,</a:t>
            </a:r>
          </a:p>
          <a:p>
            <a:pPr marL="386080" marR="370205" lvl="1" indent="-144145">
              <a:spcBef>
                <a:spcPts val="745"/>
              </a:spcBef>
              <a:buFont typeface="Arial"/>
              <a:buChar char="–"/>
              <a:tabLst>
                <a:tab pos="386715" algn="l"/>
              </a:tabLst>
            </a:pPr>
            <a:r>
              <a:rPr lang="en-US" sz="2800" dirty="0">
                <a:latin typeface="Times New Roman"/>
                <a:cs typeface="Times New Roman"/>
              </a:rPr>
              <a:t> Describe the nature and functions of General  Journal</a:t>
            </a:r>
          </a:p>
          <a:p>
            <a:pPr marL="386080" marR="5080" lvl="1" indent="-144145">
              <a:spcBef>
                <a:spcPts val="340"/>
              </a:spcBef>
              <a:buFont typeface="Arial"/>
              <a:buChar char="–"/>
              <a:tabLst>
                <a:tab pos="386715" algn="l"/>
              </a:tabLst>
            </a:pPr>
            <a:r>
              <a:rPr lang="en-US" sz="2800" dirty="0">
                <a:latin typeface="Times New Roman"/>
                <a:cs typeface="Times New Roman"/>
              </a:rPr>
              <a:t> List the types of transactions and events related to  the general</a:t>
            </a:r>
            <a:r>
              <a:rPr lang="en-US" sz="2800" spc="-15" dirty="0">
                <a:latin typeface="Times New Roman"/>
                <a:cs typeface="Times New Roman"/>
              </a:rPr>
              <a:t> </a:t>
            </a:r>
            <a:r>
              <a:rPr lang="en-US" sz="2800" dirty="0">
                <a:latin typeface="Times New Roman"/>
                <a:cs typeface="Times New Roman"/>
              </a:rPr>
              <a:t>journal</a:t>
            </a:r>
          </a:p>
          <a:p>
            <a:pPr marL="386080" lvl="1" indent="-144145">
              <a:spcBef>
                <a:spcPts val="345"/>
              </a:spcBef>
              <a:buFont typeface="Arial"/>
              <a:buChar char="–"/>
              <a:tabLst>
                <a:tab pos="386715" algn="l"/>
              </a:tabLst>
            </a:pPr>
            <a:r>
              <a:rPr lang="en-US" sz="2800" dirty="0">
                <a:latin typeface="Times New Roman"/>
                <a:cs typeface="Times New Roman"/>
              </a:rPr>
              <a:t> Record transactions in the general</a:t>
            </a:r>
            <a:r>
              <a:rPr lang="en-US" sz="2800" spc="-5" dirty="0">
                <a:latin typeface="Times New Roman"/>
                <a:cs typeface="Times New Roman"/>
              </a:rPr>
              <a:t> </a:t>
            </a:r>
            <a:r>
              <a:rPr lang="en-US" sz="2800" dirty="0">
                <a:latin typeface="Times New Roman"/>
                <a:cs typeface="Times New Roman"/>
              </a:rPr>
              <a:t>journal</a:t>
            </a:r>
          </a:p>
          <a:p>
            <a:pPr marL="386080" lvl="1" indent="-144145">
              <a:spcBef>
                <a:spcPts val="350"/>
              </a:spcBef>
              <a:buFont typeface="Arial"/>
              <a:buChar char="–"/>
              <a:tabLst>
                <a:tab pos="386715" algn="l"/>
              </a:tabLst>
            </a:pPr>
            <a:r>
              <a:rPr lang="en-US" sz="2800" dirty="0">
                <a:latin typeface="Times New Roman"/>
                <a:cs typeface="Times New Roman"/>
              </a:rPr>
              <a:t> Post general journal entries into the</a:t>
            </a:r>
            <a:r>
              <a:rPr lang="en-US" sz="2800" spc="-25" dirty="0">
                <a:latin typeface="Times New Roman"/>
                <a:cs typeface="Times New Roman"/>
              </a:rPr>
              <a:t> </a:t>
            </a:r>
            <a:r>
              <a:rPr lang="en-US" sz="2800" dirty="0">
                <a:latin typeface="Times New Roman"/>
                <a:cs typeface="Times New Roman"/>
              </a:rPr>
              <a:t>ledger</a:t>
            </a:r>
          </a:p>
          <a:p>
            <a:endParaRPr lang="en-AU" dirty="0"/>
          </a:p>
        </p:txBody>
      </p:sp>
    </p:spTree>
    <p:extLst>
      <p:ext uri="{BB962C8B-B14F-4D97-AF65-F5344CB8AC3E}">
        <p14:creationId xmlns:p14="http://schemas.microsoft.com/office/powerpoint/2010/main" val="49888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EE630-F51A-4B6B-A897-C5C69296B5DF}"/>
              </a:ext>
            </a:extLst>
          </p:cNvPr>
          <p:cNvSpPr>
            <a:spLocks noGrp="1"/>
          </p:cNvSpPr>
          <p:nvPr>
            <p:ph type="title"/>
          </p:nvPr>
        </p:nvSpPr>
        <p:spPr>
          <a:xfrm>
            <a:off x="956826" y="1112969"/>
            <a:ext cx="3937298" cy="4166010"/>
          </a:xfrm>
        </p:spPr>
        <p:txBody>
          <a:bodyPr>
            <a:normAutofit/>
          </a:bodyPr>
          <a:lstStyle/>
          <a:p>
            <a:r>
              <a:rPr lang="en-AU" dirty="0">
                <a:solidFill>
                  <a:srgbClr val="FFFFFF"/>
                </a:solidFill>
              </a:rPr>
              <a:t>Primary Books (Reminding……)</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C6FF5B-8F07-46BF-8BD6-8E6B1A4CC929}"/>
              </a:ext>
            </a:extLst>
          </p:cNvPr>
          <p:cNvSpPr>
            <a:spLocks noGrp="1"/>
          </p:cNvSpPr>
          <p:nvPr>
            <p:ph idx="1"/>
          </p:nvPr>
        </p:nvSpPr>
        <p:spPr>
          <a:xfrm>
            <a:off x="6096000" y="820880"/>
            <a:ext cx="5257799" cy="4889350"/>
          </a:xfrm>
        </p:spPr>
        <p:txBody>
          <a:bodyPr anchor="t">
            <a:normAutofit/>
          </a:bodyPr>
          <a:lstStyle/>
          <a:p>
            <a:r>
              <a:rPr lang="en-AU" dirty="0"/>
              <a:t>Transactions extract from source documents are initially record in primary books.</a:t>
            </a:r>
          </a:p>
          <a:p>
            <a:endParaRPr lang="en-AU" dirty="0"/>
          </a:p>
          <a:p>
            <a:r>
              <a:rPr lang="en-AU" dirty="0"/>
              <a:t>Transactions in similar category are recorded in separate primary books.</a:t>
            </a:r>
          </a:p>
          <a:p>
            <a:endParaRPr lang="en-AU" dirty="0"/>
          </a:p>
          <a:p>
            <a:r>
              <a:rPr lang="en-US" dirty="0"/>
              <a:t>Transactions are recorded in a chronological order.</a:t>
            </a:r>
            <a:endParaRPr lang="en-AU" dirty="0"/>
          </a:p>
          <a:p>
            <a:endParaRPr lang="en-AU"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5966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9391-1351-E61F-5A98-3F530585C935}"/>
              </a:ext>
            </a:extLst>
          </p:cNvPr>
          <p:cNvSpPr>
            <a:spLocks noGrp="1"/>
          </p:cNvSpPr>
          <p:nvPr>
            <p:ph type="title"/>
          </p:nvPr>
        </p:nvSpPr>
        <p:spPr/>
        <p:txBody>
          <a:bodyPr>
            <a:normAutofit/>
          </a:bodyPr>
          <a:lstStyle/>
          <a:p>
            <a:pPr algn="ctr"/>
            <a:r>
              <a:rPr lang="en-US" sz="4400" dirty="0">
                <a:latin typeface="Amasis MT Pro Black" panose="02040A04050005020304" pitchFamily="18" charset="0"/>
              </a:rPr>
              <a:t>Introduction</a:t>
            </a:r>
          </a:p>
        </p:txBody>
      </p:sp>
      <p:sp>
        <p:nvSpPr>
          <p:cNvPr id="3" name="Content Placeholder 2">
            <a:extLst>
              <a:ext uri="{FF2B5EF4-FFF2-40B4-BE49-F238E27FC236}">
                <a16:creationId xmlns:a16="http://schemas.microsoft.com/office/drawing/2014/main" id="{746FA2D6-833A-B84F-F2C1-5F3647CDE7DC}"/>
              </a:ext>
            </a:extLst>
          </p:cNvPr>
          <p:cNvSpPr>
            <a:spLocks noGrp="1"/>
          </p:cNvSpPr>
          <p:nvPr>
            <p:ph idx="1"/>
          </p:nvPr>
        </p:nvSpPr>
        <p:spPr/>
        <p:txBody>
          <a:bodyPr/>
          <a:lstStyle/>
          <a:p>
            <a:pPr marL="0" indent="0">
              <a:buNone/>
            </a:pPr>
            <a:r>
              <a:rPr lang="en-US" dirty="0"/>
              <a:t>  </a:t>
            </a:r>
          </a:p>
        </p:txBody>
      </p:sp>
      <p:sp>
        <p:nvSpPr>
          <p:cNvPr id="4" name="TextBox 3">
            <a:extLst>
              <a:ext uri="{FF2B5EF4-FFF2-40B4-BE49-F238E27FC236}">
                <a16:creationId xmlns:a16="http://schemas.microsoft.com/office/drawing/2014/main" id="{B9BDC6FA-49ED-517C-2A5F-2AF51E57D368}"/>
              </a:ext>
            </a:extLst>
          </p:cNvPr>
          <p:cNvSpPr txBox="1"/>
          <p:nvPr/>
        </p:nvSpPr>
        <p:spPr>
          <a:xfrm>
            <a:off x="705143" y="2482949"/>
            <a:ext cx="10677378" cy="1569660"/>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Purchase Journal, sales Journal, return inwards and return outwards journals are used to record only one type of transaction. </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Hence, they are known as specialized journals. </a:t>
            </a:r>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4D521C0-A192-95F0-6968-B62A67F22AE6}"/>
              </a:ext>
            </a:extLst>
          </p:cNvPr>
          <p:cNvSpPr/>
          <p:nvPr/>
        </p:nvSpPr>
        <p:spPr>
          <a:xfrm>
            <a:off x="960120" y="4529797"/>
            <a:ext cx="10167425" cy="165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Amasis MT Pro Black" panose="02040A04050005020304" pitchFamily="18" charset="0"/>
              </a:rPr>
              <a:t>Example :- Sales Journal is used to record only credit sales of trade goods.</a:t>
            </a:r>
            <a:endParaRPr lang="en-US" sz="2000"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25659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F3A50-6EBE-D5E5-9197-27DDBDBEFC9C}"/>
              </a:ext>
            </a:extLst>
          </p:cNvPr>
          <p:cNvSpPr>
            <a:spLocks noGrp="1"/>
          </p:cNvSpPr>
          <p:nvPr>
            <p:ph idx="1"/>
          </p:nvPr>
        </p:nvSpPr>
        <p:spPr/>
        <p:txBody>
          <a:bodyPr/>
          <a:lstStyle/>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 may be some other transactions other than the transactions recorded in those journals. </a:t>
            </a:r>
          </a:p>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These transactions cannot be recorded in these journals.</a:t>
            </a: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7A7CAE8-257F-66A6-626C-FA4DCC31B102}"/>
              </a:ext>
            </a:extLst>
          </p:cNvPr>
          <p:cNvSpPr/>
          <p:nvPr/>
        </p:nvSpPr>
        <p:spPr>
          <a:xfrm>
            <a:off x="1325881" y="4384548"/>
            <a:ext cx="9084212" cy="16515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ü"/>
            </a:pPr>
            <a:r>
              <a:rPr lang="en-GB" sz="2400" dirty="0">
                <a:solidFill>
                  <a:schemeClr val="tx1"/>
                </a:solidFill>
                <a:latin typeface="Times New Roman" panose="02020603050405020304" pitchFamily="18" charset="0"/>
                <a:cs typeface="Times New Roman" panose="02020603050405020304" pitchFamily="18" charset="0"/>
              </a:rPr>
              <a:t>Purchase of a machine on credit basis to be used in the business. </a:t>
            </a:r>
          </a:p>
          <a:p>
            <a:pPr marL="342900" indent="-342900" algn="just">
              <a:buFont typeface="Wingdings" panose="05000000000000000000" pitchFamily="2" charset="2"/>
              <a:buChar char="ü"/>
            </a:pPr>
            <a:r>
              <a:rPr lang="en-GB" sz="2400" dirty="0">
                <a:solidFill>
                  <a:schemeClr val="tx1"/>
                </a:solidFill>
                <a:latin typeface="Times New Roman" panose="02020603050405020304" pitchFamily="18" charset="0"/>
                <a:cs typeface="Times New Roman" panose="02020603050405020304" pitchFamily="18" charset="0"/>
              </a:rPr>
              <a:t>Purchase of a land on credit basis to expand the business activities. </a:t>
            </a:r>
          </a:p>
          <a:p>
            <a:pPr marL="342900" indent="-342900" algn="just">
              <a:buFont typeface="Wingdings" panose="05000000000000000000" pitchFamily="2" charset="2"/>
              <a:buChar char="ü"/>
            </a:pPr>
            <a:r>
              <a:rPr lang="en-GB" sz="2400" dirty="0">
                <a:solidFill>
                  <a:schemeClr val="tx1"/>
                </a:solidFill>
                <a:latin typeface="Times New Roman" panose="02020603050405020304" pitchFamily="18" charset="0"/>
                <a:cs typeface="Times New Roman" panose="02020603050405020304" pitchFamily="18" charset="0"/>
              </a:rPr>
              <a:t>Owner uses goods of the business for his own purpose.</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1EC491A-57A1-624F-CCF3-1170DFFE6383}"/>
              </a:ext>
            </a:extLst>
          </p:cNvPr>
          <p:cNvSpPr>
            <a:spLocks noGrp="1"/>
          </p:cNvSpPr>
          <p:nvPr>
            <p:ph type="title"/>
          </p:nvPr>
        </p:nvSpPr>
        <p:spPr>
          <a:xfrm>
            <a:off x="838200" y="365125"/>
            <a:ext cx="10515600" cy="1325563"/>
          </a:xfrm>
        </p:spPr>
        <p:txBody>
          <a:bodyPr>
            <a:normAutofit/>
          </a:bodyPr>
          <a:lstStyle/>
          <a:p>
            <a:pPr algn="ctr"/>
            <a:r>
              <a:rPr lang="en-US" sz="4400" dirty="0">
                <a:latin typeface="Amasis MT Pro Black" panose="02040A04050005020304" pitchFamily="18" charset="0"/>
              </a:rPr>
              <a:t>Introduction</a:t>
            </a:r>
            <a:br>
              <a:rPr lang="en-US" sz="4400" dirty="0">
                <a:latin typeface="Amasis MT Pro Black" panose="02040A04050005020304" pitchFamily="18" charset="0"/>
              </a:rPr>
            </a:br>
            <a:r>
              <a:rPr lang="en-US" sz="4400" dirty="0">
                <a:latin typeface="Amasis MT Pro Black" panose="02040A04050005020304" pitchFamily="18" charset="0"/>
              </a:rPr>
              <a:t>								</a:t>
            </a:r>
            <a:r>
              <a:rPr lang="en-US" sz="2400" dirty="0" err="1">
                <a:latin typeface="Amasis MT Pro Black" panose="02040A04050005020304" pitchFamily="18" charset="0"/>
              </a:rPr>
              <a:t>Cont</a:t>
            </a:r>
            <a:r>
              <a:rPr lang="en-US" sz="2400" dirty="0">
                <a:latin typeface="Amasis MT Pro Black" panose="02040A04050005020304" pitchFamily="18" charset="0"/>
              </a:rPr>
              <a:t>….</a:t>
            </a:r>
          </a:p>
        </p:txBody>
      </p:sp>
    </p:spTree>
    <p:extLst>
      <p:ext uri="{BB962C8B-B14F-4D97-AF65-F5344CB8AC3E}">
        <p14:creationId xmlns:p14="http://schemas.microsoft.com/office/powerpoint/2010/main" val="361578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6FE54-38EF-EB13-0882-4E66E83DF0A1}"/>
              </a:ext>
            </a:extLst>
          </p:cNvPr>
          <p:cNvSpPr>
            <a:spLocks noGrp="1"/>
          </p:cNvSpPr>
          <p:nvPr>
            <p:ph idx="1"/>
          </p:nvPr>
        </p:nvSpPr>
        <p:spPr>
          <a:xfrm>
            <a:off x="960120" y="2587751"/>
            <a:ext cx="10268712" cy="3967793"/>
          </a:xfrm>
        </p:spPr>
        <p:txBody>
          <a:bodyPr>
            <a:normAutofit/>
          </a:bodyPr>
          <a:lstStyle/>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These transactions should be recorded in a separate prime entry book. </a:t>
            </a:r>
          </a:p>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prime entry book used to record these transactions is known as the General Journal. </a:t>
            </a:r>
          </a:p>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Accordingly, transactions that are not recorded in other prime entry books are recorded at first in the General Journal.</a:t>
            </a:r>
          </a:p>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source document used in recording transactions in the General Journal is the journal voucher. </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33AABB6-E86E-9988-C79B-9B9B500B9142}"/>
              </a:ext>
            </a:extLst>
          </p:cNvPr>
          <p:cNvSpPr>
            <a:spLocks noGrp="1"/>
          </p:cNvSpPr>
          <p:nvPr>
            <p:ph type="title"/>
          </p:nvPr>
        </p:nvSpPr>
        <p:spPr>
          <a:xfrm>
            <a:off x="838200" y="365125"/>
            <a:ext cx="10515600" cy="1325563"/>
          </a:xfrm>
        </p:spPr>
        <p:txBody>
          <a:bodyPr>
            <a:normAutofit/>
          </a:bodyPr>
          <a:lstStyle/>
          <a:p>
            <a:pPr algn="ctr"/>
            <a:r>
              <a:rPr lang="en-US" sz="4400" dirty="0">
                <a:latin typeface="Amasis MT Pro Black" panose="02040A04050005020304" pitchFamily="18" charset="0"/>
              </a:rPr>
              <a:t>General Journal</a:t>
            </a:r>
          </a:p>
        </p:txBody>
      </p:sp>
    </p:spTree>
    <p:extLst>
      <p:ext uri="{BB962C8B-B14F-4D97-AF65-F5344CB8AC3E}">
        <p14:creationId xmlns:p14="http://schemas.microsoft.com/office/powerpoint/2010/main" val="327148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35730F4-4CFE-4644-9DC6-915B63906F4F}"/>
              </a:ext>
            </a:extLst>
          </p:cNvPr>
          <p:cNvPicPr>
            <a:picLocks noChangeAspect="1"/>
          </p:cNvPicPr>
          <p:nvPr/>
        </p:nvPicPr>
        <p:blipFill>
          <a:blip r:embed="rId2"/>
          <a:stretch>
            <a:fillRect/>
          </a:stretch>
        </p:blipFill>
        <p:spPr>
          <a:xfrm>
            <a:off x="1368100" y="2387631"/>
            <a:ext cx="8854540" cy="2213635"/>
          </a:xfrm>
          <a:prstGeom prst="rect">
            <a:avLst/>
          </a:prstGeom>
        </p:spPr>
      </p:pic>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92D0B-3C64-433B-AC50-8796755D5116}"/>
              </a:ext>
            </a:extLst>
          </p:cNvPr>
          <p:cNvSpPr>
            <a:spLocks noGrp="1"/>
          </p:cNvSpPr>
          <p:nvPr>
            <p:ph type="title"/>
          </p:nvPr>
        </p:nvSpPr>
        <p:spPr>
          <a:xfrm>
            <a:off x="641774" y="337163"/>
            <a:ext cx="8921672" cy="1713305"/>
          </a:xfrm>
        </p:spPr>
        <p:txBody>
          <a:bodyPr vert="horz" lIns="91440" tIns="45720" rIns="91440" bIns="45720" rtlCol="0" anchor="b">
            <a:normAutofit/>
          </a:bodyPr>
          <a:lstStyle/>
          <a:p>
            <a:pPr algn="ctr"/>
            <a:r>
              <a:rPr lang="en-US" dirty="0">
                <a:latin typeface="Amasis MT Pro Black" panose="02040A04050005020304" pitchFamily="18" charset="0"/>
              </a:rPr>
              <a:t>General Journal - format</a:t>
            </a:r>
          </a:p>
        </p:txBody>
      </p:sp>
    </p:spTree>
    <p:extLst>
      <p:ext uri="{BB962C8B-B14F-4D97-AF65-F5344CB8AC3E}">
        <p14:creationId xmlns:p14="http://schemas.microsoft.com/office/powerpoint/2010/main" val="320506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8ABEC-20F9-4C88-885C-B1B74A7DF8BA}"/>
              </a:ext>
            </a:extLst>
          </p:cNvPr>
          <p:cNvSpPr>
            <a:spLocks noGrp="1"/>
          </p:cNvSpPr>
          <p:nvPr>
            <p:ph type="title"/>
          </p:nvPr>
        </p:nvSpPr>
        <p:spPr>
          <a:xfrm>
            <a:off x="1285240" y="1050595"/>
            <a:ext cx="10261587" cy="1618489"/>
          </a:xfrm>
        </p:spPr>
        <p:txBody>
          <a:bodyPr anchor="ctr">
            <a:normAutofit/>
          </a:bodyPr>
          <a:lstStyle/>
          <a:p>
            <a:r>
              <a:rPr lang="en-AU" dirty="0">
                <a:latin typeface="Amasis MT Pro Black" panose="02040A04050005020304" pitchFamily="18" charset="0"/>
              </a:rPr>
              <a:t>General Ledger Transactions</a:t>
            </a:r>
          </a:p>
        </p:txBody>
      </p:sp>
      <p:sp>
        <p:nvSpPr>
          <p:cNvPr id="3" name="Content Placeholder 2">
            <a:extLst>
              <a:ext uri="{FF2B5EF4-FFF2-40B4-BE49-F238E27FC236}">
                <a16:creationId xmlns:a16="http://schemas.microsoft.com/office/drawing/2014/main" id="{F8F856CD-C28A-494D-A49D-80E98D896966}"/>
              </a:ext>
            </a:extLst>
          </p:cNvPr>
          <p:cNvSpPr>
            <a:spLocks noGrp="1"/>
          </p:cNvSpPr>
          <p:nvPr>
            <p:ph idx="1"/>
          </p:nvPr>
        </p:nvSpPr>
        <p:spPr>
          <a:xfrm>
            <a:off x="1285240" y="2969469"/>
            <a:ext cx="8074815" cy="2800395"/>
          </a:xfrm>
        </p:spPr>
        <p:txBody>
          <a:bodyPr anchor="t">
            <a:normAutofit/>
          </a:bodyPr>
          <a:lstStyle/>
          <a:p>
            <a:pPr marL="229870" indent="-230504">
              <a:spcBef>
                <a:spcPts val="960"/>
              </a:spcBef>
              <a:buFont typeface="Wingdings"/>
              <a:buChar char=""/>
              <a:tabLst>
                <a:tab pos="230504" algn="l"/>
              </a:tabLst>
            </a:pPr>
            <a:r>
              <a:rPr lang="en-US" sz="1700" b="1">
                <a:latin typeface="Times New Roman" panose="02020603050405020304" pitchFamily="18" charset="0"/>
                <a:cs typeface="Times New Roman" panose="02020603050405020304" pitchFamily="18" charset="0"/>
              </a:rPr>
              <a:t>Opening</a:t>
            </a:r>
            <a:r>
              <a:rPr lang="en-US" sz="1700" b="1" spc="-15">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entries – </a:t>
            </a:r>
            <a:r>
              <a:rPr lang="en-US" sz="1700">
                <a:latin typeface="Times New Roman" panose="02020603050405020304" pitchFamily="18" charset="0"/>
                <a:cs typeface="Times New Roman" panose="02020603050405020304" pitchFamily="18" charset="0"/>
              </a:rPr>
              <a:t>opening balances of </a:t>
            </a:r>
            <a:r>
              <a:rPr lang="en-US" sz="1700" spc="-5">
                <a:latin typeface="Times New Roman" panose="02020603050405020304" pitchFamily="18" charset="0"/>
                <a:cs typeface="Times New Roman" panose="02020603050405020304" pitchFamily="18" charset="0"/>
              </a:rPr>
              <a:t>assets</a:t>
            </a:r>
            <a:r>
              <a:rPr lang="en-US" sz="1700" spc="5">
                <a:latin typeface="Times New Roman" panose="02020603050405020304" pitchFamily="18" charset="0"/>
                <a:cs typeface="Times New Roman" panose="02020603050405020304" pitchFamily="18" charset="0"/>
              </a:rPr>
              <a:t> </a:t>
            </a:r>
            <a:r>
              <a:rPr lang="en-US" sz="1700" spc="-5">
                <a:latin typeface="Times New Roman" panose="02020603050405020304" pitchFamily="18" charset="0"/>
                <a:cs typeface="Times New Roman" panose="02020603050405020304" pitchFamily="18" charset="0"/>
              </a:rPr>
              <a:t>and</a:t>
            </a:r>
            <a:r>
              <a:rPr lang="en-US" sz="1700">
                <a:latin typeface="Times New Roman" panose="02020603050405020304" pitchFamily="18" charset="0"/>
                <a:cs typeface="Times New Roman" panose="02020603050405020304" pitchFamily="18" charset="0"/>
              </a:rPr>
              <a:t> liabilities at the beginning of a year.</a:t>
            </a:r>
          </a:p>
          <a:p>
            <a:pPr marL="229870" indent="-230504">
              <a:spcBef>
                <a:spcPts val="370"/>
              </a:spcBef>
              <a:buFont typeface="Wingdings"/>
              <a:buChar char=""/>
              <a:tabLst>
                <a:tab pos="230504" algn="l"/>
              </a:tabLst>
            </a:pPr>
            <a:r>
              <a:rPr lang="en-US" sz="1700" b="1">
                <a:latin typeface="Times New Roman" panose="02020603050405020304" pitchFamily="18" charset="0"/>
                <a:cs typeface="Times New Roman" panose="02020603050405020304" pitchFamily="18" charset="0"/>
              </a:rPr>
              <a:t>The </a:t>
            </a:r>
            <a:r>
              <a:rPr lang="en-US" sz="1700" b="1" spc="-5">
                <a:latin typeface="Times New Roman" panose="02020603050405020304" pitchFamily="18" charset="0"/>
                <a:cs typeface="Times New Roman" panose="02020603050405020304" pitchFamily="18" charset="0"/>
              </a:rPr>
              <a:t>purchase </a:t>
            </a:r>
            <a:r>
              <a:rPr lang="en-US" sz="1700" b="1">
                <a:latin typeface="Times New Roman" panose="02020603050405020304" pitchFamily="18" charset="0"/>
                <a:cs typeface="Times New Roman" panose="02020603050405020304" pitchFamily="18" charset="0"/>
              </a:rPr>
              <a:t>and </a:t>
            </a:r>
            <a:r>
              <a:rPr lang="en-US" sz="1700" b="1" spc="-5">
                <a:latin typeface="Times New Roman" panose="02020603050405020304" pitchFamily="18" charset="0"/>
                <a:cs typeface="Times New Roman" panose="02020603050405020304" pitchFamily="18" charset="0"/>
              </a:rPr>
              <a:t>sales </a:t>
            </a:r>
            <a:r>
              <a:rPr lang="en-US" sz="1700" b="1">
                <a:latin typeface="Times New Roman" panose="02020603050405020304" pitchFamily="18" charset="0"/>
                <a:cs typeface="Times New Roman" panose="02020603050405020304" pitchFamily="18" charset="0"/>
              </a:rPr>
              <a:t>of </a:t>
            </a:r>
            <a:r>
              <a:rPr lang="en-US" sz="1700" b="1" spc="-5">
                <a:latin typeface="Times New Roman" panose="02020603050405020304" pitchFamily="18" charset="0"/>
                <a:cs typeface="Times New Roman" panose="02020603050405020304" pitchFamily="18" charset="0"/>
              </a:rPr>
              <a:t>fixed assets </a:t>
            </a:r>
            <a:r>
              <a:rPr lang="en-US" sz="1700" b="1">
                <a:latin typeface="Times New Roman" panose="02020603050405020304" pitchFamily="18" charset="0"/>
                <a:cs typeface="Times New Roman" panose="02020603050405020304" pitchFamily="18" charset="0"/>
              </a:rPr>
              <a:t>on</a:t>
            </a:r>
            <a:r>
              <a:rPr lang="en-US" sz="1700" b="1" spc="-25">
                <a:latin typeface="Times New Roman" panose="02020603050405020304" pitchFamily="18" charset="0"/>
                <a:cs typeface="Times New Roman" panose="02020603050405020304" pitchFamily="18" charset="0"/>
              </a:rPr>
              <a:t> </a:t>
            </a:r>
            <a:r>
              <a:rPr lang="en-US" sz="1700" b="1" spc="-5">
                <a:latin typeface="Times New Roman" panose="02020603050405020304" pitchFamily="18" charset="0"/>
                <a:cs typeface="Times New Roman" panose="02020603050405020304" pitchFamily="18" charset="0"/>
              </a:rPr>
              <a:t>credit – </a:t>
            </a:r>
            <a:r>
              <a:rPr lang="en-US" sz="1700" spc="-5">
                <a:latin typeface="Times New Roman" panose="02020603050405020304" pitchFamily="18" charset="0"/>
                <a:cs typeface="Times New Roman" panose="02020603050405020304" pitchFamily="18" charset="0"/>
              </a:rPr>
              <a:t>Acquisition and sell off fixed assets on credit basis.</a:t>
            </a:r>
            <a:endParaRPr lang="en-US" sz="1700">
              <a:latin typeface="Times New Roman" panose="02020603050405020304" pitchFamily="18" charset="0"/>
              <a:cs typeface="Times New Roman" panose="02020603050405020304" pitchFamily="18" charset="0"/>
            </a:endParaRPr>
          </a:p>
          <a:p>
            <a:pPr marL="229870" indent="-230504">
              <a:spcBef>
                <a:spcPts val="770"/>
              </a:spcBef>
              <a:buFont typeface="Wingdings"/>
              <a:buChar char=""/>
              <a:tabLst>
                <a:tab pos="230504" algn="l"/>
              </a:tabLst>
            </a:pPr>
            <a:r>
              <a:rPr lang="en-US" sz="1700" b="1" spc="-5">
                <a:latin typeface="Times New Roman" panose="02020603050405020304" pitchFamily="18" charset="0"/>
                <a:cs typeface="Times New Roman" panose="02020603050405020304" pitchFamily="18" charset="0"/>
              </a:rPr>
              <a:t>Rectification</a:t>
            </a:r>
            <a:r>
              <a:rPr lang="en-US" sz="1700" b="1" spc="-15">
                <a:latin typeface="Times New Roman" panose="02020603050405020304" pitchFamily="18" charset="0"/>
                <a:cs typeface="Times New Roman" panose="02020603050405020304" pitchFamily="18" charset="0"/>
              </a:rPr>
              <a:t> </a:t>
            </a:r>
            <a:r>
              <a:rPr lang="en-US" sz="1700" b="1" spc="-5">
                <a:latin typeface="Times New Roman" panose="02020603050405020304" pitchFamily="18" charset="0"/>
                <a:cs typeface="Times New Roman" panose="02020603050405020304" pitchFamily="18" charset="0"/>
              </a:rPr>
              <a:t>entries – </a:t>
            </a:r>
            <a:r>
              <a:rPr lang="en-US" sz="1700" spc="-5">
                <a:latin typeface="Times New Roman" panose="02020603050405020304" pitchFamily="18" charset="0"/>
                <a:cs typeface="Times New Roman" panose="02020603050405020304" pitchFamily="18" charset="0"/>
              </a:rPr>
              <a:t>corrections to be rectified</a:t>
            </a:r>
            <a:endParaRPr lang="en-US" sz="1700">
              <a:latin typeface="Times New Roman" panose="02020603050405020304" pitchFamily="18" charset="0"/>
              <a:cs typeface="Times New Roman" panose="02020603050405020304" pitchFamily="18" charset="0"/>
            </a:endParaRPr>
          </a:p>
          <a:p>
            <a:pPr marL="229870" indent="-230504">
              <a:spcBef>
                <a:spcPts val="370"/>
              </a:spcBef>
              <a:buFont typeface="Wingdings"/>
              <a:buChar char=""/>
              <a:tabLst>
                <a:tab pos="230504" algn="l"/>
              </a:tabLst>
            </a:pPr>
            <a:r>
              <a:rPr lang="en-US" sz="1700" b="1" spc="-10">
                <a:latin typeface="Times New Roman" panose="02020603050405020304" pitchFamily="18" charset="0"/>
                <a:cs typeface="Times New Roman" panose="02020603050405020304" pitchFamily="18" charset="0"/>
              </a:rPr>
              <a:t>Transfer</a:t>
            </a:r>
            <a:r>
              <a:rPr lang="en-US" sz="1700" b="1" spc="-30">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entries - </a:t>
            </a:r>
            <a:r>
              <a:rPr lang="en-US" sz="1700">
                <a:latin typeface="Times New Roman" panose="02020603050405020304" pitchFamily="18" charset="0"/>
                <a:cs typeface="Times New Roman" panose="02020603050405020304" pitchFamily="18" charset="0"/>
              </a:rPr>
              <a:t>amount is to be transferred from one account to </a:t>
            </a:r>
            <a:r>
              <a:rPr lang="en-US" sz="1700" spc="-5">
                <a:latin typeface="Times New Roman" panose="02020603050405020304" pitchFamily="18" charset="0"/>
                <a:cs typeface="Times New Roman" panose="02020603050405020304" pitchFamily="18" charset="0"/>
              </a:rPr>
              <a:t>another</a:t>
            </a:r>
            <a:endParaRPr lang="en-US" sz="1700">
              <a:latin typeface="Times New Roman" panose="02020603050405020304" pitchFamily="18" charset="0"/>
              <a:cs typeface="Times New Roman" panose="02020603050405020304" pitchFamily="18" charset="0"/>
            </a:endParaRPr>
          </a:p>
          <a:p>
            <a:pPr marL="229870" indent="-230504">
              <a:spcBef>
                <a:spcPts val="365"/>
              </a:spcBef>
              <a:buFont typeface="Wingdings"/>
              <a:buChar char=""/>
              <a:tabLst>
                <a:tab pos="230504" algn="l"/>
              </a:tabLst>
            </a:pPr>
            <a:r>
              <a:rPr lang="en-US" sz="1700" b="1" spc="-5">
                <a:latin typeface="Times New Roman" panose="02020603050405020304" pitchFamily="18" charset="0"/>
                <a:cs typeface="Times New Roman" panose="02020603050405020304" pitchFamily="18" charset="0"/>
              </a:rPr>
              <a:t>Closing</a:t>
            </a:r>
            <a:r>
              <a:rPr lang="en-US" sz="1700" b="1" spc="-15">
                <a:latin typeface="Times New Roman" panose="02020603050405020304" pitchFamily="18" charset="0"/>
                <a:cs typeface="Times New Roman" panose="02020603050405020304" pitchFamily="18" charset="0"/>
              </a:rPr>
              <a:t> </a:t>
            </a:r>
            <a:r>
              <a:rPr lang="en-US" sz="1700" b="1" spc="-5">
                <a:latin typeface="Times New Roman" panose="02020603050405020304" pitchFamily="18" charset="0"/>
                <a:cs typeface="Times New Roman" panose="02020603050405020304" pitchFamily="18" charset="0"/>
              </a:rPr>
              <a:t>entries </a:t>
            </a:r>
            <a:r>
              <a:rPr lang="en-US" sz="1700">
                <a:latin typeface="Times New Roman" panose="02020603050405020304" pitchFamily="18" charset="0"/>
                <a:cs typeface="Times New Roman" panose="02020603050405020304" pitchFamily="18" charset="0"/>
              </a:rPr>
              <a:t>– Closing entries to be done at the end of the year. The nominal accounts will be transferred to the profit and loss account through journal entries. </a:t>
            </a:r>
          </a:p>
          <a:p>
            <a:pPr marL="229870" indent="-230504">
              <a:spcBef>
                <a:spcPts val="370"/>
              </a:spcBef>
              <a:buFont typeface="Wingdings"/>
              <a:buChar char=""/>
              <a:tabLst>
                <a:tab pos="230504" algn="l"/>
              </a:tabLst>
            </a:pPr>
            <a:r>
              <a:rPr lang="en-US" sz="1700" b="1">
                <a:latin typeface="Times New Roman" panose="02020603050405020304" pitchFamily="18" charset="0"/>
                <a:cs typeface="Times New Roman" panose="02020603050405020304" pitchFamily="18" charset="0"/>
              </a:rPr>
              <a:t>Adjusting</a:t>
            </a:r>
            <a:r>
              <a:rPr lang="en-US" sz="1700" b="1" spc="-15">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entries - t</a:t>
            </a:r>
            <a:r>
              <a:rPr lang="en-US" sz="1700" spc="-5">
                <a:latin typeface="Times New Roman" panose="02020603050405020304" pitchFamily="18" charset="0"/>
                <a:cs typeface="Times New Roman" panose="02020603050405020304" pitchFamily="18" charset="0"/>
              </a:rPr>
              <a:t>he amounts of expenses or incomes to</a:t>
            </a:r>
            <a:r>
              <a:rPr lang="en-US" sz="1700" spc="25">
                <a:latin typeface="Times New Roman" panose="02020603050405020304" pitchFamily="18" charset="0"/>
                <a:cs typeface="Times New Roman" panose="02020603050405020304" pitchFamily="18" charset="0"/>
              </a:rPr>
              <a:t> </a:t>
            </a:r>
            <a:r>
              <a:rPr lang="en-US" sz="1700" spc="-5">
                <a:latin typeface="Times New Roman" panose="02020603050405020304" pitchFamily="18" charset="0"/>
                <a:cs typeface="Times New Roman" panose="02020603050405020304" pitchFamily="18" charset="0"/>
              </a:rPr>
              <a:t>be adjusted at the end of the year. (e.g. accruals)</a:t>
            </a:r>
          </a:p>
          <a:p>
            <a:pPr marL="0" indent="0">
              <a:spcBef>
                <a:spcPts val="370"/>
              </a:spcBef>
              <a:buNone/>
              <a:tabLst>
                <a:tab pos="230504" algn="l"/>
              </a:tabLst>
            </a:pPr>
            <a:endParaRPr lang="en-US" sz="1700">
              <a:latin typeface="Times New Roman"/>
              <a:cs typeface="Times New Roman"/>
            </a:endParaRPr>
          </a:p>
        </p:txBody>
      </p:sp>
    </p:spTree>
    <p:extLst>
      <p:ext uri="{BB962C8B-B14F-4D97-AF65-F5344CB8AC3E}">
        <p14:creationId xmlns:p14="http://schemas.microsoft.com/office/powerpoint/2010/main" val="385341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817</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Amasis MT Pro Black</vt:lpstr>
      <vt:lpstr>Arial</vt:lpstr>
      <vt:lpstr>Calibri</vt:lpstr>
      <vt:lpstr>Calibri Light</vt:lpstr>
      <vt:lpstr>Times New Roman</vt:lpstr>
      <vt:lpstr>Trebuchet MS</vt:lpstr>
      <vt:lpstr>Wingdings</vt:lpstr>
      <vt:lpstr>Office Theme</vt:lpstr>
      <vt:lpstr>TCS2212: Accounting for Technologists  </vt:lpstr>
      <vt:lpstr>General Journal</vt:lpstr>
      <vt:lpstr>Learning Outcomes</vt:lpstr>
      <vt:lpstr>Primary Books (Reminding……)</vt:lpstr>
      <vt:lpstr>Introduction</vt:lpstr>
      <vt:lpstr>Introduction         Cont….</vt:lpstr>
      <vt:lpstr>General Journal</vt:lpstr>
      <vt:lpstr>General Journal - format</vt:lpstr>
      <vt:lpstr>General Ledger Transactions</vt:lpstr>
      <vt:lpstr>Transactions Related With The General Journal</vt:lpstr>
      <vt:lpstr>Exercise 1</vt:lpstr>
      <vt:lpstr>PowerPoint Presentation</vt:lpstr>
      <vt:lpstr>Exercise 2</vt:lpstr>
      <vt:lpstr>PowerPoint Presentation</vt:lpstr>
      <vt:lpstr>Exercise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TCS2212: Accounting for Technologists  General Journal</dc:title>
  <dc:creator>Nilanthi Adikaram</dc:creator>
  <cp:lastModifiedBy>Dr. Nilanthi Adikaram</cp:lastModifiedBy>
  <cp:revision>15</cp:revision>
  <dcterms:created xsi:type="dcterms:W3CDTF">2021-05-10T23:33:21Z</dcterms:created>
  <dcterms:modified xsi:type="dcterms:W3CDTF">2024-09-09T02:16:44Z</dcterms:modified>
</cp:coreProperties>
</file>