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4" r:id="rId14"/>
    <p:sldId id="273"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8786" y="588580"/>
            <a:ext cx="10773104" cy="1776248"/>
          </a:xfrm>
        </p:spPr>
        <p:txBody>
          <a:bodyPr>
            <a:normAutofit/>
          </a:bodyPr>
          <a:lstStyle/>
          <a:p>
            <a:r>
              <a:rPr lang="en-US" dirty="0" smtClean="0">
                <a:latin typeface="Eras Medium ITC" panose="020B0602030504020804" pitchFamily="34" charset="0"/>
                <a:ea typeface="Adobe Ming Std L" panose="02020300000000000000" pitchFamily="18" charset="-128"/>
              </a:rPr>
              <a:t>Keylogger and its security</a:t>
            </a:r>
            <a:endParaRPr lang="en-US" dirty="0">
              <a:latin typeface="Eras Medium ITC" panose="020B0602030504020804" pitchFamily="34" charset="0"/>
              <a:ea typeface="Adobe Ming Std L" panose="02020300000000000000" pitchFamily="18" charset="-128"/>
            </a:endParaRPr>
          </a:p>
        </p:txBody>
      </p:sp>
      <p:sp>
        <p:nvSpPr>
          <p:cNvPr id="4" name="Subtitle 2"/>
          <p:cNvSpPr>
            <a:spLocks noGrp="1"/>
          </p:cNvSpPr>
          <p:nvPr>
            <p:ph type="subTitle" idx="1"/>
          </p:nvPr>
        </p:nvSpPr>
        <p:spPr>
          <a:xfrm>
            <a:off x="1751012" y="2911366"/>
            <a:ext cx="8689976" cy="2346433"/>
          </a:xfrm>
        </p:spPr>
        <p:txBody>
          <a:bodyPr>
            <a:normAutofit lnSpcReduction="10000"/>
          </a:bodyPr>
          <a:lstStyle/>
          <a:p>
            <a:r>
              <a:rPr lang="en-US" sz="2000" b="1" dirty="0">
                <a:solidFill>
                  <a:schemeClr val="tx1"/>
                </a:solidFill>
                <a:latin typeface="Comic Sans MS" pitchFamily="66" charset="0"/>
              </a:rPr>
              <a:t>Presented by</a:t>
            </a:r>
            <a:r>
              <a:rPr lang="en-US" sz="2000" dirty="0">
                <a:solidFill>
                  <a:schemeClr val="tx1"/>
                </a:solidFill>
              </a:rPr>
              <a:t>:</a:t>
            </a:r>
          </a:p>
          <a:p>
            <a:endParaRPr lang="en-US" sz="2000" dirty="0">
              <a:solidFill>
                <a:schemeClr val="tx1"/>
              </a:solidFill>
            </a:endParaRPr>
          </a:p>
          <a:p>
            <a:r>
              <a:rPr lang="en-US" sz="2000" dirty="0">
                <a:solidFill>
                  <a:schemeClr val="tx1"/>
                </a:solidFill>
                <a:latin typeface="Comic Sans MS" pitchFamily="66" charset="0"/>
              </a:rPr>
              <a:t>NILOFERNISHA  N</a:t>
            </a:r>
          </a:p>
          <a:p>
            <a:r>
              <a:rPr lang="en-US" sz="2000" dirty="0">
                <a:solidFill>
                  <a:schemeClr val="tx1"/>
                </a:solidFill>
                <a:latin typeface="Comic Sans MS" pitchFamily="66" charset="0"/>
              </a:rPr>
              <a:t>Anjalai Ammal Mahalingam  Engineering College</a:t>
            </a:r>
          </a:p>
          <a:p>
            <a:r>
              <a:rPr lang="en-US" sz="2000" dirty="0">
                <a:solidFill>
                  <a:schemeClr val="tx1"/>
                </a:solidFill>
                <a:latin typeface="Comic Sans MS" pitchFamily="66" charset="0"/>
              </a:rPr>
              <a:t>Information Technology</a:t>
            </a:r>
          </a:p>
          <a:p>
            <a:endParaRPr lang="en-US" dirty="0" smtClean="0"/>
          </a:p>
        </p:txBody>
      </p:sp>
    </p:spTree>
    <p:extLst>
      <p:ext uri="{BB962C8B-B14F-4D97-AF65-F5344CB8AC3E}">
        <p14:creationId xmlns:p14="http://schemas.microsoft.com/office/powerpoint/2010/main" val="3522875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14" y="1600201"/>
            <a:ext cx="7135586" cy="3722914"/>
          </a:xfrm>
          <a:prstGeom prst="rect">
            <a:avLst/>
          </a:prstGeom>
        </p:spPr>
      </p:pic>
    </p:spTree>
    <p:extLst>
      <p:ext uri="{BB962C8B-B14F-4D97-AF65-F5344CB8AC3E}">
        <p14:creationId xmlns:p14="http://schemas.microsoft.com/office/powerpoint/2010/main" val="101402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313" y="1497330"/>
            <a:ext cx="9274629" cy="3863340"/>
          </a:xfrm>
          <a:prstGeom prst="rect">
            <a:avLst/>
          </a:prstGeom>
        </p:spPr>
      </p:pic>
    </p:spTree>
    <p:extLst>
      <p:ext uri="{BB962C8B-B14F-4D97-AF65-F5344CB8AC3E}">
        <p14:creationId xmlns:p14="http://schemas.microsoft.com/office/powerpoint/2010/main" val="387311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487" y="1328737"/>
            <a:ext cx="9725025" cy="4200525"/>
          </a:xfrm>
          <a:prstGeom prst="rect">
            <a:avLst/>
          </a:prstGeom>
        </p:spPr>
      </p:pic>
    </p:spTree>
    <p:extLst>
      <p:ext uri="{BB962C8B-B14F-4D97-AF65-F5344CB8AC3E}">
        <p14:creationId xmlns:p14="http://schemas.microsoft.com/office/powerpoint/2010/main" val="3392204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1845754" cy="1596177"/>
          </a:xfrm>
        </p:spPr>
        <p:txBody>
          <a:bodyPr/>
          <a:lstStyle/>
          <a:p>
            <a:r>
              <a:rPr lang="en-US" dirty="0" smtClean="0">
                <a:latin typeface="Eras Medium ITC" panose="020B0602030504020804" pitchFamily="34" charset="0"/>
              </a:rPr>
              <a:t>result</a:t>
            </a:r>
            <a:endParaRPr lang="en-US" dirty="0">
              <a:latin typeface="Eras Medium ITC" panose="020B0602030504020804" pitchFamily="34" charset="0"/>
            </a:endParaRPr>
          </a:p>
        </p:txBody>
      </p:sp>
      <p:sp>
        <p:nvSpPr>
          <p:cNvPr id="3" name="Content Placeholder 2"/>
          <p:cNvSpPr>
            <a:spLocks noGrp="1"/>
          </p:cNvSpPr>
          <p:nvPr>
            <p:ph sz="quarter" idx="13"/>
          </p:nvPr>
        </p:nvSpPr>
        <p:spPr/>
        <p:txBody>
          <a:bodyPr/>
          <a:lstStyle/>
          <a:p>
            <a:pPr marL="0" indent="0">
              <a:buNone/>
            </a:pPr>
            <a:r>
              <a:rPr lang="en-US" sz="2400" cap="none" dirty="0">
                <a:latin typeface="Eras Medium ITC" panose="020B0602030504020804" pitchFamily="34" charset="0"/>
              </a:rPr>
              <a:t>T</a:t>
            </a:r>
            <a:r>
              <a:rPr lang="en-US" sz="2400" cap="none" dirty="0" smtClean="0">
                <a:latin typeface="Eras Medium ITC" panose="020B0602030504020804" pitchFamily="34" charset="0"/>
              </a:rPr>
              <a:t>hus deployment of a keylogger necessitates stringent security measures including user consent, legal compliance, and data encryption to mitigate risks of privacy breaches and trust erosion</a:t>
            </a:r>
            <a:r>
              <a:rPr lang="en-US" cap="none" dirty="0" smtClean="0">
                <a:latin typeface="Eras Medium ITC" panose="020B0602030504020804" pitchFamily="34" charset="0"/>
              </a:rPr>
              <a:t>.</a:t>
            </a:r>
            <a:endParaRPr lang="en-US" cap="none" dirty="0">
              <a:latin typeface="Eras Medium ITC" panose="020B0602030504020804" pitchFamily="34" charset="0"/>
            </a:endParaRPr>
          </a:p>
        </p:txBody>
      </p:sp>
    </p:spTree>
    <p:extLst>
      <p:ext uri="{BB962C8B-B14F-4D97-AF65-F5344CB8AC3E}">
        <p14:creationId xmlns:p14="http://schemas.microsoft.com/office/powerpoint/2010/main" val="2639127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813" y="832757"/>
            <a:ext cx="4114801" cy="1094014"/>
          </a:xfrm>
        </p:spPr>
        <p:txBody>
          <a:bodyPr/>
          <a:lstStyle/>
          <a:p>
            <a:r>
              <a:rPr lang="en-US" dirty="0" smtClean="0">
                <a:latin typeface="Eras Medium ITC" panose="020B0602030504020804" pitchFamily="34" charset="0"/>
              </a:rPr>
              <a:t>conclusion</a:t>
            </a:r>
            <a:endParaRPr lang="en-US" dirty="0">
              <a:latin typeface="Eras Medium ITC" panose="020B0602030504020804" pitchFamily="34" charset="0"/>
            </a:endParaRPr>
          </a:p>
        </p:txBody>
      </p:sp>
      <p:sp>
        <p:nvSpPr>
          <p:cNvPr id="7" name="Rectangle 4"/>
          <p:cNvSpPr>
            <a:spLocks noChangeArrowheads="1"/>
          </p:cNvSpPr>
          <p:nvPr/>
        </p:nvSpPr>
        <p:spPr bwMode="auto">
          <a:xfrm>
            <a:off x="0" y="0"/>
            <a:ext cx="3908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077059" y="2313248"/>
            <a:ext cx="1036382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Eras Medium ITC" panose="020B0602030504020804" pitchFamily="34" charset="0"/>
              </a:rPr>
              <a:t>keyloggers, while useful for legitimate purposes like security monitoring, necessitate stringent security measures to safeguard user privacy and uphold trust. compliance with privacy regulations, encryption of captured data, and transparent communication are vital for mitigating risks and maintaining organizational integrity</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0558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129" y="1600199"/>
            <a:ext cx="4082141" cy="1061357"/>
          </a:xfrm>
        </p:spPr>
        <p:txBody>
          <a:bodyPr/>
          <a:lstStyle/>
          <a:p>
            <a:r>
              <a:rPr lang="en-US" dirty="0" smtClean="0">
                <a:latin typeface="Eras Medium ITC" panose="020B0602030504020804" pitchFamily="34" charset="0"/>
              </a:rPr>
              <a:t>Future scope</a:t>
            </a:r>
            <a:endParaRPr lang="en-US" dirty="0">
              <a:latin typeface="Eras Medium ITC" panose="020B0602030504020804" pitchFamily="34" charset="0"/>
            </a:endParaRPr>
          </a:p>
        </p:txBody>
      </p:sp>
      <p:sp>
        <p:nvSpPr>
          <p:cNvPr id="6" name="Rectangle 3"/>
          <p:cNvSpPr>
            <a:spLocks noChangeArrowheads="1"/>
          </p:cNvSpPr>
          <p:nvPr/>
        </p:nvSpPr>
        <p:spPr bwMode="auto">
          <a:xfrm>
            <a:off x="1453243" y="2958489"/>
            <a:ext cx="997675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Eras Medium ITC" panose="020B0602030504020804" pitchFamily="34" charset="0"/>
              </a:rPr>
              <a:t>Future advancements in keylogger technology may involve enhanced detection capabilities for identifying sophisticated evasion techniques, as well as integration with artificial intelligence for more intelligent monitoring and threat analysis, ensuring robust protection against evolving cyber threats. Additionally, the development of decentralized and privacy-preserving keylogging solutions could emerge to address growing concerns about data privacy and compliance with increasingly stringent regulations.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Eras Medium ITC" panose="020B0602030504020804" pitchFamily="34" charset="0"/>
            </a:endParaRPr>
          </a:p>
        </p:txBody>
      </p:sp>
      <p:sp>
        <p:nvSpPr>
          <p:cNvPr id="7" name="Rectangle 4"/>
          <p:cNvSpPr>
            <a:spLocks noChangeArrowheads="1"/>
          </p:cNvSpPr>
          <p:nvPr/>
        </p:nvSpPr>
        <p:spPr bwMode="auto">
          <a:xfrm>
            <a:off x="0" y="-300307"/>
            <a:ext cx="52872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597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2711168" cy="1596177"/>
          </a:xfrm>
        </p:spPr>
        <p:txBody>
          <a:bodyPr/>
          <a:lstStyle/>
          <a:p>
            <a:r>
              <a:rPr lang="en-US" dirty="0" smtClean="0">
                <a:latin typeface="Eras Medium ITC" panose="020B0602030504020804" pitchFamily="34" charset="0"/>
              </a:rPr>
              <a:t>reference</a:t>
            </a:r>
            <a:endParaRPr lang="en-US" dirty="0">
              <a:latin typeface="Eras Medium ITC" panose="020B0602030504020804" pitchFamily="34" charset="0"/>
            </a:endParaRPr>
          </a:p>
        </p:txBody>
      </p:sp>
      <p:sp>
        <p:nvSpPr>
          <p:cNvPr id="3" name="Content Placeholder 2"/>
          <p:cNvSpPr>
            <a:spLocks noGrp="1"/>
          </p:cNvSpPr>
          <p:nvPr>
            <p:ph sz="quarter" idx="13"/>
          </p:nvPr>
        </p:nvSpPr>
        <p:spPr>
          <a:xfrm>
            <a:off x="913774" y="2008414"/>
            <a:ext cx="10363826" cy="3782785"/>
          </a:xfrm>
        </p:spPr>
        <p:txBody>
          <a:bodyPr/>
          <a:lstStyle/>
          <a:p>
            <a:r>
              <a:rPr lang="en-US" dirty="0">
                <a:latin typeface="Eras Medium ITC" panose="020B0602030504020804" pitchFamily="34" charset="0"/>
              </a:rPr>
              <a:t>Stallings, W., &amp; Brown, L. (2017). "Computer Security: Principles and Practice." Pearson.</a:t>
            </a:r>
          </a:p>
          <a:p>
            <a:r>
              <a:rPr lang="en-US" dirty="0">
                <a:latin typeface="Eras Medium ITC" panose="020B0602030504020804" pitchFamily="34" charset="0"/>
              </a:rPr>
              <a:t>Sikorski, M., &amp; Honig, A. (2012). "Practical Malware Analysis: The Hands-On Guide to Dissecting Malicious Software." No Starch Press.</a:t>
            </a:r>
          </a:p>
          <a:p>
            <a:r>
              <a:rPr lang="en-US" dirty="0">
                <a:latin typeface="Eras Medium ITC" panose="020B0602030504020804" pitchFamily="34" charset="0"/>
              </a:rPr>
              <a:t>Anderson, R. (2008). "Security Engineering: A Guide to Building Dependable Distributed Systems." Wiley.</a:t>
            </a:r>
          </a:p>
          <a:p>
            <a:r>
              <a:rPr lang="en-US" dirty="0">
                <a:latin typeface="Eras Medium ITC" panose="020B0602030504020804" pitchFamily="34" charset="0"/>
              </a:rPr>
              <a:t>Goodrich, M. T., &amp; Tamassia, R. (2014). "Introduction to Computer Security." Pearson.</a:t>
            </a:r>
          </a:p>
          <a:p>
            <a:endParaRPr lang="en-US" dirty="0"/>
          </a:p>
        </p:txBody>
      </p:sp>
    </p:spTree>
    <p:extLst>
      <p:ext uri="{BB962C8B-B14F-4D97-AF65-F5344CB8AC3E}">
        <p14:creationId xmlns:p14="http://schemas.microsoft.com/office/powerpoint/2010/main" val="8962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947058"/>
            <a:ext cx="2155246" cy="734786"/>
          </a:xfrm>
        </p:spPr>
        <p:txBody>
          <a:bodyPr>
            <a:normAutofit/>
          </a:bodyPr>
          <a:lstStyle/>
          <a:p>
            <a:r>
              <a:rPr lang="en-US" dirty="0" smtClean="0">
                <a:latin typeface="Eras Medium ITC" panose="020B0602030504020804" pitchFamily="34" charset="0"/>
              </a:rPr>
              <a:t>Agenta</a:t>
            </a:r>
            <a:endParaRPr lang="en-US" dirty="0">
              <a:latin typeface="Eras Medium ITC" panose="020B0602030504020804" pitchFamily="34" charset="0"/>
            </a:endParaRPr>
          </a:p>
        </p:txBody>
      </p:sp>
      <p:sp>
        <p:nvSpPr>
          <p:cNvPr id="3" name="Content Placeholder 2"/>
          <p:cNvSpPr>
            <a:spLocks noGrp="1"/>
          </p:cNvSpPr>
          <p:nvPr>
            <p:ph sz="quarter" idx="13"/>
          </p:nvPr>
        </p:nvSpPr>
        <p:spPr>
          <a:xfrm>
            <a:off x="2759528" y="1894114"/>
            <a:ext cx="8518071" cy="3897085"/>
          </a:xfrm>
        </p:spPr>
        <p:txBody>
          <a:bodyPr>
            <a:normAutofit fontScale="25000" lnSpcReduction="20000"/>
          </a:bodyPr>
          <a:lstStyle/>
          <a:p>
            <a:r>
              <a:rPr lang="en-US" sz="8000" dirty="0" smtClean="0">
                <a:latin typeface="Eras Medium ITC" panose="020B0602030504020804" pitchFamily="34" charset="0"/>
              </a:rPr>
              <a:t>Problem statement</a:t>
            </a:r>
          </a:p>
          <a:p>
            <a:r>
              <a:rPr lang="en-US" sz="8000" dirty="0" smtClean="0">
                <a:latin typeface="Eras Medium ITC" panose="020B0602030504020804" pitchFamily="34" charset="0"/>
              </a:rPr>
              <a:t>Proposed system solution</a:t>
            </a:r>
          </a:p>
          <a:p>
            <a:r>
              <a:rPr lang="en-US" sz="8000" dirty="0" smtClean="0">
                <a:latin typeface="Eras Medium ITC" panose="020B0602030504020804" pitchFamily="34" charset="0"/>
              </a:rPr>
              <a:t>System  approach</a:t>
            </a:r>
          </a:p>
          <a:p>
            <a:r>
              <a:rPr lang="en-US" sz="8000" dirty="0" smtClean="0">
                <a:latin typeface="Eras Medium ITC" panose="020B0602030504020804" pitchFamily="34" charset="0"/>
              </a:rPr>
              <a:t>Algorithm</a:t>
            </a:r>
          </a:p>
          <a:p>
            <a:r>
              <a:rPr lang="en-US" sz="8000" dirty="0" smtClean="0">
                <a:latin typeface="Eras Medium ITC" panose="020B0602030504020804" pitchFamily="34" charset="0"/>
              </a:rPr>
              <a:t>deployment</a:t>
            </a:r>
          </a:p>
          <a:p>
            <a:r>
              <a:rPr lang="en-US" sz="8000" dirty="0" smtClean="0">
                <a:latin typeface="Eras Medium ITC" panose="020B0602030504020804" pitchFamily="34" charset="0"/>
              </a:rPr>
              <a:t>Output</a:t>
            </a:r>
          </a:p>
          <a:p>
            <a:r>
              <a:rPr lang="en-US" sz="8000" dirty="0" smtClean="0">
                <a:latin typeface="Eras Medium ITC" panose="020B0602030504020804" pitchFamily="34" charset="0"/>
              </a:rPr>
              <a:t>Result</a:t>
            </a:r>
          </a:p>
          <a:p>
            <a:r>
              <a:rPr lang="en-US" sz="8000" dirty="0" smtClean="0">
                <a:latin typeface="Eras Medium ITC" panose="020B0602030504020804" pitchFamily="34" charset="0"/>
              </a:rPr>
              <a:t>Conclusion</a:t>
            </a:r>
          </a:p>
          <a:p>
            <a:r>
              <a:rPr lang="en-US" sz="8000" dirty="0" smtClean="0">
                <a:latin typeface="Eras Medium ITC" panose="020B0602030504020804" pitchFamily="34" charset="0"/>
              </a:rPr>
              <a:t>Future scope</a:t>
            </a:r>
          </a:p>
          <a:p>
            <a:r>
              <a:rPr lang="en-US" sz="8000" dirty="0" smtClean="0">
                <a:latin typeface="Eras Medium ITC" panose="020B0602030504020804" pitchFamily="34" charset="0"/>
              </a:rPr>
              <a:t>references</a:t>
            </a:r>
          </a:p>
          <a:p>
            <a:endParaRPr lang="en-US" dirty="0"/>
          </a:p>
        </p:txBody>
      </p:sp>
    </p:spTree>
    <p:extLst>
      <p:ext uri="{BB962C8B-B14F-4D97-AF65-F5344CB8AC3E}">
        <p14:creationId xmlns:p14="http://schemas.microsoft.com/office/powerpoint/2010/main" val="317042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75" y="1200353"/>
            <a:ext cx="4931854" cy="938690"/>
          </a:xfrm>
        </p:spPr>
        <p:txBody>
          <a:bodyPr/>
          <a:lstStyle/>
          <a:p>
            <a:r>
              <a:rPr lang="en-US" dirty="0" smtClean="0">
                <a:latin typeface="Eras Medium ITC" panose="020B0602030504020804" pitchFamily="34" charset="0"/>
              </a:rPr>
              <a:t>Problem statement</a:t>
            </a:r>
            <a:endParaRPr lang="en-US" dirty="0">
              <a:latin typeface="Eras Medium ITC" panose="020B0602030504020804" pitchFamily="34" charset="0"/>
            </a:endParaRPr>
          </a:p>
        </p:txBody>
      </p:sp>
      <p:sp>
        <p:nvSpPr>
          <p:cNvPr id="3" name="Content Placeholder 2"/>
          <p:cNvSpPr>
            <a:spLocks noGrp="1"/>
          </p:cNvSpPr>
          <p:nvPr>
            <p:ph sz="quarter" idx="13"/>
          </p:nvPr>
        </p:nvSpPr>
        <p:spPr>
          <a:xfrm>
            <a:off x="913775" y="2541265"/>
            <a:ext cx="10363826" cy="3424107"/>
          </a:xfrm>
        </p:spPr>
        <p:txBody>
          <a:bodyPr>
            <a:normAutofit/>
          </a:bodyPr>
          <a:lstStyle/>
          <a:p>
            <a:pPr marL="0" indent="0">
              <a:buNone/>
            </a:pPr>
            <a:r>
              <a:rPr lang="en-US" cap="none" dirty="0">
                <a:latin typeface="Eras Medium ITC" panose="020B0602030504020804" pitchFamily="34" charset="0"/>
              </a:rPr>
              <a:t>In today's digital age, where cybersecurity threats loom large, one of the significant concerns is the proliferation of </a:t>
            </a:r>
            <a:r>
              <a:rPr lang="en-US" cap="none" dirty="0" smtClean="0">
                <a:latin typeface="Eras Medium ITC" panose="020B0602030504020804" pitchFamily="34" charset="0"/>
              </a:rPr>
              <a:t>keyloggers , </a:t>
            </a:r>
            <a:r>
              <a:rPr lang="en-US" cap="none" dirty="0">
                <a:latin typeface="Eras Medium ITC" panose="020B0602030504020804" pitchFamily="34" charset="0"/>
              </a:rPr>
              <a:t>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0" indent="0">
              <a:buNone/>
            </a:pPr>
            <a:endParaRPr lang="en-US" cap="none" dirty="0">
              <a:latin typeface="Eras Medium ITC" panose="020B0602030504020804" pitchFamily="34" charset="0"/>
            </a:endParaRPr>
          </a:p>
        </p:txBody>
      </p:sp>
    </p:spTree>
    <p:extLst>
      <p:ext uri="{BB962C8B-B14F-4D97-AF65-F5344CB8AC3E}">
        <p14:creationId xmlns:p14="http://schemas.microsoft.com/office/powerpoint/2010/main" val="268082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618517"/>
            <a:ext cx="5323114" cy="1030669"/>
          </a:xfrm>
        </p:spPr>
        <p:txBody>
          <a:bodyPr/>
          <a:lstStyle/>
          <a:p>
            <a:r>
              <a:rPr lang="en-US" dirty="0" smtClean="0">
                <a:latin typeface="Eras Medium ITC" panose="020B0602030504020804" pitchFamily="34" charset="0"/>
              </a:rPr>
              <a:t>Proposed solution</a:t>
            </a:r>
            <a:endParaRPr lang="en-US" dirty="0">
              <a:latin typeface="Eras Medium ITC" panose="020B0602030504020804" pitchFamily="34" charset="0"/>
            </a:endParaRPr>
          </a:p>
        </p:txBody>
      </p:sp>
      <p:sp>
        <p:nvSpPr>
          <p:cNvPr id="3" name="Content Placeholder 2"/>
          <p:cNvSpPr>
            <a:spLocks noGrp="1"/>
          </p:cNvSpPr>
          <p:nvPr>
            <p:ph sz="quarter" idx="13"/>
          </p:nvPr>
        </p:nvSpPr>
        <p:spPr>
          <a:xfrm>
            <a:off x="913774" y="1485900"/>
            <a:ext cx="10363826" cy="4865914"/>
          </a:xfrm>
        </p:spPr>
        <p:txBody>
          <a:bodyPr>
            <a:normAutofit fontScale="92500" lnSpcReduction="10000"/>
          </a:bodyPr>
          <a:lstStyle/>
          <a:p>
            <a:pPr marL="0" indent="0">
              <a:buNone/>
            </a:pPr>
            <a:r>
              <a:rPr lang="en-US" sz="2200" cap="none" dirty="0" smtClean="0">
                <a:latin typeface="Eras Medium ITC" panose="020B0602030504020804" pitchFamily="34" charset="0"/>
              </a:rPr>
              <a:t>There are several proposed solutions to combat keyloggers, each with its own security considerations:</a:t>
            </a:r>
          </a:p>
          <a:p>
            <a:pPr marL="0" indent="0">
              <a:buNone/>
            </a:pPr>
            <a:r>
              <a:rPr lang="en-US" sz="2200" b="1" cap="none" dirty="0" smtClean="0">
                <a:latin typeface="Eras Medium ITC" panose="020B0602030504020804" pitchFamily="34" charset="0"/>
              </a:rPr>
              <a:t>PREVENTATIVE MEASURES:</a:t>
            </a:r>
            <a:endParaRPr lang="en-US" sz="2200" cap="none" dirty="0" smtClean="0">
              <a:latin typeface="Eras Medium ITC" panose="020B0602030504020804" pitchFamily="34" charset="0"/>
            </a:endParaRPr>
          </a:p>
          <a:p>
            <a:r>
              <a:rPr lang="en-US" sz="2200" b="1" cap="none" dirty="0" smtClean="0">
                <a:latin typeface="Eras Medium ITC" panose="020B0602030504020804" pitchFamily="34" charset="0"/>
              </a:rPr>
              <a:t>ANTI-VIRUS AND ANTI-MALWARE SOFTWARE:</a:t>
            </a:r>
            <a:r>
              <a:rPr lang="en-US" sz="2200" cap="none" dirty="0" smtClean="0">
                <a:latin typeface="Eras Medium ITC" panose="020B0602030504020804" pitchFamily="34" charset="0"/>
              </a:rPr>
              <a:t> regularly updated security software can detect and remove keyloggers during installation or while they attempt to run.</a:t>
            </a:r>
          </a:p>
          <a:p>
            <a:r>
              <a:rPr lang="en-US" sz="2200" b="1" cap="none" dirty="0" smtClean="0">
                <a:latin typeface="Eras Medium ITC" panose="020B0602030504020804" pitchFamily="34" charset="0"/>
              </a:rPr>
              <a:t>FIREWALLS:</a:t>
            </a:r>
            <a:r>
              <a:rPr lang="en-US" sz="2200" cap="none" dirty="0" smtClean="0">
                <a:latin typeface="Eras Medium ITC" panose="020B0602030504020804" pitchFamily="34" charset="0"/>
              </a:rPr>
              <a:t> firewalls monitor incoming and outgoing traffic, potentially blocking attempts by a keylogger to send stolen data.</a:t>
            </a:r>
          </a:p>
          <a:p>
            <a:r>
              <a:rPr lang="en-US" sz="2200" b="1" cap="none" dirty="0" smtClean="0">
                <a:latin typeface="Eras Medium ITC" panose="020B0602030504020804" pitchFamily="34" charset="0"/>
              </a:rPr>
              <a:t>PASSWORD MANAGERS:</a:t>
            </a:r>
            <a:r>
              <a:rPr lang="en-US" sz="2200" cap="none" dirty="0" smtClean="0">
                <a:latin typeface="Eras Medium ITC" panose="020B0602030504020804" pitchFamily="34" charset="0"/>
              </a:rPr>
              <a:t> using strong, unique passwords for all accounts and storing them securely in a password manager minimizes the information a keylogger can capture.</a:t>
            </a:r>
          </a:p>
          <a:p>
            <a:r>
              <a:rPr lang="en-US" sz="2200" b="1" cap="none" dirty="0" smtClean="0">
                <a:latin typeface="Eras Medium ITC" panose="020B0602030504020804" pitchFamily="34" charset="0"/>
              </a:rPr>
              <a:t>VIRTUAL KEYBOARD:</a:t>
            </a:r>
            <a:r>
              <a:rPr lang="en-US" sz="2200" cap="none" dirty="0" smtClean="0">
                <a:latin typeface="Eras Medium ITC" panose="020B0602030504020804" pitchFamily="34" charset="0"/>
              </a:rPr>
              <a:t> on-screen keyboards displayed visually where clicking simulates key presses can bypass hardware keyloggers</a:t>
            </a:r>
            <a:r>
              <a:rPr lang="en-US" cap="none" dirty="0" smtClean="0"/>
              <a:t>.</a:t>
            </a:r>
          </a:p>
          <a:p>
            <a:endParaRPr lang="en-US" dirty="0"/>
          </a:p>
        </p:txBody>
      </p:sp>
    </p:spTree>
    <p:extLst>
      <p:ext uri="{BB962C8B-B14F-4D97-AF65-F5344CB8AC3E}">
        <p14:creationId xmlns:p14="http://schemas.microsoft.com/office/powerpoint/2010/main" val="98486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9329" y="1404257"/>
            <a:ext cx="7984671" cy="2246769"/>
          </a:xfrm>
          <a:prstGeom prst="rect">
            <a:avLst/>
          </a:prstGeom>
        </p:spPr>
        <p:txBody>
          <a:bodyPr wrap="square">
            <a:spAutoFit/>
          </a:bodyPr>
          <a:lstStyle/>
          <a:p>
            <a:r>
              <a:rPr lang="en-US" sz="2000" b="1" dirty="0" smtClean="0">
                <a:solidFill>
                  <a:srgbClr val="1F1F1F"/>
                </a:solidFill>
                <a:latin typeface="Eras Medium ITC" panose="020B0602030504020804" pitchFamily="34" charset="0"/>
              </a:rPr>
              <a:t>DETECTION METHODS:</a:t>
            </a:r>
          </a:p>
          <a:p>
            <a:endParaRPr lang="en-US" sz="2000" dirty="0">
              <a:solidFill>
                <a:srgbClr val="1F1F1F"/>
              </a:solidFill>
              <a:latin typeface="Eras Medium ITC" panose="020B0602030504020804" pitchFamily="34" charset="0"/>
            </a:endParaRPr>
          </a:p>
          <a:p>
            <a:pPr>
              <a:buFont typeface="Arial" panose="020B0604020202020204" pitchFamily="34" charset="0"/>
              <a:buChar char="•"/>
            </a:pPr>
            <a:r>
              <a:rPr lang="en-US" sz="2000" b="1" dirty="0" smtClean="0">
                <a:solidFill>
                  <a:srgbClr val="1F1F1F"/>
                </a:solidFill>
                <a:latin typeface="Eras Medium ITC" panose="020B0602030504020804" pitchFamily="34" charset="0"/>
              </a:rPr>
              <a:t> SYSTEM BEHAVIOR MONITORING:</a:t>
            </a:r>
            <a:r>
              <a:rPr lang="en-US" sz="2000" dirty="0">
                <a:solidFill>
                  <a:srgbClr val="1F1F1F"/>
                </a:solidFill>
                <a:latin typeface="Eras Medium ITC" panose="020B0602030504020804" pitchFamily="34" charset="0"/>
              </a:rPr>
              <a:t> </a:t>
            </a:r>
            <a:r>
              <a:rPr lang="en-US" sz="2000" dirty="0" smtClean="0">
                <a:solidFill>
                  <a:srgbClr val="1F1F1F"/>
                </a:solidFill>
                <a:latin typeface="Eras Medium ITC" panose="020B0602030504020804" pitchFamily="34" charset="0"/>
              </a:rPr>
              <a:t> Security </a:t>
            </a:r>
            <a:r>
              <a:rPr lang="en-US" sz="2000" dirty="0">
                <a:solidFill>
                  <a:srgbClr val="1F1F1F"/>
                </a:solidFill>
                <a:latin typeface="Eras Medium ITC" panose="020B0602030504020804" pitchFamily="34" charset="0"/>
              </a:rPr>
              <a:t>software can monitor unusual system activity that might indicate a keylogger</a:t>
            </a:r>
            <a:r>
              <a:rPr lang="en-US" sz="2000" dirty="0" smtClean="0">
                <a:solidFill>
                  <a:srgbClr val="1F1F1F"/>
                </a:solidFill>
                <a:latin typeface="Eras Medium ITC" panose="020B0602030504020804" pitchFamily="34" charset="0"/>
              </a:rPr>
              <a:t>.</a:t>
            </a:r>
          </a:p>
          <a:p>
            <a:pPr>
              <a:buFont typeface="Arial" panose="020B0604020202020204" pitchFamily="34" charset="0"/>
              <a:buChar char="•"/>
            </a:pPr>
            <a:endParaRPr lang="en-US" sz="2000" dirty="0">
              <a:solidFill>
                <a:srgbClr val="1F1F1F"/>
              </a:solidFill>
              <a:latin typeface="Eras Medium ITC" panose="020B0602030504020804" pitchFamily="34" charset="0"/>
            </a:endParaRPr>
          </a:p>
          <a:p>
            <a:pPr>
              <a:buFont typeface="Arial" panose="020B0604020202020204" pitchFamily="34" charset="0"/>
              <a:buChar char="•"/>
            </a:pPr>
            <a:r>
              <a:rPr lang="en-US" sz="2000" b="1" dirty="0" smtClean="0">
                <a:solidFill>
                  <a:srgbClr val="1F1F1F"/>
                </a:solidFill>
                <a:latin typeface="Eras Medium ITC" panose="020B0602030504020804" pitchFamily="34" charset="0"/>
              </a:rPr>
              <a:t> PROCESS MONITORING:</a:t>
            </a:r>
            <a:r>
              <a:rPr lang="en-US" sz="2000" dirty="0">
                <a:solidFill>
                  <a:srgbClr val="1F1F1F"/>
                </a:solidFill>
                <a:latin typeface="Eras Medium ITC" panose="020B0602030504020804" pitchFamily="34" charset="0"/>
              </a:rPr>
              <a:t> </a:t>
            </a:r>
            <a:r>
              <a:rPr lang="en-US" sz="2000" dirty="0" smtClean="0">
                <a:solidFill>
                  <a:srgbClr val="1F1F1F"/>
                </a:solidFill>
                <a:latin typeface="Eras Medium ITC" panose="020B0602030504020804" pitchFamily="34" charset="0"/>
              </a:rPr>
              <a:t> Scrutinizing </a:t>
            </a:r>
            <a:r>
              <a:rPr lang="en-US" sz="2000" dirty="0">
                <a:solidFill>
                  <a:srgbClr val="1F1F1F"/>
                </a:solidFill>
                <a:latin typeface="Eras Medium ITC" panose="020B0602030504020804" pitchFamily="34" charset="0"/>
              </a:rPr>
              <a:t>running processes for suspicious programs can reveal hidden keyloggers</a:t>
            </a:r>
            <a:r>
              <a:rPr lang="en-US" dirty="0">
                <a:solidFill>
                  <a:srgbClr val="1F1F1F"/>
                </a:solidFill>
                <a:latin typeface="Google Sans"/>
              </a:rPr>
              <a:t>.</a:t>
            </a:r>
            <a:endParaRPr lang="en-US" b="0" i="0" dirty="0">
              <a:solidFill>
                <a:srgbClr val="1F1F1F"/>
              </a:solidFill>
              <a:effectLst/>
              <a:latin typeface="Google Sans"/>
            </a:endParaRPr>
          </a:p>
        </p:txBody>
      </p:sp>
    </p:spTree>
    <p:extLst>
      <p:ext uri="{BB962C8B-B14F-4D97-AF65-F5344CB8AC3E}">
        <p14:creationId xmlns:p14="http://schemas.microsoft.com/office/powerpoint/2010/main" val="423751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4262382" cy="1596177"/>
          </a:xfrm>
        </p:spPr>
        <p:txBody>
          <a:bodyPr/>
          <a:lstStyle/>
          <a:p>
            <a:r>
              <a:rPr lang="en-US" dirty="0" smtClean="0">
                <a:latin typeface="Eras Medium ITC" panose="020B0602030504020804" pitchFamily="34" charset="0"/>
              </a:rPr>
              <a:t>System Approach</a:t>
            </a:r>
            <a:endParaRPr lang="en-US" dirty="0">
              <a:latin typeface="Eras Medium ITC" panose="020B0602030504020804" pitchFamily="34" charset="0"/>
            </a:endParaRPr>
          </a:p>
        </p:txBody>
      </p:sp>
      <p:sp>
        <p:nvSpPr>
          <p:cNvPr id="3" name="Content Placeholder 2"/>
          <p:cNvSpPr>
            <a:spLocks noGrp="1"/>
          </p:cNvSpPr>
          <p:nvPr>
            <p:ph sz="quarter" idx="13"/>
          </p:nvPr>
        </p:nvSpPr>
        <p:spPr/>
        <p:txBody>
          <a:bodyPr>
            <a:normAutofit/>
          </a:bodyPr>
          <a:lstStyle/>
          <a:p>
            <a:pPr marL="0" indent="0">
              <a:buNone/>
            </a:pPr>
            <a:r>
              <a:rPr lang="en-US" cap="none" dirty="0" smtClean="0">
                <a:latin typeface="Eras Medium ITC" panose="020B0602030504020804" pitchFamily="34" charset="0"/>
              </a:rPr>
              <a:t>keyloggers are a serious threat to cybersecurity, as they can steal sensitive information like passwords and credit card details. here's a breakdown of keyloggers and how to approach them from a system perspective:</a:t>
            </a:r>
          </a:p>
          <a:p>
            <a:pPr marL="0" indent="0">
              <a:buNone/>
            </a:pPr>
            <a:endParaRPr lang="en-US" dirty="0" smtClean="0">
              <a:latin typeface="Eras Medium ITC" panose="020B0602030504020804" pitchFamily="34" charset="0"/>
            </a:endParaRPr>
          </a:p>
          <a:p>
            <a:r>
              <a:rPr lang="en-US" dirty="0">
                <a:latin typeface="Eras Medium ITC" panose="020B0602030504020804" pitchFamily="34" charset="0"/>
              </a:rPr>
              <a:t> </a:t>
            </a:r>
            <a:r>
              <a:rPr lang="en-US" b="1" cap="none" dirty="0">
                <a:latin typeface="Eras Medium ITC" panose="020B0602030504020804" pitchFamily="34" charset="0"/>
              </a:rPr>
              <a:t>P</a:t>
            </a:r>
            <a:r>
              <a:rPr lang="en-US" b="1" cap="none" dirty="0" smtClean="0">
                <a:latin typeface="Eras Medium ITC" panose="020B0602030504020804" pitchFamily="34" charset="0"/>
              </a:rPr>
              <a:t>revention</a:t>
            </a:r>
          </a:p>
          <a:p>
            <a:r>
              <a:rPr lang="en-US" b="1" cap="none" dirty="0" smtClean="0">
                <a:latin typeface="Eras Medium ITC" panose="020B0602030504020804" pitchFamily="34" charset="0"/>
              </a:rPr>
              <a:t> Detection</a:t>
            </a:r>
          </a:p>
          <a:p>
            <a:r>
              <a:rPr lang="en-US" b="1" cap="none" dirty="0" smtClean="0">
                <a:latin typeface="Eras Medium ITC" panose="020B0602030504020804" pitchFamily="34" charset="0"/>
              </a:rPr>
              <a:t> Mitigation</a:t>
            </a:r>
            <a:endParaRPr lang="en-US" cap="none" dirty="0">
              <a:latin typeface="Eras Medium ITC" panose="020B0602030504020804" pitchFamily="34" charset="0"/>
            </a:endParaRPr>
          </a:p>
        </p:txBody>
      </p:sp>
    </p:spTree>
    <p:extLst>
      <p:ext uri="{BB962C8B-B14F-4D97-AF65-F5344CB8AC3E}">
        <p14:creationId xmlns:p14="http://schemas.microsoft.com/office/powerpoint/2010/main" val="320579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371" y="1"/>
            <a:ext cx="6139541" cy="1175656"/>
          </a:xfrm>
        </p:spPr>
        <p:txBody>
          <a:bodyPr/>
          <a:lstStyle/>
          <a:p>
            <a:r>
              <a:rPr lang="en-US" dirty="0" smtClean="0">
                <a:latin typeface="Eras Medium ITC" panose="020B0602030504020804" pitchFamily="34" charset="0"/>
              </a:rPr>
              <a:t>algorithm</a:t>
            </a:r>
            <a:endParaRPr lang="en-US" dirty="0">
              <a:latin typeface="Eras Medium ITC" panose="020B0602030504020804" pitchFamily="34" charset="0"/>
            </a:endParaRPr>
          </a:p>
        </p:txBody>
      </p:sp>
      <p:sp>
        <p:nvSpPr>
          <p:cNvPr id="3" name="Content Placeholder 2"/>
          <p:cNvSpPr>
            <a:spLocks noGrp="1"/>
          </p:cNvSpPr>
          <p:nvPr>
            <p:ph sz="quarter" idx="13"/>
          </p:nvPr>
        </p:nvSpPr>
        <p:spPr>
          <a:xfrm>
            <a:off x="506187" y="1061357"/>
            <a:ext cx="11685814" cy="5094513"/>
          </a:xfrm>
        </p:spPr>
        <p:txBody>
          <a:bodyPr>
            <a:normAutofit fontScale="25000" lnSpcReduction="20000"/>
          </a:bodyPr>
          <a:lstStyle/>
          <a:p>
            <a:r>
              <a:rPr lang="en-US" sz="8000" dirty="0">
                <a:latin typeface="Eras Medium ITC" panose="020B0602030504020804" pitchFamily="34" charset="0"/>
              </a:rPr>
              <a:t>Initialization:</a:t>
            </a:r>
          </a:p>
          <a:p>
            <a:pPr lvl="1"/>
            <a:r>
              <a:rPr lang="en-US" sz="8000" cap="none" dirty="0" smtClean="0">
                <a:latin typeface="Eras Medium ITC" panose="020B0602030504020804" pitchFamily="34" charset="0"/>
              </a:rPr>
              <a:t>start the keylogger program.</a:t>
            </a:r>
          </a:p>
          <a:p>
            <a:r>
              <a:rPr lang="en-US" sz="8000" dirty="0" smtClean="0">
                <a:latin typeface="Eras Medium ITC" panose="020B0602030504020804" pitchFamily="34" charset="0"/>
              </a:rPr>
              <a:t>Capture </a:t>
            </a:r>
            <a:r>
              <a:rPr lang="en-US" sz="8000" dirty="0">
                <a:latin typeface="Eras Medium ITC" panose="020B0602030504020804" pitchFamily="34" charset="0"/>
              </a:rPr>
              <a:t>Keystrokes:</a:t>
            </a:r>
          </a:p>
          <a:p>
            <a:pPr lvl="1"/>
            <a:r>
              <a:rPr lang="en-US" sz="8000" cap="none" dirty="0" smtClean="0">
                <a:latin typeface="Eras Medium ITC" panose="020B0602030504020804" pitchFamily="34" charset="0"/>
              </a:rPr>
              <a:t>continuously monitor keyboard input.</a:t>
            </a:r>
          </a:p>
          <a:p>
            <a:pPr lvl="1"/>
            <a:r>
              <a:rPr lang="en-US" sz="8000" cap="none" dirty="0" smtClean="0">
                <a:latin typeface="Eras Medium ITC" panose="020B0602030504020804" pitchFamily="34" charset="0"/>
              </a:rPr>
              <a:t>when a key is pressed, record the key and timestamp</a:t>
            </a:r>
            <a:r>
              <a:rPr lang="en-US" sz="8000" dirty="0" smtClean="0">
                <a:latin typeface="Eras Medium ITC" panose="020B0602030504020804" pitchFamily="34" charset="0"/>
              </a:rPr>
              <a:t>.</a:t>
            </a:r>
            <a:endParaRPr lang="en-US" sz="8000" dirty="0">
              <a:latin typeface="Eras Medium ITC" panose="020B0602030504020804" pitchFamily="34" charset="0"/>
            </a:endParaRPr>
          </a:p>
          <a:p>
            <a:r>
              <a:rPr lang="en-US" sz="8000" dirty="0">
                <a:latin typeface="Eras Medium ITC" panose="020B0602030504020804" pitchFamily="34" charset="0"/>
              </a:rPr>
              <a:t>Store Keystrokes:</a:t>
            </a:r>
          </a:p>
          <a:p>
            <a:pPr lvl="1"/>
            <a:r>
              <a:rPr lang="en-US" sz="8000" cap="none" dirty="0" smtClean="0">
                <a:latin typeface="Eras Medium ITC" panose="020B0602030504020804" pitchFamily="34" charset="0"/>
              </a:rPr>
              <a:t>store the captured keystrokes in a secure data structure (e.g., an array or a file).</a:t>
            </a:r>
          </a:p>
          <a:p>
            <a:r>
              <a:rPr lang="en-US" sz="8000" dirty="0" smtClean="0">
                <a:latin typeface="Eras Medium ITC" panose="020B0602030504020804" pitchFamily="34" charset="0"/>
              </a:rPr>
              <a:t>Periodic </a:t>
            </a:r>
            <a:r>
              <a:rPr lang="en-US" sz="8000" dirty="0">
                <a:latin typeface="Eras Medium ITC" panose="020B0602030504020804" pitchFamily="34" charset="0"/>
              </a:rPr>
              <a:t>Data Storage:</a:t>
            </a:r>
          </a:p>
          <a:p>
            <a:pPr lvl="1"/>
            <a:r>
              <a:rPr lang="en-US" sz="8000" cap="none" dirty="0" smtClean="0">
                <a:latin typeface="Eras Medium ITC" panose="020B0602030504020804" pitchFamily="34" charset="0"/>
              </a:rPr>
              <a:t>periodically save the captured keystrokes to a log file or database to prevent data loss in case of program termination</a:t>
            </a:r>
            <a:r>
              <a:rPr lang="en-US" sz="8000" dirty="0" smtClean="0">
                <a:latin typeface="Eras Medium ITC" panose="020B0602030504020804" pitchFamily="34" charset="0"/>
              </a:rPr>
              <a:t>.</a:t>
            </a:r>
            <a:endParaRPr lang="en-US" sz="8000" dirty="0">
              <a:latin typeface="Eras Medium ITC" panose="020B0602030504020804" pitchFamily="34" charset="0"/>
            </a:endParaRPr>
          </a:p>
          <a:p>
            <a:r>
              <a:rPr lang="en-US" sz="8000" dirty="0">
                <a:latin typeface="Eras Medium ITC" panose="020B0602030504020804" pitchFamily="34" charset="0"/>
              </a:rPr>
              <a:t>Run Stealthily (Optional):</a:t>
            </a:r>
          </a:p>
          <a:p>
            <a:pPr lvl="1"/>
            <a:r>
              <a:rPr lang="en-US" sz="8000" cap="none" dirty="0" smtClean="0">
                <a:latin typeface="Eras Medium ITC" panose="020B0602030504020804" pitchFamily="34" charset="0"/>
              </a:rPr>
              <a:t>implement techniques to run the keylogger stealthily, such as hiding the process, disguising the file name, or encrypting the stored data</a:t>
            </a:r>
            <a:r>
              <a:rPr lang="en-US" sz="8000" dirty="0" smtClean="0">
                <a:latin typeface="Eras Medium ITC" panose="020B0602030504020804" pitchFamily="34" charset="0"/>
              </a:rPr>
              <a:t>.</a:t>
            </a:r>
            <a:endParaRPr lang="en-US" sz="8000" dirty="0">
              <a:latin typeface="Eras Medium ITC" panose="020B0602030504020804" pitchFamily="34" charset="0"/>
            </a:endParaRPr>
          </a:p>
          <a:p>
            <a:r>
              <a:rPr lang="en-US" sz="8000" dirty="0">
                <a:latin typeface="Eras Medium ITC" panose="020B0602030504020804" pitchFamily="34" charset="0"/>
              </a:rPr>
              <a:t>End Program:</a:t>
            </a:r>
          </a:p>
          <a:p>
            <a:pPr lvl="1"/>
            <a:r>
              <a:rPr lang="en-US" sz="8000" cap="none" dirty="0" smtClean="0">
                <a:latin typeface="Eras Medium ITC" panose="020B0602030504020804" pitchFamily="34" charset="0"/>
              </a:rPr>
              <a:t>terminate the keylogger program when necessary.</a:t>
            </a:r>
          </a:p>
          <a:p>
            <a:r>
              <a:rPr lang="en-US" dirty="0"/>
              <a:t/>
            </a:r>
            <a:br>
              <a:rPr lang="en-US" dirty="0"/>
            </a:br>
            <a:endParaRPr lang="en-US" dirty="0"/>
          </a:p>
        </p:txBody>
      </p:sp>
    </p:spTree>
    <p:extLst>
      <p:ext uri="{BB962C8B-B14F-4D97-AF65-F5344CB8AC3E}">
        <p14:creationId xmlns:p14="http://schemas.microsoft.com/office/powerpoint/2010/main" val="2039325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587" y="618517"/>
            <a:ext cx="3347356" cy="524483"/>
          </a:xfrm>
        </p:spPr>
        <p:txBody>
          <a:bodyPr>
            <a:normAutofit fontScale="90000"/>
          </a:bodyPr>
          <a:lstStyle/>
          <a:p>
            <a:r>
              <a:rPr lang="en-US" dirty="0" smtClean="0">
                <a:latin typeface="Eras Medium ITC" panose="020B0602030504020804" pitchFamily="34" charset="0"/>
              </a:rPr>
              <a:t>deployment</a:t>
            </a:r>
            <a:endParaRPr lang="en-US" dirty="0">
              <a:latin typeface="Eras Medium ITC" panose="020B0602030504020804" pitchFamily="34" charset="0"/>
            </a:endParaRPr>
          </a:p>
        </p:txBody>
      </p:sp>
      <p:sp>
        <p:nvSpPr>
          <p:cNvPr id="3" name="Content Placeholder 2"/>
          <p:cNvSpPr>
            <a:spLocks noGrp="1"/>
          </p:cNvSpPr>
          <p:nvPr>
            <p:ph sz="quarter" idx="13"/>
          </p:nvPr>
        </p:nvSpPr>
        <p:spPr>
          <a:xfrm>
            <a:off x="913773" y="1420586"/>
            <a:ext cx="11006083" cy="5437414"/>
          </a:xfrm>
        </p:spPr>
        <p:txBody>
          <a:bodyPr>
            <a:normAutofit fontScale="32500" lnSpcReduction="20000"/>
          </a:bodyPr>
          <a:lstStyle/>
          <a:p>
            <a:pPr marL="0" indent="0">
              <a:buNone/>
            </a:pPr>
            <a:r>
              <a:rPr lang="en-US" sz="6200" cap="none" dirty="0">
                <a:latin typeface="Eras Medium ITC" panose="020B0602030504020804" pitchFamily="34" charset="0"/>
              </a:rPr>
              <a:t>D</a:t>
            </a:r>
            <a:r>
              <a:rPr lang="en-US" sz="6200" cap="none" dirty="0" smtClean="0">
                <a:latin typeface="Eras Medium ITC" panose="020B0602030504020804" pitchFamily="34" charset="0"/>
              </a:rPr>
              <a:t>eploying a keylogger, even for legitimate purposes, requires careful handling due to ethical and privacy concerns. however, if you're deploying it for educational or research purposes within a controlled environment, here's a simplified deployment process along with security considerations</a:t>
            </a:r>
            <a:r>
              <a:rPr lang="en-US" sz="6200" dirty="0" smtClean="0">
                <a:latin typeface="Eras Medium ITC" panose="020B0602030504020804" pitchFamily="34" charset="0"/>
              </a:rPr>
              <a:t>:</a:t>
            </a:r>
            <a:endParaRPr lang="en-US" sz="6200" dirty="0">
              <a:latin typeface="Eras Medium ITC" panose="020B0602030504020804" pitchFamily="34" charset="0"/>
            </a:endParaRPr>
          </a:p>
          <a:p>
            <a:r>
              <a:rPr lang="en-US" sz="6200" b="1" dirty="0">
                <a:latin typeface="Eras Medium ITC" panose="020B0602030504020804" pitchFamily="34" charset="0"/>
              </a:rPr>
              <a:t>Purpose and Consent</a:t>
            </a:r>
            <a:r>
              <a:rPr lang="en-US" sz="6200" dirty="0">
                <a:latin typeface="Eras Medium ITC" panose="020B0602030504020804" pitchFamily="34" charset="0"/>
              </a:rPr>
              <a:t>:</a:t>
            </a:r>
          </a:p>
          <a:p>
            <a:pPr lvl="1"/>
            <a:r>
              <a:rPr lang="en-US" sz="6200" cap="none" dirty="0" smtClean="0">
                <a:latin typeface="Eras Medium ITC" panose="020B0602030504020804" pitchFamily="34" charset="0"/>
              </a:rPr>
              <a:t>clearly define the purpose of deploying the keylogger, such as monitoring computer usage for educational research.</a:t>
            </a:r>
          </a:p>
          <a:p>
            <a:pPr lvl="1"/>
            <a:r>
              <a:rPr lang="en-US" sz="6200" cap="none" dirty="0" smtClean="0">
                <a:latin typeface="Eras Medium ITC" panose="020B0602030504020804" pitchFamily="34" charset="0"/>
              </a:rPr>
              <a:t>obtain explicit consent from all users who will be monitored. ensure they understand why the keylogger is being deployed and what information will be recorded.</a:t>
            </a:r>
            <a:endParaRPr lang="en-US" sz="6200" dirty="0">
              <a:latin typeface="Eras Medium ITC" panose="020B0602030504020804" pitchFamily="34" charset="0"/>
            </a:endParaRPr>
          </a:p>
          <a:p>
            <a:r>
              <a:rPr lang="en-US" sz="6200" b="1" dirty="0">
                <a:latin typeface="Eras Medium ITC" panose="020B0602030504020804" pitchFamily="34" charset="0"/>
              </a:rPr>
              <a:t>Choose a Keylogger Tool</a:t>
            </a:r>
            <a:r>
              <a:rPr lang="en-US" sz="6200" dirty="0">
                <a:latin typeface="Eras Medium ITC" panose="020B0602030504020804" pitchFamily="34" charset="0"/>
              </a:rPr>
              <a:t>:</a:t>
            </a:r>
          </a:p>
          <a:p>
            <a:pPr lvl="1"/>
            <a:r>
              <a:rPr lang="en-US" sz="6200" cap="none" dirty="0" smtClean="0">
                <a:latin typeface="Eras Medium ITC" panose="020B0602030504020804" pitchFamily="34" charset="0"/>
              </a:rPr>
              <a:t>select a reputable keylogger tool suitable for your purpose. some open-source options are available for educational use.</a:t>
            </a:r>
          </a:p>
          <a:p>
            <a:pPr lvl="1"/>
            <a:r>
              <a:rPr lang="en-US" sz="6200" cap="none" dirty="0" smtClean="0">
                <a:latin typeface="Eras Medium ITC" panose="020B0602030504020804" pitchFamily="34" charset="0"/>
              </a:rPr>
              <a:t>ensure the keylogger tool is compatible with the operating system of the target devices</a:t>
            </a:r>
            <a:r>
              <a:rPr lang="en-US" sz="6200" cap="none" dirty="0" smtClean="0"/>
              <a:t>.</a:t>
            </a:r>
          </a:p>
          <a:p>
            <a:endParaRPr lang="en-US" cap="none" dirty="0"/>
          </a:p>
        </p:txBody>
      </p:sp>
    </p:spTree>
    <p:extLst>
      <p:ext uri="{BB962C8B-B14F-4D97-AF65-F5344CB8AC3E}">
        <p14:creationId xmlns:p14="http://schemas.microsoft.com/office/powerpoint/2010/main" val="193414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2090682" cy="753083"/>
          </a:xfrm>
        </p:spPr>
        <p:txBody>
          <a:bodyPr/>
          <a:lstStyle/>
          <a:p>
            <a:r>
              <a:rPr lang="en-US" dirty="0" smtClean="0"/>
              <a:t>output</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67642" y="1942420"/>
            <a:ext cx="6531429" cy="3424237"/>
          </a:xfrm>
        </p:spPr>
      </p:pic>
    </p:spTree>
    <p:extLst>
      <p:ext uri="{BB962C8B-B14F-4D97-AF65-F5344CB8AC3E}">
        <p14:creationId xmlns:p14="http://schemas.microsoft.com/office/powerpoint/2010/main" val="421894757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121</TotalTime>
  <Words>679</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Adobe Ming Std L</vt:lpstr>
      <vt:lpstr>Arial</vt:lpstr>
      <vt:lpstr>Comic Sans MS</vt:lpstr>
      <vt:lpstr>Eras Medium ITC</vt:lpstr>
      <vt:lpstr>Google Sans</vt:lpstr>
      <vt:lpstr>Söhne</vt:lpstr>
      <vt:lpstr>Tw Cen MT</vt:lpstr>
      <vt:lpstr>Droplet</vt:lpstr>
      <vt:lpstr>Keylogger and its security</vt:lpstr>
      <vt:lpstr>Agenta</vt:lpstr>
      <vt:lpstr>Problem statement</vt:lpstr>
      <vt:lpstr>Proposed solution</vt:lpstr>
      <vt:lpstr>PowerPoint Presentation</vt:lpstr>
      <vt:lpstr>System Approach</vt:lpstr>
      <vt:lpstr>algorithm</vt:lpstr>
      <vt:lpstr>deployment</vt:lpstr>
      <vt:lpstr>output</vt:lpstr>
      <vt:lpstr>PowerPoint Presentation</vt:lpstr>
      <vt:lpstr>PowerPoint Presentation</vt:lpstr>
      <vt:lpstr>PowerPoint Presentation</vt:lpstr>
      <vt:lpstr>result</vt:lpstr>
      <vt:lpstr>conclusion</vt:lpstr>
      <vt:lpstr>Future scope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its security</dc:title>
  <dc:creator>admin</dc:creator>
  <cp:lastModifiedBy>admin</cp:lastModifiedBy>
  <cp:revision>12</cp:revision>
  <dcterms:created xsi:type="dcterms:W3CDTF">2024-04-04T05:34:33Z</dcterms:created>
  <dcterms:modified xsi:type="dcterms:W3CDTF">2024-04-04T07:36:05Z</dcterms:modified>
</cp:coreProperties>
</file>