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6" r:id="rId3"/>
    <p:sldId id="261"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9" d="100"/>
          <a:sy n="79" d="100"/>
        </p:scale>
        <p:origin x="-154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41E3-22E3-49C7-8CF0-8F74FC9C88F8}" type="datetimeFigureOut">
              <a:rPr lang="en-US" smtClean="0"/>
              <a:pPr/>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67969-C77C-4120-9A38-4DF8D48EEA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00A13-5EDE-448B-B327-4DA13E76B991}"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00A13-5EDE-448B-B327-4DA13E76B991}"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00A13-5EDE-448B-B327-4DA13E76B991}"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00A13-5EDE-448B-B327-4DA13E76B991}"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00A13-5EDE-448B-B327-4DA13E76B991}"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00A13-5EDE-448B-B327-4DA13E76B991}"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00A13-5EDE-448B-B327-4DA13E76B991}"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00A13-5EDE-448B-B327-4DA13E76B991}"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00A13-5EDE-448B-B327-4DA13E76B991}"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00A13-5EDE-448B-B327-4DA13E76B991}"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00A13-5EDE-448B-B327-4DA13E76B991}"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AA39-E616-40D9-AF75-6B67005592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00A13-5EDE-448B-B327-4DA13E76B991}" type="datetimeFigureOut">
              <a:rPr lang="en-US" smtClean="0"/>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8AA39-E616-40D9-AF75-6B67005592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210146"/>
          </a:xfrm>
        </p:spPr>
        <p:txBody>
          <a:bodyPr>
            <a:normAutofit fontScale="90000"/>
          </a:bodyPr>
          <a:lstStyle/>
          <a:p>
            <a:r>
              <a:rPr lang="en-IN" dirty="0" smtClean="0">
                <a:latin typeface="Times New Roman" pitchFamily="18" charset="0"/>
                <a:cs typeface="Times New Roman" pitchFamily="18" charset="0"/>
              </a:rPr>
              <a:t>Credit Card Defaulters &amp; Insurance Premium Analysis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50706"/>
          </a:xfrm>
        </p:spPr>
        <p:txBody>
          <a:bodyPr anchor="t">
            <a:normAutofit/>
          </a:bodyPr>
          <a:lstStyle/>
          <a:p>
            <a:pPr algn="l"/>
            <a:r>
              <a:rPr lang="en-US" sz="1800" u="sng" dirty="0" smtClean="0"/>
              <a:t/>
            </a:r>
            <a:br>
              <a:rPr lang="en-US" sz="1800" u="sng" dirty="0" smtClean="0"/>
            </a:br>
            <a:r>
              <a:rPr lang="en-US" sz="1600" b="1" u="sng" dirty="0" smtClean="0">
                <a:latin typeface="Times New Roman" pitchFamily="18" charset="0"/>
                <a:cs typeface="Times New Roman" pitchFamily="18" charset="0"/>
              </a:rPr>
              <a:t>Project Synopsis</a:t>
            </a:r>
            <a:r>
              <a:rPr lang="en-US" sz="1600" u="sng" dirty="0" smtClean="0">
                <a:latin typeface="Times New Roman" pitchFamily="18" charset="0"/>
                <a:cs typeface="Times New Roman" pitchFamily="18" charset="0"/>
              </a:rPr>
              <a:t/>
            </a:r>
            <a:br>
              <a:rPr lang="en-US" sz="1600" u="sng" dirty="0" smtClean="0">
                <a:latin typeface="Times New Roman" pitchFamily="18" charset="0"/>
                <a:cs typeface="Times New Roman" pitchFamily="18" charset="0"/>
              </a:rPr>
            </a:b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a:t>
            </a:r>
            <a:r>
              <a:rPr lang="en-US" sz="1600" dirty="0" smtClean="0">
                <a:latin typeface="Times New Roman" pitchFamily="18" charset="0"/>
                <a:cs typeface="Times New Roman" pitchFamily="18" charset="0"/>
              </a:rPr>
              <a:t>o track and identify the </a:t>
            </a:r>
            <a:r>
              <a:rPr lang="en-US" sz="1600" dirty="0" err="1" smtClean="0">
                <a:latin typeface="Times New Roman" pitchFamily="18" charset="0"/>
                <a:cs typeface="Times New Roman" pitchFamily="18" charset="0"/>
              </a:rPr>
              <a:t>creditcard</a:t>
            </a:r>
            <a:r>
              <a:rPr lang="en-US" sz="1600" dirty="0" smtClean="0">
                <a:latin typeface="Times New Roman" pitchFamily="18" charset="0"/>
                <a:cs typeface="Times New Roman" pitchFamily="18" charset="0"/>
              </a:rPr>
              <a:t> defaulters and define the insurance premium according to the list of defaulters by joining data from insurance system, </a:t>
            </a:r>
            <a:r>
              <a:rPr lang="en-US" sz="1600" dirty="0" err="1" smtClean="0">
                <a:latin typeface="Times New Roman" pitchFamily="18" charset="0"/>
                <a:cs typeface="Times New Roman" pitchFamily="18" charset="0"/>
              </a:rPr>
              <a:t>creditcard</a:t>
            </a:r>
            <a:r>
              <a:rPr lang="en-US" sz="1600" dirty="0" smtClean="0">
                <a:latin typeface="Times New Roman" pitchFamily="18" charset="0"/>
                <a:cs typeface="Times New Roman" pitchFamily="18" charset="0"/>
              </a:rPr>
              <a:t> systems, state code fixed width data and the customer master datasets. </a:t>
            </a:r>
            <a:r>
              <a:rPr lang="en-US" sz="1600" u="sng" dirty="0" smtClean="0">
                <a:latin typeface="Times New Roman" pitchFamily="18" charset="0"/>
                <a:cs typeface="Times New Roman" pitchFamily="18" charset="0"/>
              </a:rPr>
              <a:t/>
            </a:r>
            <a:br>
              <a:rPr lang="en-US" sz="1600" u="sng" dirty="0" smtClean="0">
                <a:latin typeface="Times New Roman" pitchFamily="18" charset="0"/>
                <a:cs typeface="Times New Roman" pitchFamily="18" charset="0"/>
              </a:rPr>
            </a:br>
            <a:r>
              <a:rPr lang="en-US" sz="1600" u="sng" dirty="0">
                <a:latin typeface="Times New Roman" pitchFamily="18" charset="0"/>
                <a:cs typeface="Times New Roman" pitchFamily="18" charset="0"/>
              </a:rPr>
              <a:t/>
            </a:r>
            <a:br>
              <a:rPr lang="en-US" sz="1600" u="sng" dirty="0">
                <a:latin typeface="Times New Roman" pitchFamily="18" charset="0"/>
                <a:cs typeface="Times New Roman" pitchFamily="18" charset="0"/>
              </a:rPr>
            </a:br>
            <a:r>
              <a:rPr lang="en-US" sz="1600" u="sng" dirty="0" smtClean="0">
                <a:latin typeface="Times New Roman" pitchFamily="18" charset="0"/>
                <a:cs typeface="Times New Roman" pitchFamily="18" charset="0"/>
              </a:rPr>
              <a:t/>
            </a:r>
            <a:br>
              <a:rPr lang="en-US" sz="1600" u="sng" dirty="0" smtClean="0">
                <a:latin typeface="Times New Roman" pitchFamily="18" charset="0"/>
                <a:cs typeface="Times New Roman" pitchFamily="18" charset="0"/>
              </a:rPr>
            </a:br>
            <a:r>
              <a:rPr lang="en-US" sz="1600" u="sng" dirty="0">
                <a:latin typeface="Times New Roman" pitchFamily="18" charset="0"/>
                <a:cs typeface="Times New Roman" pitchFamily="18" charset="0"/>
              </a:rPr>
              <a:t/>
            </a:r>
            <a:br>
              <a:rPr lang="en-US" sz="1600" u="sng" dirty="0">
                <a:latin typeface="Times New Roman" pitchFamily="18" charset="0"/>
                <a:cs typeface="Times New Roman" pitchFamily="18" charset="0"/>
              </a:rPr>
            </a:br>
            <a:r>
              <a:rPr lang="en-US" sz="1600" b="1" u="sng" dirty="0" smtClean="0">
                <a:latin typeface="Times New Roman" pitchFamily="18" charset="0"/>
                <a:cs typeface="Times New Roman" pitchFamily="18" charset="0"/>
              </a:rPr>
              <a:t>Business Analysis and Motive of Project</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Business requirement is to help the Financial institutions such and Insurance and Banking systems understands the Credit card defaulters to define the Insurance premium accordingly, it analyze a wide variety of online and offline customer data including the customer transactions, customer master data, insurance data etc. Bank can analyze this data to generate insights about individual consumer behaviors and preferences. This tool builds the strategies, Key Performance Indicators (KPI) definitions and implementation roadmaps that assists our esteemed clients in their Analytics &amp; Information ecosystem journey right from Strategy definition to large scale Global Implementations &amp; Support using the </a:t>
            </a:r>
            <a:r>
              <a:rPr lang="en-US" sz="1600" dirty="0" err="1" smtClean="0">
                <a:latin typeface="Times New Roman" pitchFamily="18" charset="0"/>
                <a:cs typeface="Times New Roman" pitchFamily="18" charset="0"/>
              </a:rPr>
              <a:t>bigdata</a:t>
            </a:r>
            <a:r>
              <a:rPr lang="en-US" sz="1600" dirty="0" smtClean="0">
                <a:latin typeface="Times New Roman" pitchFamily="18" charset="0"/>
                <a:cs typeface="Times New Roman" pitchFamily="18" charset="0"/>
              </a:rPr>
              <a:t> ecosystems. </a:t>
            </a:r>
            <a:r>
              <a:rPr lang="en-US" sz="1600" dirty="0" smtClean="0">
                <a:latin typeface="+mn-lt"/>
              </a:rPr>
              <a:t/>
            </a:r>
            <a:br>
              <a:rPr lang="en-US" sz="1600" dirty="0" smtClean="0">
                <a:latin typeface="+mn-lt"/>
              </a:rPr>
            </a:br>
            <a:r>
              <a:rPr lang="en-US" sz="1200" dirty="0"/>
              <a:t/>
            </a:r>
            <a:br>
              <a:rPr lang="en-US" sz="1200" dirty="0"/>
            </a:br>
            <a:endParaRPr lang="en-US" sz="12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Project Architecture</a:t>
            </a:r>
            <a:endParaRPr lang="en-US" sz="3200" dirty="0">
              <a:latin typeface="Times New Roman" pitchFamily="18" charset="0"/>
              <a:cs typeface="Times New Roman" pitchFamily="18" charset="0"/>
            </a:endParaRPr>
          </a:p>
        </p:txBody>
      </p:sp>
      <p:pic>
        <p:nvPicPr>
          <p:cNvPr id="3" name="Picture 2" descr="architecture.PNG"/>
          <p:cNvPicPr>
            <a:picLocks noChangeAspect="1"/>
          </p:cNvPicPr>
          <p:nvPr/>
        </p:nvPicPr>
        <p:blipFill>
          <a:blip r:embed="rId2" cstate="print"/>
          <a:stretch>
            <a:fillRect/>
          </a:stretch>
        </p:blipFill>
        <p:spPr>
          <a:xfrm>
            <a:off x="755577" y="1539076"/>
            <a:ext cx="7762888" cy="44102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dirty="0" smtClean="0">
                <a:latin typeface="Times New Roman" pitchFamily="18" charset="0"/>
                <a:cs typeface="Times New Roman" pitchFamily="18" charset="0"/>
              </a:rPr>
              <a:t>Project Flow</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rmAutofit fontScale="47500" lnSpcReduction="20000"/>
          </a:bodyPr>
          <a:lstStyle/>
          <a:p>
            <a:pPr lvl="0"/>
            <a:endParaRPr lang="en-US" dirty="0" smtClean="0"/>
          </a:p>
          <a:p>
            <a:pPr lvl="0"/>
            <a:r>
              <a:rPr lang="en-US" sz="3400" dirty="0" smtClean="0">
                <a:latin typeface="Times New Roman" pitchFamily="18" charset="0"/>
                <a:cs typeface="Times New Roman" pitchFamily="18" charset="0"/>
              </a:rPr>
              <a:t>Data </a:t>
            </a:r>
            <a:r>
              <a:rPr lang="en-US" sz="3400" dirty="0">
                <a:latin typeface="Times New Roman" pitchFamily="18" charset="0"/>
                <a:cs typeface="Times New Roman" pitchFamily="18" charset="0"/>
              </a:rPr>
              <a:t>ingestion and acquisition is done through </a:t>
            </a:r>
            <a:r>
              <a:rPr lang="en-US" sz="3400" dirty="0" err="1">
                <a:latin typeface="Times New Roman" pitchFamily="18" charset="0"/>
                <a:cs typeface="Times New Roman" pitchFamily="18" charset="0"/>
              </a:rPr>
              <a:t>Sqoop</a:t>
            </a:r>
            <a:r>
              <a:rPr lang="en-US" sz="3400" dirty="0">
                <a:latin typeface="Times New Roman" pitchFamily="18" charset="0"/>
                <a:cs typeface="Times New Roman" pitchFamily="18" charset="0"/>
              </a:rPr>
              <a:t> and Linux file system.</a:t>
            </a:r>
          </a:p>
          <a:p>
            <a:pPr lvl="0"/>
            <a:r>
              <a:rPr lang="en-US" sz="3400" dirty="0">
                <a:latin typeface="Times New Roman" pitchFamily="18" charset="0"/>
                <a:cs typeface="Times New Roman" pitchFamily="18" charset="0"/>
              </a:rPr>
              <a:t>Merge the 2 dataset using hive and split the defaulters and non-defaulters into 2 data sets and load into </a:t>
            </a:r>
            <a:r>
              <a:rPr lang="en-US" sz="3400" dirty="0" err="1">
                <a:latin typeface="Times New Roman" pitchFamily="18" charset="0"/>
                <a:cs typeface="Times New Roman" pitchFamily="18" charset="0"/>
              </a:rPr>
              <a:t>hdfs</a:t>
            </a:r>
            <a:r>
              <a:rPr lang="en-US" sz="3400" dirty="0">
                <a:latin typeface="Times New Roman" pitchFamily="18" charset="0"/>
                <a:cs typeface="Times New Roman" pitchFamily="18" charset="0"/>
              </a:rPr>
              <a:t>.</a:t>
            </a:r>
          </a:p>
          <a:p>
            <a:pPr lvl="0"/>
            <a:r>
              <a:rPr lang="en-US" sz="3400" dirty="0">
                <a:latin typeface="Times New Roman" pitchFamily="18" charset="0"/>
                <a:cs typeface="Times New Roman" pitchFamily="18" charset="0"/>
              </a:rPr>
              <a:t>Create a hive table with header line count as 1</a:t>
            </a:r>
          </a:p>
          <a:p>
            <a:pPr lvl="0"/>
            <a:r>
              <a:rPr lang="en-US" sz="3400" dirty="0">
                <a:latin typeface="Times New Roman" pitchFamily="18" charset="0"/>
                <a:cs typeface="Times New Roman" pitchFamily="18" charset="0"/>
              </a:rPr>
              <a:t>Create one more fixed width hive table to load the fixed width </a:t>
            </a:r>
            <a:r>
              <a:rPr lang="en-US" sz="3400" dirty="0" err="1">
                <a:latin typeface="Times New Roman" pitchFamily="18" charset="0"/>
                <a:cs typeface="Times New Roman" pitchFamily="18" charset="0"/>
              </a:rPr>
              <a:t>states_fixedwidth</a:t>
            </a:r>
            <a:r>
              <a:rPr lang="en-US" sz="3400" dirty="0">
                <a:latin typeface="Times New Roman" pitchFamily="18" charset="0"/>
                <a:cs typeface="Times New Roman" pitchFamily="18" charset="0"/>
              </a:rPr>
              <a:t> data.</a:t>
            </a:r>
          </a:p>
          <a:p>
            <a:pPr lvl="0"/>
            <a:r>
              <a:rPr lang="en-US" sz="3400" dirty="0">
                <a:latin typeface="Times New Roman" pitchFamily="18" charset="0"/>
                <a:cs typeface="Times New Roman" pitchFamily="18" charset="0"/>
              </a:rPr>
              <a:t>Create a managed table on top of the hive output defaulters dataset</a:t>
            </a:r>
          </a:p>
          <a:p>
            <a:pPr lvl="0"/>
            <a:r>
              <a:rPr lang="en-US" sz="3400" dirty="0">
                <a:latin typeface="Times New Roman" pitchFamily="18" charset="0"/>
                <a:cs typeface="Times New Roman" pitchFamily="18" charset="0"/>
              </a:rPr>
              <a:t>Convert the above managed table from managed to external.</a:t>
            </a:r>
          </a:p>
          <a:p>
            <a:pPr lvl="0"/>
            <a:r>
              <a:rPr lang="en-US" sz="3400" dirty="0">
                <a:latin typeface="Times New Roman" pitchFamily="18" charset="0"/>
                <a:cs typeface="Times New Roman" pitchFamily="18" charset="0"/>
              </a:rPr>
              <a:t>Export the view data into </a:t>
            </a:r>
            <a:r>
              <a:rPr lang="en-US" sz="3400" dirty="0" err="1">
                <a:latin typeface="Times New Roman" pitchFamily="18" charset="0"/>
                <a:cs typeface="Times New Roman" pitchFamily="18" charset="0"/>
              </a:rPr>
              <a:t>hdfs</a:t>
            </a:r>
            <a:r>
              <a:rPr lang="en-US" sz="3400" dirty="0">
                <a:latin typeface="Times New Roman" pitchFamily="18" charset="0"/>
                <a:cs typeface="Times New Roman" pitchFamily="18" charset="0"/>
              </a:rPr>
              <a:t> with comma delimiter, as row format delimited fields terminated by ',' will not work for </a:t>
            </a:r>
            <a:r>
              <a:rPr lang="en-US" sz="3400" dirty="0" err="1">
                <a:latin typeface="Times New Roman" pitchFamily="18" charset="0"/>
                <a:cs typeface="Times New Roman" pitchFamily="18" charset="0"/>
              </a:rPr>
              <a:t>hdfs</a:t>
            </a:r>
            <a:r>
              <a:rPr lang="en-US" sz="3400" dirty="0">
                <a:latin typeface="Times New Roman" pitchFamily="18" charset="0"/>
                <a:cs typeface="Times New Roman" pitchFamily="18" charset="0"/>
              </a:rPr>
              <a:t> export.</a:t>
            </a:r>
          </a:p>
          <a:p>
            <a:pPr lvl="0"/>
            <a:r>
              <a:rPr lang="en-US" sz="3400" dirty="0">
                <a:latin typeface="Times New Roman" pitchFamily="18" charset="0"/>
                <a:cs typeface="Times New Roman" pitchFamily="18" charset="0"/>
              </a:rPr>
              <a:t>Export the above masked data into </a:t>
            </a:r>
            <a:r>
              <a:rPr lang="en-US" sz="3400" dirty="0" err="1">
                <a:latin typeface="Times New Roman" pitchFamily="18" charset="0"/>
                <a:cs typeface="Times New Roman" pitchFamily="18" charset="0"/>
              </a:rPr>
              <a:t>mysql</a:t>
            </a:r>
            <a:r>
              <a:rPr lang="en-US" sz="3400" dirty="0">
                <a:latin typeface="Times New Roman" pitchFamily="18" charset="0"/>
                <a:cs typeface="Times New Roman" pitchFamily="18" charset="0"/>
              </a:rPr>
              <a:t> using </a:t>
            </a:r>
            <a:r>
              <a:rPr lang="en-US" sz="3400" dirty="0" err="1">
                <a:latin typeface="Times New Roman" pitchFamily="18" charset="0"/>
                <a:cs typeface="Times New Roman" pitchFamily="18" charset="0"/>
              </a:rPr>
              <a:t>sqoop</a:t>
            </a:r>
            <a:r>
              <a:rPr lang="en-US" sz="3400" dirty="0">
                <a:latin typeface="Times New Roman" pitchFamily="18" charset="0"/>
                <a:cs typeface="Times New Roman" pitchFamily="18" charset="0"/>
              </a:rPr>
              <a:t> Export the above data into </a:t>
            </a:r>
            <a:r>
              <a:rPr lang="en-US" sz="3400" dirty="0" err="1">
                <a:latin typeface="Times New Roman" pitchFamily="18" charset="0"/>
                <a:cs typeface="Times New Roman" pitchFamily="18" charset="0"/>
              </a:rPr>
              <a:t>mysql</a:t>
            </a:r>
            <a:r>
              <a:rPr lang="en-US" sz="3400" dirty="0">
                <a:latin typeface="Times New Roman" pitchFamily="18" charset="0"/>
                <a:cs typeface="Times New Roman" pitchFamily="18" charset="0"/>
              </a:rPr>
              <a:t> using </a:t>
            </a:r>
            <a:r>
              <a:rPr lang="en-US" sz="3400" dirty="0" err="1">
                <a:latin typeface="Times New Roman" pitchFamily="18" charset="0"/>
                <a:cs typeface="Times New Roman" pitchFamily="18" charset="0"/>
              </a:rPr>
              <a:t>sqoop</a:t>
            </a:r>
            <a:endParaRPr lang="en-US" sz="3400" dirty="0">
              <a:latin typeface="Times New Roman" pitchFamily="18" charset="0"/>
              <a:cs typeface="Times New Roman" pitchFamily="18" charset="0"/>
            </a:endParaRPr>
          </a:p>
          <a:p>
            <a:pPr lvl="0"/>
            <a:r>
              <a:rPr lang="en-US" sz="3400" dirty="0">
                <a:latin typeface="Times New Roman" pitchFamily="18" charset="0"/>
                <a:cs typeface="Times New Roman" pitchFamily="18" charset="0"/>
              </a:rPr>
              <a:t>Join insurance and credit card data and load into </a:t>
            </a:r>
            <a:r>
              <a:rPr lang="en-US" sz="3400" dirty="0" err="1">
                <a:latin typeface="Times New Roman" pitchFamily="18" charset="0"/>
                <a:cs typeface="Times New Roman" pitchFamily="18" charset="0"/>
              </a:rPr>
              <a:t>hbase</a:t>
            </a:r>
            <a:r>
              <a:rPr lang="en-US" sz="3400" dirty="0">
                <a:latin typeface="Times New Roman" pitchFamily="18" charset="0"/>
                <a:cs typeface="Times New Roman" pitchFamily="18" charset="0"/>
              </a:rPr>
              <a:t> table created with 2 column families credit and insurance.</a:t>
            </a:r>
          </a:p>
          <a:p>
            <a:pPr lvl="0"/>
            <a:r>
              <a:rPr lang="en-US" sz="3400" dirty="0">
                <a:latin typeface="Times New Roman" pitchFamily="18" charset="0"/>
                <a:cs typeface="Times New Roman" pitchFamily="18" charset="0"/>
              </a:rPr>
              <a:t>Import using </a:t>
            </a:r>
            <a:r>
              <a:rPr lang="en-US" sz="3400" dirty="0" err="1">
                <a:latin typeface="Times New Roman" pitchFamily="18" charset="0"/>
                <a:cs typeface="Times New Roman" pitchFamily="18" charset="0"/>
              </a:rPr>
              <a:t>sqoop</a:t>
            </a:r>
            <a:r>
              <a:rPr lang="en-US" sz="3400" dirty="0">
                <a:latin typeface="Times New Roman" pitchFamily="18" charset="0"/>
                <a:cs typeface="Times New Roman" pitchFamily="18" charset="0"/>
              </a:rPr>
              <a:t> from db into </a:t>
            </a:r>
            <a:r>
              <a:rPr lang="en-US" sz="3400" dirty="0" err="1">
                <a:latin typeface="Times New Roman" pitchFamily="18" charset="0"/>
                <a:cs typeface="Times New Roman" pitchFamily="18" charset="0"/>
              </a:rPr>
              <a:t>hbase</a:t>
            </a:r>
            <a:r>
              <a:rPr lang="en-US" sz="3400" dirty="0">
                <a:latin typeface="Times New Roman" pitchFamily="18" charset="0"/>
                <a:cs typeface="Times New Roman" pitchFamily="18" charset="0"/>
              </a:rPr>
              <a:t> </a:t>
            </a:r>
            <a:r>
              <a:rPr lang="en-US" sz="3400" dirty="0" err="1">
                <a:latin typeface="Times New Roman" pitchFamily="18" charset="0"/>
                <a:cs typeface="Times New Roman" pitchFamily="18" charset="0"/>
              </a:rPr>
              <a:t>custmaster</a:t>
            </a:r>
            <a:r>
              <a:rPr lang="en-US" sz="3400" dirty="0">
                <a:latin typeface="Times New Roman" pitchFamily="18" charset="0"/>
                <a:cs typeface="Times New Roman" pitchFamily="18" charset="0"/>
              </a:rPr>
              <a:t> data.</a:t>
            </a:r>
          </a:p>
          <a:p>
            <a:pPr lvl="0"/>
            <a:r>
              <a:rPr lang="en-US" sz="3400" dirty="0">
                <a:latin typeface="Times New Roman" pitchFamily="18" charset="0"/>
                <a:cs typeface="Times New Roman" pitchFamily="18" charset="0"/>
              </a:rPr>
              <a:t>Create a </a:t>
            </a:r>
            <a:r>
              <a:rPr lang="en-US" sz="3400" dirty="0" err="1">
                <a:latin typeface="Times New Roman" pitchFamily="18" charset="0"/>
                <a:cs typeface="Times New Roman" pitchFamily="18" charset="0"/>
              </a:rPr>
              <a:t>hbase</a:t>
            </a:r>
            <a:r>
              <a:rPr lang="en-US" sz="3400" dirty="0">
                <a:latin typeface="Times New Roman" pitchFamily="18" charset="0"/>
                <a:cs typeface="Times New Roman" pitchFamily="18" charset="0"/>
              </a:rPr>
              <a:t> handler table in hive using </a:t>
            </a:r>
            <a:r>
              <a:rPr lang="en-US" sz="3400" dirty="0" err="1">
                <a:latin typeface="Times New Roman" pitchFamily="18" charset="0"/>
                <a:cs typeface="Times New Roman" pitchFamily="18" charset="0"/>
              </a:rPr>
              <a:t>hbase</a:t>
            </a:r>
            <a:r>
              <a:rPr lang="en-US" sz="3400" dirty="0">
                <a:latin typeface="Times New Roman" pitchFamily="18" charset="0"/>
                <a:cs typeface="Times New Roman" pitchFamily="18" charset="0"/>
              </a:rPr>
              <a:t> storage handler referring to </a:t>
            </a:r>
            <a:r>
              <a:rPr lang="en-US" sz="3400" dirty="0" err="1">
                <a:latin typeface="Times New Roman" pitchFamily="18" charset="0"/>
                <a:cs typeface="Times New Roman" pitchFamily="18" charset="0"/>
              </a:rPr>
              <a:t>insurancehive</a:t>
            </a:r>
            <a:r>
              <a:rPr lang="en-US" sz="3400" dirty="0">
                <a:latin typeface="Times New Roman" pitchFamily="18" charset="0"/>
                <a:cs typeface="Times New Roman" pitchFamily="18" charset="0"/>
              </a:rPr>
              <a:t> table that will be automatically created in </a:t>
            </a:r>
            <a:r>
              <a:rPr lang="en-US" sz="3400" dirty="0" err="1">
                <a:latin typeface="Times New Roman" pitchFamily="18" charset="0"/>
                <a:cs typeface="Times New Roman" pitchFamily="18" charset="0"/>
              </a:rPr>
              <a:t>hbase</a:t>
            </a:r>
            <a:r>
              <a:rPr lang="en-US" sz="3400" dirty="0">
                <a:latin typeface="Times New Roman" pitchFamily="18" charset="0"/>
                <a:cs typeface="Times New Roman" pitchFamily="18" charset="0"/>
              </a:rPr>
              <a:t> with insurance and credit card column families when we create the below hive table.</a:t>
            </a:r>
          </a:p>
          <a:p>
            <a:pPr lvl="0"/>
            <a:r>
              <a:rPr lang="en-US" sz="3400" dirty="0">
                <a:latin typeface="Times New Roman" pitchFamily="18" charset="0"/>
                <a:cs typeface="Times New Roman" pitchFamily="18" charset="0"/>
              </a:rPr>
              <a:t>create a phoenix table view on the above </a:t>
            </a:r>
            <a:r>
              <a:rPr lang="en-US" sz="3400" dirty="0" err="1">
                <a:latin typeface="Times New Roman" pitchFamily="18" charset="0"/>
                <a:cs typeface="Times New Roman" pitchFamily="18" charset="0"/>
              </a:rPr>
              <a:t>hbase</a:t>
            </a:r>
            <a:r>
              <a:rPr lang="en-US" sz="3400" dirty="0">
                <a:latin typeface="Times New Roman" pitchFamily="18" charset="0"/>
                <a:cs typeface="Times New Roman" pitchFamily="18" charset="0"/>
              </a:rPr>
              <a:t> table and analyze profession based total payment and average </a:t>
            </a:r>
            <a:r>
              <a:rPr lang="en-US" sz="3400" dirty="0" smtClean="0">
                <a:latin typeface="Times New Roman" pitchFamily="18" charset="0"/>
                <a:cs typeface="Times New Roman" pitchFamily="18" charset="0"/>
              </a:rPr>
              <a:t>payment</a:t>
            </a:r>
            <a:r>
              <a:rPr lang="en-US" sz="34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852936"/>
            <a:ext cx="8229600" cy="1143000"/>
          </a:xfrm>
        </p:spPr>
        <p:txBody>
          <a:bodyPr/>
          <a:lstStyle/>
          <a:p>
            <a:r>
              <a:rPr lang="en-IN"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224</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Credit Card Defaulters &amp; Insurance Premium Analysis</vt:lpstr>
      <vt:lpstr> Project Synopsis                 To track and identify the creditcard defaulters and define the insurance premium according to the list of defaulters by joining data from insurance system, creditcard systems, state code fixed width data and the customer master datasets.     Business Analysis and Motive of Project                   Business requirement is to help the Financial institutions such and Insurance and Banking systems understands the Credit card defaulters to define the Insurance premium accordingly, it analyze a wide variety of online and offline customer data including the customer transactions, customer master data, insurance data etc. Bank can analyze this data to generate insights about individual consumer behaviors and preferences. This tool builds the strategies, Key Performance Indicators (KPI) definitions and implementation roadmaps that assists our esteemed clients in their Analytics &amp; Information ecosystem journey right from Strategy definition to large scale Global Implementations &amp; Support using the bigdata ecosystems.   </vt:lpstr>
      <vt:lpstr>Project Architecture</vt:lpstr>
      <vt:lpstr>Project Flow</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To help the Financial institutions such and Insurance and Banking systems understands the Creditcard defaulters to define the Insurance premium accordingly, it analyze a wide variety of online and offline customer data including the customer transactions, customer master data, insurance data etc. Bank can analyze this data to generate insights about individual consumer behaviors and preferences. This tool builds the strategies, Key Performance Indicators (KPI) definitions and implementation roadmaps that assists our esteemed clients in their Analytics &amp; Information ecosystem journey right from Strategy definition to large scale Global Implementations &amp; Support using the bigdata ecosystems.</dc:title>
  <dc:creator>Nilofur</dc:creator>
  <cp:lastModifiedBy>Nilofur</cp:lastModifiedBy>
  <cp:revision>38</cp:revision>
  <dcterms:created xsi:type="dcterms:W3CDTF">2020-10-04T14:38:50Z</dcterms:created>
  <dcterms:modified xsi:type="dcterms:W3CDTF">2020-10-05T14:12:36Z</dcterms:modified>
</cp:coreProperties>
</file>