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F41F58-F0A5-45CC-B5A1-5D11DDF9748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41F58-F0A5-45CC-B5A1-5D11DDF9748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41F58-F0A5-45CC-B5A1-5D11DDF9748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F41F58-F0A5-45CC-B5A1-5D11DDF9748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F41F58-F0A5-45CC-B5A1-5D11DDF9748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F41F58-F0A5-45CC-B5A1-5D11DDF9748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F41F58-F0A5-45CC-B5A1-5D11DDF9748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F41F58-F0A5-45CC-B5A1-5D11DDF9748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41F58-F0A5-45CC-B5A1-5D11DDF9748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1F58-F0A5-45CC-B5A1-5D11DDF9748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1F58-F0A5-45CC-B5A1-5D11DDF9748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6D55-0AAC-48B6-9285-1859C522DA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41F58-F0A5-45CC-B5A1-5D11DDF97489}"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D6D55-0AAC-48B6-9285-1859C522DA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9552" y="2852936"/>
            <a:ext cx="8229600" cy="1143000"/>
          </a:xfrm>
        </p:spPr>
        <p:txBody>
          <a:bodyPr>
            <a:normAutofit fontScale="90000"/>
          </a:bodyPr>
          <a:lstStyle/>
          <a:p>
            <a:r>
              <a:rPr lang="en-IN" b="1" dirty="0" smtClean="0">
                <a:latin typeface="Times New Roman" pitchFamily="18" charset="0"/>
                <a:cs typeface="Times New Roman" pitchFamily="18" charset="0"/>
              </a:rPr>
              <a:t>Retail Data Engineering &amp; Analytics</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62674"/>
          </a:xfrm>
        </p:spPr>
        <p:txBody>
          <a:bodyPr anchor="t">
            <a:normAutofit/>
          </a:bodyPr>
          <a:lstStyle/>
          <a:p>
            <a:pPr algn="l"/>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b="1" u="sng" dirty="0" smtClean="0">
                <a:latin typeface="Times New Roman" pitchFamily="18" charset="0"/>
                <a:cs typeface="Times New Roman" pitchFamily="18" charset="0"/>
              </a:rPr>
              <a:t>Project Synopsis:</a:t>
            </a: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Building </a:t>
            </a:r>
            <a:r>
              <a:rPr lang="en-US" sz="1800" dirty="0" smtClean="0">
                <a:latin typeface="Times New Roman" pitchFamily="18" charset="0"/>
                <a:cs typeface="Times New Roman" pitchFamily="18" charset="0"/>
              </a:rPr>
              <a:t>of this Data lake project provides an all in one central repository for converged Data Platform that helps retailers chain of stores to integrate and analyze a wide variety of online and offline customer data including the customer data, products, purchases, orders, employees and comments data. Retailers can analyze this data to generate insights about individual consumer behaviors and preferences, Recommendations and Loyalty Programs. This tool builds the strategies, Key Performance Indicators (KPI) definitions and implementation roadmaps that assists our esteemed clients in their Analytics &amp; Information ecosystem journey right from Strategy definition to large scale Global Implementations &amp; Support using the </a:t>
            </a:r>
            <a:r>
              <a:rPr lang="en-US" sz="1800" dirty="0" err="1" smtClean="0">
                <a:latin typeface="Times New Roman" pitchFamily="18" charset="0"/>
                <a:cs typeface="Times New Roman" pitchFamily="18" charset="0"/>
              </a:rPr>
              <a:t>bigdata</a:t>
            </a:r>
            <a:r>
              <a:rPr lang="en-US" sz="1800" dirty="0" smtClean="0">
                <a:latin typeface="Times New Roman" pitchFamily="18" charset="0"/>
                <a:cs typeface="Times New Roman" pitchFamily="18" charset="0"/>
              </a:rPr>
              <a:t> ecosystems. </a:t>
            </a: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Project Architecture</a:t>
            </a:r>
            <a:endParaRPr lang="en-US" sz="3200" b="1" dirty="0">
              <a:latin typeface="Times New Roman" pitchFamily="18" charset="0"/>
              <a:cs typeface="Times New Roman" pitchFamily="18" charset="0"/>
            </a:endParaRPr>
          </a:p>
        </p:txBody>
      </p:sp>
      <p:pic>
        <p:nvPicPr>
          <p:cNvPr id="3" name="Picture 2" descr="architect.PNG"/>
          <p:cNvPicPr>
            <a:picLocks noChangeAspect="1"/>
          </p:cNvPicPr>
          <p:nvPr/>
        </p:nvPicPr>
        <p:blipFill>
          <a:blip r:embed="rId2" cstate="print"/>
          <a:stretch>
            <a:fillRect/>
          </a:stretch>
        </p:blipFill>
        <p:spPr>
          <a:xfrm>
            <a:off x="395536" y="1264424"/>
            <a:ext cx="8483499" cy="43968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3600" b="1" dirty="0" smtClean="0">
                <a:latin typeface="Times New Roman" pitchFamily="18" charset="0"/>
                <a:cs typeface="Times New Roman" pitchFamily="18" charset="0"/>
              </a:rPr>
              <a:t>Project Flow</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616624"/>
          </a:xfrm>
        </p:spPr>
        <p:txBody>
          <a:bodyPr>
            <a:normAutofit fontScale="85000" lnSpcReduction="10000"/>
          </a:bodyPr>
          <a:lstStyle/>
          <a:p>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Sqoop</a:t>
            </a:r>
            <a:r>
              <a:rPr lang="en-US" sz="2000" dirty="0" smtClean="0">
                <a:latin typeface="Times New Roman" pitchFamily="18" charset="0"/>
                <a:cs typeface="Times New Roman" pitchFamily="18" charset="0"/>
              </a:rPr>
              <a:t> for injecting the data from different databases/schemas using most of the options.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HDFS for persisting the data for primary staging</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Hive to parse a. Convert to complex data type, reduce/change the order of columns extracted from the database, Filter the </a:t>
            </a:r>
            <a:r>
              <a:rPr lang="en-US" sz="2000" dirty="0" smtClean="0">
                <a:latin typeface="Times New Roman" pitchFamily="18" charset="0"/>
                <a:cs typeface="Times New Roman" pitchFamily="18" charset="0"/>
              </a:rPr>
              <a:t>customer details </a:t>
            </a:r>
            <a:r>
              <a:rPr lang="en-US" sz="2000" dirty="0" smtClean="0">
                <a:latin typeface="Times New Roman" pitchFamily="18" charset="0"/>
                <a:cs typeface="Times New Roman" pitchFamily="18" charset="0"/>
              </a:rPr>
              <a:t>complex data which has non zero amounts. b. Split based on the amount of the product, reorder the columns, union and store the output into HDFS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Hive to create and load </a:t>
            </a:r>
          </a:p>
          <a:p>
            <a:pPr>
              <a:buNone/>
            </a:pPr>
            <a:r>
              <a:rPr lang="en-US" sz="2000" dirty="0" smtClean="0">
                <a:latin typeface="Times New Roman" pitchFamily="18" charset="0"/>
                <a:cs typeface="Times New Roman" pitchFamily="18" charset="0"/>
              </a:rPr>
              <a:t>           a</a:t>
            </a:r>
            <a:r>
              <a:rPr lang="en-US" sz="2000" dirty="0" smtClean="0">
                <a:latin typeface="Times New Roman" pitchFamily="18" charset="0"/>
                <a:cs typeface="Times New Roman" pitchFamily="18" charset="0"/>
              </a:rPr>
              <a:t>. Under staging Database create managed temporary tables, Load the </a:t>
            </a:r>
            <a:r>
              <a:rPr lang="en-US" sz="2000" dirty="0" err="1" smtClean="0">
                <a:latin typeface="Times New Roman" pitchFamily="18" charset="0"/>
                <a:cs typeface="Times New Roman" pitchFamily="18" charset="0"/>
              </a:rPr>
              <a:t>Sqoop</a:t>
            </a:r>
            <a:r>
              <a:rPr lang="en-US" sz="2000" dirty="0" smtClean="0">
                <a:latin typeface="Times New Roman" pitchFamily="18" charset="0"/>
                <a:cs typeface="Times New Roman" pitchFamily="18" charset="0"/>
              </a:rPr>
              <a:t> imported data into the above managed tables that will be dropped and recreated on daily basis.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smtClean="0">
                <a:latin typeface="Times New Roman" pitchFamily="18" charset="0"/>
                <a:cs typeface="Times New Roman" pitchFamily="18" charset="0"/>
              </a:rPr>
              <a:t>. Under retail mart database create and load external tables which is partitioned for applying where clauses and bucketed to join with the other staging tables.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c</a:t>
            </a:r>
            <a:r>
              <a:rPr lang="en-US" sz="2000" dirty="0" smtClean="0">
                <a:latin typeface="Times New Roman" pitchFamily="18" charset="0"/>
                <a:cs typeface="Times New Roman" pitchFamily="18" charset="0"/>
              </a:rPr>
              <a:t>. Index the high cardinal values.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a:t>
            </a:r>
            <a:r>
              <a:rPr lang="en-US" sz="2000" dirty="0" smtClean="0">
                <a:latin typeface="Times New Roman" pitchFamily="18" charset="0"/>
                <a:cs typeface="Times New Roman" pitchFamily="18" charset="0"/>
              </a:rPr>
              <a:t>. Create a final external table which is partitioned and not bucketed.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e</a:t>
            </a:r>
            <a:r>
              <a:rPr lang="en-US" sz="2000" dirty="0" smtClean="0">
                <a:latin typeface="Times New Roman" pitchFamily="18" charset="0"/>
                <a:cs typeface="Times New Roman" pitchFamily="18" charset="0"/>
              </a:rPr>
              <a:t>. Customer Website </a:t>
            </a:r>
            <a:r>
              <a:rPr lang="en-US" sz="2000" dirty="0" err="1" smtClean="0">
                <a:latin typeface="Times New Roman" pitchFamily="18" charset="0"/>
                <a:cs typeface="Times New Roman" pitchFamily="18" charset="0"/>
              </a:rPr>
              <a:t>viewship</a:t>
            </a:r>
            <a:r>
              <a:rPr lang="en-US" sz="2000" dirty="0" smtClean="0">
                <a:latin typeface="Times New Roman" pitchFamily="18" charset="0"/>
                <a:cs typeface="Times New Roman" pitchFamily="18" charset="0"/>
              </a:rPr>
              <a:t> pattern and Frustration Scoring use case queries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f</a:t>
            </a:r>
            <a:r>
              <a:rPr lang="en-US" sz="2000" dirty="0" smtClean="0">
                <a:latin typeface="Times New Roman" pitchFamily="18" charset="0"/>
                <a:cs typeface="Times New Roman" pitchFamily="18" charset="0"/>
              </a:rPr>
              <a:t>. Create a hive – </a:t>
            </a:r>
            <a:r>
              <a:rPr lang="en-US" sz="2000" dirty="0" err="1" smtClean="0">
                <a:latin typeface="Times New Roman" pitchFamily="18" charset="0"/>
                <a:cs typeface="Times New Roman" pitchFamily="18" charset="0"/>
              </a:rPr>
              <a:t>hbase</a:t>
            </a:r>
            <a:r>
              <a:rPr lang="en-US" sz="2000" dirty="0" smtClean="0">
                <a:latin typeface="Times New Roman" pitchFamily="18" charset="0"/>
                <a:cs typeface="Times New Roman" pitchFamily="18" charset="0"/>
              </a:rPr>
              <a:t> handler table to load the refined data into </a:t>
            </a:r>
            <a:r>
              <a:rPr lang="en-US" sz="2000" dirty="0" err="1" smtClean="0">
                <a:latin typeface="Times New Roman" pitchFamily="18" charset="0"/>
                <a:cs typeface="Times New Roman" pitchFamily="18" charset="0"/>
              </a:rPr>
              <a:t>hbase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Sqoop</a:t>
            </a:r>
            <a:r>
              <a:rPr lang="en-US" sz="2000" dirty="0" smtClean="0">
                <a:latin typeface="Times New Roman" pitchFamily="18" charset="0"/>
                <a:cs typeface="Times New Roman" pitchFamily="18" charset="0"/>
              </a:rPr>
              <a:t> Export to load the aggregated data to RDBMS again .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HBase</a:t>
            </a:r>
            <a:r>
              <a:rPr lang="en-US" sz="2000" dirty="0" smtClean="0">
                <a:latin typeface="Times New Roman" pitchFamily="18" charset="0"/>
                <a:cs typeface="Times New Roman" pitchFamily="18" charset="0"/>
              </a:rPr>
              <a:t> to view the data generated in the hive handler table.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7</a:t>
            </a:r>
            <a:r>
              <a:rPr lang="en-US" sz="2000" dirty="0" smtClean="0">
                <a:latin typeface="Times New Roman" pitchFamily="18" charset="0"/>
                <a:cs typeface="Times New Roman" pitchFamily="18" charset="0"/>
              </a:rPr>
              <a:t>. Phoenix to create a table on top of </a:t>
            </a:r>
            <a:r>
              <a:rPr lang="en-US" sz="2000" dirty="0" err="1" smtClean="0">
                <a:latin typeface="Times New Roman" pitchFamily="18" charset="0"/>
                <a:cs typeface="Times New Roman" pitchFamily="18" charset="0"/>
              </a:rPr>
              <a:t>hbase</a:t>
            </a:r>
            <a:r>
              <a:rPr lang="en-US" sz="2000" dirty="0" smtClean="0">
                <a:latin typeface="Times New Roman" pitchFamily="18" charset="0"/>
                <a:cs typeface="Times New Roman" pitchFamily="18" charset="0"/>
              </a:rPr>
              <a:t> table to perform low latency queries. </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708920"/>
            <a:ext cx="8229600" cy="1143000"/>
          </a:xfrm>
        </p:spPr>
        <p:txBody>
          <a:bodyPr/>
          <a:lstStyle/>
          <a:p>
            <a:r>
              <a:rPr lang="en-IN"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265</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Retail Data Engineering &amp; Analytics</vt:lpstr>
      <vt:lpstr> Project Synopsis:               Building of this Data lake project provides an all in one central repository for converged Data Platform that helps retailers chain of stores to integrate and analyze a wide variety of online and offline customer data including the customer data, products, purchases, orders, employees and comments data. Retailers can analyze this data to generate insights about individual consumer behaviors and preferences, Recommendations and Loyalty Programs. This tool builds the strategies, Key Performance Indicators (KPI) definitions and implementation roadmaps that assists our esteemed clients in their Analytics &amp; Information ecosystem journey right from Strategy definition to large scale Global Implementations &amp; Support using the bigdata ecosystems.  </vt:lpstr>
      <vt:lpstr>Project Architecture</vt:lpstr>
      <vt:lpstr>Project Flow</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Data Engineering &amp; Analytics</dc:title>
  <dc:creator>Nilofur</dc:creator>
  <cp:lastModifiedBy>Nilofur</cp:lastModifiedBy>
  <cp:revision>17</cp:revision>
  <dcterms:created xsi:type="dcterms:W3CDTF">2020-10-05T12:04:28Z</dcterms:created>
  <dcterms:modified xsi:type="dcterms:W3CDTF">2020-10-05T14:14:11Z</dcterms:modified>
</cp:coreProperties>
</file>