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257" r:id="rId3"/>
    <p:sldId id="299" r:id="rId4"/>
    <p:sldId id="317" r:id="rId5"/>
    <p:sldId id="320" r:id="rId6"/>
    <p:sldId id="325" r:id="rId7"/>
    <p:sldId id="322" r:id="rId8"/>
    <p:sldId id="326" r:id="rId9"/>
    <p:sldId id="311" r:id="rId10"/>
    <p:sldId id="324" r:id="rId11"/>
    <p:sldId id="318" r:id="rId12"/>
    <p:sldId id="28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7"/>
    <p:restoredTop sz="89363"/>
  </p:normalViewPr>
  <p:slideViewPr>
    <p:cSldViewPr snapToGrid="0" snapToObjects="1">
      <p:cViewPr varScale="1">
        <p:scale>
          <a:sx n="137" d="100"/>
          <a:sy n="137" d="100"/>
        </p:scale>
        <p:origin x="1928" y="2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375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3AC6567A-8943-E94A-BBFA-FBE129BB0318}" type="slidenum">
              <a:rPr lang="en-US" smtClean="0"/>
              <a:t>5</a:t>
            </a:fld>
            <a:endParaRPr lang="en-US"/>
          </a:p>
        </p:txBody>
      </p:sp>
    </p:spTree>
    <p:extLst>
      <p:ext uri="{BB962C8B-B14F-4D97-AF65-F5344CB8AC3E}">
        <p14:creationId xmlns:p14="http://schemas.microsoft.com/office/powerpoint/2010/main" val="123585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9/30/22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chen@ugent.be" TargetMode="External"/><Relationship Id="rId2" Type="http://schemas.openxmlformats.org/officeDocument/2006/relationships/hyperlink" Target="mailto:nilosmita.banerjee@ulb.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Université libre de </a:t>
            </a:r>
            <a:r>
              <a:rPr lang="en-US" dirty="0" err="1">
                <a:latin typeface="Times New Roman" panose="02020603050405020304" pitchFamily="18" charset="0"/>
                <a:cs typeface="Times New Roman" panose="02020603050405020304" pitchFamily="18" charset="0"/>
              </a:rPr>
              <a:t>Bruxelles</a:t>
            </a:r>
            <a:r>
              <a:rPr lang="en-US" dirty="0">
                <a:latin typeface="Times New Roman" panose="02020603050405020304" pitchFamily="18" charset="0"/>
                <a:cs typeface="Times New Roman" panose="02020603050405020304" pitchFamily="18" charset="0"/>
              </a:rPr>
              <a:t> and Ghent University.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Nilosmita</a:t>
            </a:r>
            <a:r>
              <a:rPr lang="en-US" dirty="0">
                <a:latin typeface="Times New Roman" panose="02020603050405020304" pitchFamily="18" charset="0"/>
                <a:cs typeface="Times New Roman" panose="02020603050405020304" pitchFamily="18" charset="0"/>
              </a:rPr>
              <a:t> Banerjee at  </a:t>
            </a:r>
            <a:r>
              <a:rPr lang="en-US" dirty="0">
                <a:latin typeface="Times New Roman" panose="02020603050405020304" pitchFamily="18" charset="0"/>
                <a:cs typeface="Times New Roman" panose="02020603050405020304" pitchFamily="18" charset="0"/>
                <a:hlinkClick r:id="rId2"/>
              </a:rPr>
              <a:t>nilosmita.banerjee@ulb.be</a:t>
            </a:r>
            <a:r>
              <a:rPr lang="en-US" dirty="0">
                <a:latin typeface="Times New Roman" panose="02020603050405020304" pitchFamily="18" charset="0"/>
                <a:cs typeface="Times New Roman" panose="02020603050405020304" pitchFamily="18" charset="0"/>
              </a:rPr>
              <a:t> and/or Zhang Chen at </a:t>
            </a:r>
            <a:r>
              <a:rPr lang="en-US" dirty="0">
                <a:latin typeface="Times New Roman" panose="02020603050405020304" pitchFamily="18" charset="0"/>
                <a:cs typeface="Times New Roman" panose="02020603050405020304" pitchFamily="18" charset="0"/>
                <a:hlinkClick r:id="rId3"/>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529119" y="54300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selected option will then be shown. The pie-chart will start spinning and stop after a while. If the arrow ends up pointing at the green region, you win the amount depicted in the amount circle (e.g., Fig 1).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arrow ends up pointing at the gray region, then you do not win any money (e.g., Fig 2).</a:t>
            </a:r>
          </a:p>
        </p:txBody>
      </p:sp>
      <p:sp>
        <p:nvSpPr>
          <p:cNvPr id="7" name="TextBox 6">
            <a:extLst>
              <a:ext uri="{FF2B5EF4-FFF2-40B4-BE49-F238E27FC236}">
                <a16:creationId xmlns:a16="http://schemas.microsoft.com/office/drawing/2014/main" id="{D9D66287-7BBC-DD63-8A4D-86615AC5AE8F}"/>
              </a:ext>
            </a:extLst>
          </p:cNvPr>
          <p:cNvSpPr txBox="1"/>
          <p:nvPr/>
        </p:nvSpPr>
        <p:spPr>
          <a:xfrm>
            <a:off x="1093772" y="5308715"/>
            <a:ext cx="288780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 You win!</a:t>
            </a:r>
            <a:endParaRPr lang="en-US" dirty="0">
              <a:latin typeface="Times New Roman" panose="02020603050405020304" pitchFamily="18" charset="0"/>
              <a:cs typeface="Times New Roman" panose="02020603050405020304" pitchFamily="18" charset="0"/>
              <a:sym typeface="Wingdings" pitchFamily="2" charset="2"/>
            </a:endParaRPr>
          </a:p>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308715"/>
            <a:ext cx="288780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You do not win.</a:t>
            </a:r>
            <a:endParaRPr lang="en-US" dirty="0">
              <a:latin typeface="Times New Roman" panose="02020603050405020304" pitchFamily="18" charset="0"/>
              <a:cs typeface="Times New Roman" panose="02020603050405020304" pitchFamily="18" charset="0"/>
              <a:sym typeface="Wingdings" pitchFamily="2" charset="2"/>
            </a:endParaRP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72000" y="2499435"/>
            <a:ext cx="0" cy="36607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Content Placeholder 5" descr="Icon&#10;&#10;Description automatically generated">
            <a:extLst>
              <a:ext uri="{FF2B5EF4-FFF2-40B4-BE49-F238E27FC236}">
                <a16:creationId xmlns:a16="http://schemas.microsoft.com/office/drawing/2014/main" id="{8AD9FA0E-13A3-D011-724F-885E1D7D7FF9}"/>
              </a:ext>
            </a:extLst>
          </p:cNvPr>
          <p:cNvPicPr>
            <a:picLocks noGrp="1" noChangeAspect="1"/>
          </p:cNvPicPr>
          <p:nvPr>
            <p:ph idx="1"/>
          </p:nvPr>
        </p:nvPicPr>
        <p:blipFill>
          <a:blip r:embed="rId2"/>
          <a:stretch>
            <a:fillRect/>
          </a:stretch>
        </p:blipFill>
        <p:spPr>
          <a:xfrm>
            <a:off x="2301015" y="3243985"/>
            <a:ext cx="2064901" cy="1754327"/>
          </a:xfrm>
        </p:spPr>
      </p:pic>
      <p:pic>
        <p:nvPicPr>
          <p:cNvPr id="9" name="Content Placeholder 10" descr="A picture containing chart&#10;&#10;Description automatically generated">
            <a:extLst>
              <a:ext uri="{FF2B5EF4-FFF2-40B4-BE49-F238E27FC236}">
                <a16:creationId xmlns:a16="http://schemas.microsoft.com/office/drawing/2014/main" id="{C5011FCE-A8DE-AE00-22D5-91D0C6343F07}"/>
              </a:ext>
            </a:extLst>
          </p:cNvPr>
          <p:cNvPicPr>
            <a:picLocks noChangeAspect="1"/>
          </p:cNvPicPr>
          <p:nvPr/>
        </p:nvPicPr>
        <p:blipFill>
          <a:blip r:embed="rId3"/>
          <a:stretch>
            <a:fillRect/>
          </a:stretch>
        </p:blipFill>
        <p:spPr>
          <a:xfrm rot="20129535">
            <a:off x="419431" y="3124091"/>
            <a:ext cx="1782636" cy="1896235"/>
          </a:xfrm>
          <a:prstGeom prst="rect">
            <a:avLst/>
          </a:prstGeom>
        </p:spPr>
      </p:pic>
      <p:cxnSp>
        <p:nvCxnSpPr>
          <p:cNvPr id="14" name="Straight Arrow Connector 13">
            <a:extLst>
              <a:ext uri="{FF2B5EF4-FFF2-40B4-BE49-F238E27FC236}">
                <a16:creationId xmlns:a16="http://schemas.microsoft.com/office/drawing/2014/main" id="{4AD3EC35-F9BF-54EC-5C15-7EE2EE739D2D}"/>
              </a:ext>
            </a:extLst>
          </p:cNvPr>
          <p:cNvCxnSpPr/>
          <p:nvPr/>
        </p:nvCxnSpPr>
        <p:spPr>
          <a:xfrm>
            <a:off x="1277815" y="283977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17ADA24-4CB8-4795-F6BD-27E70D19B53D}"/>
              </a:ext>
            </a:extLst>
          </p:cNvPr>
          <p:cNvSpPr txBox="1"/>
          <p:nvPr/>
        </p:nvSpPr>
        <p:spPr>
          <a:xfrm>
            <a:off x="2720771" y="2671972"/>
            <a:ext cx="1191481" cy="523220"/>
          </a:xfrm>
          <a:prstGeom prst="rect">
            <a:avLst/>
          </a:prstGeom>
          <a:noFill/>
        </p:spPr>
        <p:txBody>
          <a:bodyPr wrap="square" rtlCol="0">
            <a:spAutoFit/>
          </a:bodyPr>
          <a:lstStyle/>
          <a:p>
            <a:pPr algn="ctr"/>
            <a:r>
              <a:rPr lang="en-BE" sz="2800" dirty="0"/>
              <a:t>+30</a:t>
            </a:r>
          </a:p>
        </p:txBody>
      </p:sp>
      <p:pic>
        <p:nvPicPr>
          <p:cNvPr id="16" name="Content Placeholder 5" descr="Icon&#10;&#10;Description automatically generated">
            <a:extLst>
              <a:ext uri="{FF2B5EF4-FFF2-40B4-BE49-F238E27FC236}">
                <a16:creationId xmlns:a16="http://schemas.microsoft.com/office/drawing/2014/main" id="{7F171302-FAEA-A118-398C-7BB4B284C3B2}"/>
              </a:ext>
            </a:extLst>
          </p:cNvPr>
          <p:cNvPicPr>
            <a:picLocks noChangeAspect="1"/>
          </p:cNvPicPr>
          <p:nvPr/>
        </p:nvPicPr>
        <p:blipFill>
          <a:blip r:embed="rId2"/>
          <a:stretch>
            <a:fillRect/>
          </a:stretch>
        </p:blipFill>
        <p:spPr>
          <a:xfrm>
            <a:off x="6766203" y="3253155"/>
            <a:ext cx="2064901" cy="1754327"/>
          </a:xfrm>
          <a:prstGeom prst="rect">
            <a:avLst/>
          </a:prstGeom>
        </p:spPr>
      </p:pic>
      <p:pic>
        <p:nvPicPr>
          <p:cNvPr id="17" name="Content Placeholder 10" descr="A picture containing chart&#10;&#10;Description automatically generated">
            <a:extLst>
              <a:ext uri="{FF2B5EF4-FFF2-40B4-BE49-F238E27FC236}">
                <a16:creationId xmlns:a16="http://schemas.microsoft.com/office/drawing/2014/main" id="{72D84232-34C9-033A-07A8-A2684CE14812}"/>
              </a:ext>
            </a:extLst>
          </p:cNvPr>
          <p:cNvPicPr>
            <a:picLocks noChangeAspect="1"/>
          </p:cNvPicPr>
          <p:nvPr/>
        </p:nvPicPr>
        <p:blipFill>
          <a:blip r:embed="rId3"/>
          <a:stretch>
            <a:fillRect/>
          </a:stretch>
        </p:blipFill>
        <p:spPr>
          <a:xfrm rot="6884580">
            <a:off x="4884619" y="3227045"/>
            <a:ext cx="1782636" cy="1896235"/>
          </a:xfrm>
          <a:prstGeom prst="rect">
            <a:avLst/>
          </a:prstGeom>
        </p:spPr>
      </p:pic>
      <p:cxnSp>
        <p:nvCxnSpPr>
          <p:cNvPr id="18" name="Straight Arrow Connector 17">
            <a:extLst>
              <a:ext uri="{FF2B5EF4-FFF2-40B4-BE49-F238E27FC236}">
                <a16:creationId xmlns:a16="http://schemas.microsoft.com/office/drawing/2014/main" id="{1B317713-5A73-5ED2-6255-60B3E278E8C0}"/>
              </a:ext>
            </a:extLst>
          </p:cNvPr>
          <p:cNvCxnSpPr/>
          <p:nvPr/>
        </p:nvCxnSpPr>
        <p:spPr>
          <a:xfrm>
            <a:off x="5743003" y="284894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51A7BD3-CCE1-712E-3FA4-8D4A8570FBC7}"/>
              </a:ext>
            </a:extLst>
          </p:cNvPr>
          <p:cNvSpPr txBox="1"/>
          <p:nvPr/>
        </p:nvSpPr>
        <p:spPr>
          <a:xfrm>
            <a:off x="7246998" y="2741658"/>
            <a:ext cx="1191481" cy="523220"/>
          </a:xfrm>
          <a:prstGeom prst="rect">
            <a:avLst/>
          </a:prstGeom>
          <a:noFill/>
        </p:spPr>
        <p:txBody>
          <a:bodyPr wrap="square" rtlCol="0">
            <a:spAutoFit/>
          </a:bodyPr>
          <a:lstStyle/>
          <a:p>
            <a:pPr algn="ctr"/>
            <a:r>
              <a:rPr lang="en-BE" sz="2800" dirty="0"/>
              <a:t>0</a:t>
            </a:r>
          </a:p>
        </p:txBody>
      </p:sp>
    </p:spTree>
    <p:extLst>
      <p:ext uri="{BB962C8B-B14F-4D97-AF65-F5344CB8AC3E}">
        <p14:creationId xmlns:p14="http://schemas.microsoft.com/office/powerpoint/2010/main" val="323644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29119" y="2064361"/>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pages (by pressing the previous button below)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a:t>
            </a:r>
            <a:r>
              <a:rPr lang="en-US">
                <a:latin typeface="Times New Roman" panose="02020603050405020304" pitchFamily="18" charset="0"/>
                <a:cs typeface="Times New Roman" panose="02020603050405020304" pitchFamily="18" charset="0"/>
              </a:rPr>
              <a:t>play 90 </a:t>
            </a:r>
            <a:r>
              <a:rPr lang="en-US" dirty="0">
                <a:latin typeface="Times New Roman" panose="02020603050405020304" pitchFamily="18" charset="0"/>
                <a:cs typeface="Times New Roman" panose="02020603050405020304" pitchFamily="18" charset="0"/>
              </a:rPr>
              <a:t>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29119" y="351813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example, 6 trials)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4" name="Picture 3">
            <a:extLst>
              <a:ext uri="{FF2B5EF4-FFF2-40B4-BE49-F238E27FC236}">
                <a16:creationId xmlns:a16="http://schemas.microsoft.com/office/drawing/2014/main" id="{4E8EC5A3-7FEF-70DA-F672-3967A5BEF5B9}"/>
              </a:ext>
            </a:extLst>
          </p:cNvPr>
          <p:cNvPicPr>
            <a:picLocks noChangeAspect="1"/>
          </p:cNvPicPr>
          <p:nvPr/>
        </p:nvPicPr>
        <p:blipFill>
          <a:blip r:embed="rId3"/>
          <a:stretch>
            <a:fillRect/>
          </a:stretch>
        </p:blipFill>
        <p:spPr>
          <a:xfrm>
            <a:off x="2581609" y="1653978"/>
            <a:ext cx="3980782" cy="1566474"/>
          </a:xfrm>
          <a:prstGeom prst="rect">
            <a:avLst/>
          </a:prstGeom>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2"/>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839757" y="5758727"/>
            <a:ext cx="369491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4635519" y="5758727"/>
            <a:ext cx="406574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A picture containing diagram&#10;&#10;Description automatically generated">
            <a:extLst>
              <a:ext uri="{FF2B5EF4-FFF2-40B4-BE49-F238E27FC236}">
                <a16:creationId xmlns:a16="http://schemas.microsoft.com/office/drawing/2014/main" id="{DB06DDCD-0135-06E5-C71F-9D665AFBBBF2}"/>
              </a:ext>
            </a:extLst>
          </p:cNvPr>
          <p:cNvPicPr>
            <a:picLocks noChangeAspect="1"/>
          </p:cNvPicPr>
          <p:nvPr/>
        </p:nvPicPr>
        <p:blipFill>
          <a:blip r:embed="rId3"/>
          <a:stretch>
            <a:fillRect/>
          </a:stretch>
        </p:blipFill>
        <p:spPr>
          <a:xfrm>
            <a:off x="4635519" y="2188666"/>
            <a:ext cx="3922446" cy="322559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A3FE3BE6-F722-EC9B-B0F9-A149187B8EF9}"/>
              </a:ext>
            </a:extLst>
          </p:cNvPr>
          <p:cNvPicPr>
            <a:picLocks noChangeAspect="1"/>
          </p:cNvPicPr>
          <p:nvPr/>
        </p:nvPicPr>
        <p:blipFill>
          <a:blip r:embed="rId4"/>
          <a:stretch>
            <a:fillRect/>
          </a:stretch>
        </p:blipFill>
        <p:spPr>
          <a:xfrm>
            <a:off x="580691" y="2169607"/>
            <a:ext cx="3790699" cy="3264511"/>
          </a:xfrm>
          <a:prstGeom prst="rect">
            <a:avLst/>
          </a:prstGeom>
        </p:spPr>
      </p:pic>
      <p:sp>
        <p:nvSpPr>
          <p:cNvPr id="13" name="TextBox 12">
            <a:extLst>
              <a:ext uri="{FF2B5EF4-FFF2-40B4-BE49-F238E27FC236}">
                <a16:creationId xmlns:a16="http://schemas.microsoft.com/office/drawing/2014/main" id="{608106AF-4310-0294-3A5A-C41DEAF2CE9D}"/>
              </a:ext>
            </a:extLst>
          </p:cNvPr>
          <p:cNvSpPr txBox="1"/>
          <p:nvPr/>
        </p:nvSpPr>
        <p:spPr>
          <a:xfrm>
            <a:off x="839757" y="366869"/>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two options, a blue option and a yellow option. Each option will have two circles, colored either blue or yellow.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options will be shown either horizontally from left to right (Fig. 1) or vertically from top to bottom (Fig. 2).</a:t>
            </a:r>
          </a:p>
        </p:txBody>
      </p: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468182" y="720768"/>
            <a:ext cx="8207636"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option will contain two pieces of information, shown in two circles: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British pence you may win for a certain option</a:t>
            </a:r>
            <a:r>
              <a:rPr lang="en-US" dirty="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for a certain option</a:t>
            </a:r>
            <a:r>
              <a:rPr lang="en-US" dirty="0">
                <a:latin typeface="Times New Roman" panose="02020603050405020304" pitchFamily="18" charset="0"/>
                <a:cs typeface="Times New Roman" panose="02020603050405020304" pitchFamily="18" charset="0"/>
              </a:rPr>
              <a:t>.</a:t>
            </a:r>
          </a:p>
        </p:txBody>
      </p:sp>
      <p:grpSp>
        <p:nvGrpSpPr>
          <p:cNvPr id="6" name="Group 5">
            <a:extLst>
              <a:ext uri="{FF2B5EF4-FFF2-40B4-BE49-F238E27FC236}">
                <a16:creationId xmlns:a16="http://schemas.microsoft.com/office/drawing/2014/main" id="{E26E2B16-2B81-DA6C-E78A-A7BC4310B0D3}"/>
              </a:ext>
            </a:extLst>
          </p:cNvPr>
          <p:cNvGrpSpPr/>
          <p:nvPr/>
        </p:nvGrpSpPr>
        <p:grpSpPr>
          <a:xfrm>
            <a:off x="1723674" y="3165230"/>
            <a:ext cx="5696652" cy="2921395"/>
            <a:chOff x="1723674" y="3165230"/>
            <a:chExt cx="5696652" cy="2921395"/>
          </a:xfrm>
        </p:grpSpPr>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3"/>
            <a:srcRect l="29678" t="21304" r="57250" b="57653"/>
            <a:stretch/>
          </p:blipFill>
          <p:spPr>
            <a:xfrm>
              <a:off x="4863796" y="3165230"/>
              <a:ext cx="2556530" cy="2572093"/>
            </a:xfrm>
            <a:prstGeom prst="rect">
              <a:avLst/>
            </a:prstGeom>
          </p:spPr>
        </p:pic>
        <p:pic>
          <p:nvPicPr>
            <p:cNvPr id="2" name="Picture 1" descr="A picture containing shape&#10;&#10;Description automatically generated">
              <a:extLst>
                <a:ext uri="{FF2B5EF4-FFF2-40B4-BE49-F238E27FC236}">
                  <a16:creationId xmlns:a16="http://schemas.microsoft.com/office/drawing/2014/main" id="{1DE0DD02-2CB5-D5AF-DB32-FEDBCD12E573}"/>
                </a:ext>
              </a:extLst>
            </p:cNvPr>
            <p:cNvPicPr>
              <a:picLocks noChangeAspect="1"/>
            </p:cNvPicPr>
            <p:nvPr/>
          </p:nvPicPr>
          <p:blipFill rotWithShape="1">
            <a:blip r:embed="rId4"/>
            <a:srcRect l="62040" t="688" r="7723" b="65846"/>
            <a:stretch/>
          </p:blipFill>
          <p:spPr>
            <a:xfrm>
              <a:off x="1723674" y="3286999"/>
              <a:ext cx="2421975" cy="2308324"/>
            </a:xfrm>
            <a:prstGeom prst="rect">
              <a:avLst/>
            </a:prstGeom>
          </p:spPr>
        </p:pic>
        <p:sp>
          <p:nvSpPr>
            <p:cNvPr id="3" name="TextBox 2">
              <a:extLst>
                <a:ext uri="{FF2B5EF4-FFF2-40B4-BE49-F238E27FC236}">
                  <a16:creationId xmlns:a16="http://schemas.microsoft.com/office/drawing/2014/main" id="{5CF0CFEC-7AB9-E909-4865-752734FE7BFE}"/>
                </a:ext>
              </a:extLst>
            </p:cNvPr>
            <p:cNvSpPr txBox="1"/>
            <p:nvPr/>
          </p:nvSpPr>
          <p:spPr>
            <a:xfrm>
              <a:off x="2020261"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4" name="TextBox 3">
              <a:extLst>
                <a:ext uri="{FF2B5EF4-FFF2-40B4-BE49-F238E27FC236}">
                  <a16:creationId xmlns:a16="http://schemas.microsoft.com/office/drawing/2014/main" id="{853C52C5-B1BC-2DF9-F2CA-F000768D3E51}"/>
                </a:ext>
              </a:extLst>
            </p:cNvPr>
            <p:cNvSpPr txBox="1"/>
            <p:nvPr/>
          </p:nvSpPr>
          <p:spPr>
            <a:xfrm>
              <a:off x="5217605"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grpSp>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395364" y="463500"/>
            <a:ext cx="8353271" cy="244682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win amount and win probability of an option, you need to move the mouse cursor inside each of the circles.</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For instance, when you </a:t>
            </a:r>
            <a:r>
              <a:rPr lang="en-US" sz="1700" b="1" dirty="0">
                <a:latin typeface="Times New Roman" panose="02020603050405020304" pitchFamily="18" charset="0"/>
                <a:cs typeface="Times New Roman" panose="02020603050405020304" pitchFamily="18" charset="0"/>
              </a:rPr>
              <a:t>move the mouse cursor inside the amount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bar is 100 pence (1 Pound).</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may win 30 British pence.</a:t>
            </a:r>
          </a:p>
        </p:txBody>
      </p:sp>
      <p:pic>
        <p:nvPicPr>
          <p:cNvPr id="6" name="Content Placeholder 5" descr="Icon&#10;&#10;Description automatically generated">
            <a:extLst>
              <a:ext uri="{FF2B5EF4-FFF2-40B4-BE49-F238E27FC236}">
                <a16:creationId xmlns:a16="http://schemas.microsoft.com/office/drawing/2014/main" id="{40154928-12A9-C3AF-F238-7FFCF5A42EAD}"/>
              </a:ext>
            </a:extLst>
          </p:cNvPr>
          <p:cNvPicPr>
            <a:picLocks noGrp="1" noChangeAspect="1"/>
          </p:cNvPicPr>
          <p:nvPr>
            <p:ph idx="1"/>
          </p:nvPr>
        </p:nvPicPr>
        <p:blipFill>
          <a:blip r:embed="rId2"/>
          <a:stretch>
            <a:fillRect/>
          </a:stretch>
        </p:blipFill>
        <p:spPr>
          <a:xfrm>
            <a:off x="5146431" y="3185834"/>
            <a:ext cx="2743818" cy="2331130"/>
          </a:xfrm>
        </p:spPr>
      </p:pic>
      <p:pic>
        <p:nvPicPr>
          <p:cNvPr id="7" name="Picture 2" descr="Ever wonder why your mouse cursor is slanted? | by ajiitha | Prototypr">
            <a:extLst>
              <a:ext uri="{FF2B5EF4-FFF2-40B4-BE49-F238E27FC236}">
                <a16:creationId xmlns:a16="http://schemas.microsoft.com/office/drawing/2014/main" id="{7950EB2B-0448-7182-11AB-007ECBF02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531" y="4709637"/>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shape&#10;&#10;Description automatically generated">
            <a:extLst>
              <a:ext uri="{FF2B5EF4-FFF2-40B4-BE49-F238E27FC236}">
                <a16:creationId xmlns:a16="http://schemas.microsoft.com/office/drawing/2014/main" id="{C743098C-DD01-32D9-0A9F-E8466E1CB1A8}"/>
              </a:ext>
            </a:extLst>
          </p:cNvPr>
          <p:cNvPicPr>
            <a:picLocks noChangeAspect="1"/>
          </p:cNvPicPr>
          <p:nvPr/>
        </p:nvPicPr>
        <p:blipFill rotWithShape="1">
          <a:blip r:embed="rId4"/>
          <a:srcRect l="62040" t="688" r="7723" b="65846"/>
          <a:stretch/>
        </p:blipFill>
        <p:spPr>
          <a:xfrm>
            <a:off x="1563180" y="3159544"/>
            <a:ext cx="2421975" cy="2308324"/>
          </a:xfrm>
          <a:prstGeom prst="rect">
            <a:avLst/>
          </a:prstGeom>
        </p:spPr>
      </p:pic>
      <p:pic>
        <p:nvPicPr>
          <p:cNvPr id="10" name="Picture 2" descr="Ever wonder why your mouse cursor is slanted? | by ajiitha | Prototypr">
            <a:extLst>
              <a:ext uri="{FF2B5EF4-FFF2-40B4-BE49-F238E27FC236}">
                <a16:creationId xmlns:a16="http://schemas.microsoft.com/office/drawing/2014/main" id="{B079D37E-E813-C485-3A2D-2BDD39FC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728" y="5467868"/>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3F66059-97F5-025D-9CA7-1B11624AB6D2}"/>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an amount circle to see how much you may win</a:t>
            </a:r>
          </a:p>
        </p:txBody>
      </p:sp>
      <p:cxnSp>
        <p:nvCxnSpPr>
          <p:cNvPr id="14" name="Straight Arrow Connector 13">
            <a:extLst>
              <a:ext uri="{FF2B5EF4-FFF2-40B4-BE49-F238E27FC236}">
                <a16:creationId xmlns:a16="http://schemas.microsoft.com/office/drawing/2014/main" id="{BABC9E6F-ECE7-6137-1F38-4879BFA7E9A6}"/>
              </a:ext>
            </a:extLst>
          </p:cNvPr>
          <p:cNvCxnSpPr/>
          <p:nvPr/>
        </p:nvCxnSpPr>
        <p:spPr>
          <a:xfrm>
            <a:off x="4232031" y="4290646"/>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64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827367"/>
            <a:ext cx="8085762" cy="1661993"/>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Similarly, when you </a:t>
            </a:r>
            <a:r>
              <a:rPr lang="en-US" sz="1700" b="1" dirty="0">
                <a:latin typeface="Times New Roman" panose="02020603050405020304" pitchFamily="18" charset="0"/>
                <a:cs typeface="Times New Roman" panose="02020603050405020304" pitchFamily="18" charset="0"/>
              </a:rPr>
              <a:t>move the mouse cursor inside the probability circle, </a:t>
            </a:r>
            <a:r>
              <a:rPr lang="en-US" sz="1700" dirty="0">
                <a:latin typeface="Times New Roman" panose="02020603050405020304" pitchFamily="18" charset="0"/>
                <a:cs typeface="Times New Roman" panose="02020603050405020304" pitchFamily="18" charset="0"/>
              </a:rPr>
              <a:t>you will see a gray pie-chart, with part of it colored green. The larger the green part, the higher your chance of winning.</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have about 60% chance of winning.</a:t>
            </a:r>
          </a:p>
        </p:txBody>
      </p:sp>
      <p:pic>
        <p:nvPicPr>
          <p:cNvPr id="11" name="Content Placeholder 10" descr="A picture containing chart&#10;&#10;Description automatically generated">
            <a:extLst>
              <a:ext uri="{FF2B5EF4-FFF2-40B4-BE49-F238E27FC236}">
                <a16:creationId xmlns:a16="http://schemas.microsoft.com/office/drawing/2014/main" id="{FB6EF21A-1D6D-1EA8-CE9F-512468CAF65C}"/>
              </a:ext>
            </a:extLst>
          </p:cNvPr>
          <p:cNvPicPr>
            <a:picLocks noGrp="1" noChangeAspect="1"/>
          </p:cNvPicPr>
          <p:nvPr>
            <p:ph idx="1"/>
          </p:nvPr>
        </p:nvPicPr>
        <p:blipFill>
          <a:blip r:embed="rId2"/>
          <a:stretch>
            <a:fillRect/>
          </a:stretch>
        </p:blipFill>
        <p:spPr>
          <a:xfrm>
            <a:off x="5329966" y="2948405"/>
            <a:ext cx="2448512" cy="2604544"/>
          </a:xfrm>
        </p:spPr>
      </p:pic>
      <p:pic>
        <p:nvPicPr>
          <p:cNvPr id="12" name="Picture 11" descr="Chart, bubble chart&#10;&#10;Description automatically generated">
            <a:extLst>
              <a:ext uri="{FF2B5EF4-FFF2-40B4-BE49-F238E27FC236}">
                <a16:creationId xmlns:a16="http://schemas.microsoft.com/office/drawing/2014/main" id="{C366117D-2F62-F1EB-6C49-DAACF71CECD9}"/>
              </a:ext>
            </a:extLst>
          </p:cNvPr>
          <p:cNvPicPr>
            <a:picLocks noChangeAspect="1"/>
          </p:cNvPicPr>
          <p:nvPr/>
        </p:nvPicPr>
        <p:blipFill rotWithShape="1">
          <a:blip r:embed="rId3"/>
          <a:srcRect l="29678" t="21304" r="57250" b="57653"/>
          <a:stretch/>
        </p:blipFill>
        <p:spPr>
          <a:xfrm>
            <a:off x="1500554" y="3094697"/>
            <a:ext cx="2431724" cy="2446528"/>
          </a:xfrm>
          <a:prstGeom prst="rect">
            <a:avLst/>
          </a:prstGeom>
        </p:spPr>
      </p:pic>
      <p:pic>
        <p:nvPicPr>
          <p:cNvPr id="14" name="Picture 2" descr="Ever wonder why your mouse cursor is slanted? | by ajiitha | Prototypr">
            <a:extLst>
              <a:ext uri="{FF2B5EF4-FFF2-40B4-BE49-F238E27FC236}">
                <a16:creationId xmlns:a16="http://schemas.microsoft.com/office/drawing/2014/main" id="{90E0C1B9-6B91-97A9-DEBA-176672B5C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397" y="4940390"/>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r wonder why your mouse cursor is slanted? | by ajiitha | Prototypr">
            <a:extLst>
              <a:ext uri="{FF2B5EF4-FFF2-40B4-BE49-F238E27FC236}">
                <a16:creationId xmlns:a16="http://schemas.microsoft.com/office/drawing/2014/main" id="{5A9DE90C-DECD-487B-C691-FDE9B5F9F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113" y="5385806"/>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20EA09-3BBF-E5D0-4671-3C3EBCB7D97F}"/>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 probability circle to see the chance of winning</a:t>
            </a:r>
          </a:p>
        </p:txBody>
      </p:sp>
      <p:cxnSp>
        <p:nvCxnSpPr>
          <p:cNvPr id="8" name="Straight Arrow Connector 7">
            <a:extLst>
              <a:ext uri="{FF2B5EF4-FFF2-40B4-BE49-F238E27FC236}">
                <a16:creationId xmlns:a16="http://schemas.microsoft.com/office/drawing/2014/main" id="{410B3911-E09A-1BC7-947C-47AD456EB05D}"/>
              </a:ext>
            </a:extLst>
          </p:cNvPr>
          <p:cNvCxnSpPr/>
          <p:nvPr/>
        </p:nvCxnSpPr>
        <p:spPr>
          <a:xfrm>
            <a:off x="4091354" y="4255477"/>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1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934B8-BED6-070F-B5EF-EB2F3C643E26}"/>
              </a:ext>
            </a:extLst>
          </p:cNvPr>
          <p:cNvSpPr txBox="1"/>
          <p:nvPr/>
        </p:nvSpPr>
        <p:spPr>
          <a:xfrm>
            <a:off x="416169" y="647652"/>
            <a:ext cx="8311661" cy="203132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Together, in this example, if you choose the yellow option, you will have a 60% chance of winning 30 British pence (see below).</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blue option will have a different chance of winning a different amount. </a:t>
            </a:r>
            <a:r>
              <a:rPr lang="en-US" dirty="0">
                <a:latin typeface="Times New Roman" panose="02020603050405020304" pitchFamily="18" charset="0"/>
                <a:cs typeface="Times New Roman" panose="02020603050405020304" pitchFamily="18" charset="0"/>
              </a:rPr>
              <a:t>You can see the amount and probability of the blue option in the same way.</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You can</a:t>
            </a:r>
            <a:r>
              <a:rPr lang="en-US" sz="1800" b="1" dirty="0">
                <a:latin typeface="Times New Roman" panose="02020603050405020304" pitchFamily="18" charset="0"/>
                <a:cs typeface="Times New Roman" panose="02020603050405020304" pitchFamily="18" charset="0"/>
              </a:rPr>
              <a:t> move the mouse cursor inside the circles for as many times as you want.</a:t>
            </a:r>
          </a:p>
        </p:txBody>
      </p:sp>
      <p:pic>
        <p:nvPicPr>
          <p:cNvPr id="6" name="Content Placeholder 5" descr="Icon&#10;&#10;Description automatically generated">
            <a:extLst>
              <a:ext uri="{FF2B5EF4-FFF2-40B4-BE49-F238E27FC236}">
                <a16:creationId xmlns:a16="http://schemas.microsoft.com/office/drawing/2014/main" id="{625985AE-3EB1-7D41-5602-EC2A96DCACCE}"/>
              </a:ext>
            </a:extLst>
          </p:cNvPr>
          <p:cNvPicPr>
            <a:picLocks noGrp="1" noChangeAspect="1"/>
          </p:cNvPicPr>
          <p:nvPr>
            <p:ph idx="1"/>
          </p:nvPr>
        </p:nvPicPr>
        <p:blipFill>
          <a:blip r:embed="rId2"/>
          <a:stretch>
            <a:fillRect/>
          </a:stretch>
        </p:blipFill>
        <p:spPr>
          <a:xfrm>
            <a:off x="1743518" y="3243987"/>
            <a:ext cx="2643415" cy="2245828"/>
          </a:xfrm>
        </p:spPr>
      </p:pic>
      <p:pic>
        <p:nvPicPr>
          <p:cNvPr id="8" name="Content Placeholder 10" descr="A picture containing chart&#10;&#10;Description automatically generated">
            <a:extLst>
              <a:ext uri="{FF2B5EF4-FFF2-40B4-BE49-F238E27FC236}">
                <a16:creationId xmlns:a16="http://schemas.microsoft.com/office/drawing/2014/main" id="{80F8FCCE-74D6-96A6-D790-CD345308F445}"/>
              </a:ext>
            </a:extLst>
          </p:cNvPr>
          <p:cNvPicPr>
            <a:picLocks noChangeAspect="1"/>
          </p:cNvPicPr>
          <p:nvPr/>
        </p:nvPicPr>
        <p:blipFill>
          <a:blip r:embed="rId3"/>
          <a:stretch>
            <a:fillRect/>
          </a:stretch>
        </p:blipFill>
        <p:spPr>
          <a:xfrm>
            <a:off x="5146431" y="3088250"/>
            <a:ext cx="2257691" cy="2401564"/>
          </a:xfrm>
          <a:prstGeom prst="rect">
            <a:avLst/>
          </a:prstGeom>
        </p:spPr>
      </p:pic>
      <p:sp>
        <p:nvSpPr>
          <p:cNvPr id="9" name="TextBox 8">
            <a:extLst>
              <a:ext uri="{FF2B5EF4-FFF2-40B4-BE49-F238E27FC236}">
                <a16:creationId xmlns:a16="http://schemas.microsoft.com/office/drawing/2014/main" id="{A5FF6EC9-CC0A-9379-8277-FBC79A96C527}"/>
              </a:ext>
            </a:extLst>
          </p:cNvPr>
          <p:cNvSpPr txBox="1"/>
          <p:nvPr/>
        </p:nvSpPr>
        <p:spPr>
          <a:xfrm>
            <a:off x="2163558"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10" name="TextBox 9">
            <a:extLst>
              <a:ext uri="{FF2B5EF4-FFF2-40B4-BE49-F238E27FC236}">
                <a16:creationId xmlns:a16="http://schemas.microsoft.com/office/drawing/2014/main" id="{52F073B9-ECAA-B686-4C5A-4FA97DB43D45}"/>
              </a:ext>
            </a:extLst>
          </p:cNvPr>
          <p:cNvSpPr txBox="1"/>
          <p:nvPr/>
        </p:nvSpPr>
        <p:spPr>
          <a:xfrm>
            <a:off x="5360902"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pic>
        <p:nvPicPr>
          <p:cNvPr id="11" name="Picture 2" descr="Ever wonder why your mouse cursor is slanted? | by ajiitha | Prototypr">
            <a:extLst>
              <a:ext uri="{FF2B5EF4-FFF2-40B4-BE49-F238E27FC236}">
                <a16:creationId xmlns:a16="http://schemas.microsoft.com/office/drawing/2014/main" id="{5B0EEA75-4940-274A-6CE5-0C5C33D70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476" y="4961937"/>
            <a:ext cx="247123" cy="3530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ver wonder why your mouse cursor is slanted? | by ajiitha | Prototypr">
            <a:extLst>
              <a:ext uri="{FF2B5EF4-FFF2-40B4-BE49-F238E27FC236}">
                <a16:creationId xmlns:a16="http://schemas.microsoft.com/office/drawing/2014/main" id="{1F8EF8A8-6721-6E56-0553-080CD118F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858" y="4780508"/>
            <a:ext cx="247123" cy="3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4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6497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need to decide which option you want to choose. To choose an option, </a:t>
            </a:r>
            <a:r>
              <a:rPr lang="en-US" b="1" dirty="0">
                <a:latin typeface="Times New Roman" panose="02020603050405020304" pitchFamily="18" charset="0"/>
                <a:cs typeface="Times New Roman" panose="02020603050405020304" pitchFamily="18" charset="0"/>
              </a:rPr>
              <a:t>click on one of the buttons </a:t>
            </a:r>
            <a:r>
              <a:rPr lang="en-US" dirty="0">
                <a:latin typeface="Times New Roman" panose="02020603050405020304" pitchFamily="18" charset="0"/>
                <a:cs typeface="Times New Roman" panose="02020603050405020304" pitchFamily="18" charset="0"/>
              </a:rPr>
              <a:t>in the middle of the screen (click on the blue button to select the blue option, and the yellow button to select the yellow option).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Suppose in this example you choose the yellow option. You click on the yellow button (see below).</a:t>
            </a:r>
          </a:p>
        </p:txBody>
      </p:sp>
      <p:grpSp>
        <p:nvGrpSpPr>
          <p:cNvPr id="7" name="Group 6">
            <a:extLst>
              <a:ext uri="{FF2B5EF4-FFF2-40B4-BE49-F238E27FC236}">
                <a16:creationId xmlns:a16="http://schemas.microsoft.com/office/drawing/2014/main" id="{C849E291-70F9-987A-F53B-83A372D3CC12}"/>
              </a:ext>
            </a:extLst>
          </p:cNvPr>
          <p:cNvGrpSpPr/>
          <p:nvPr/>
        </p:nvGrpSpPr>
        <p:grpSpPr>
          <a:xfrm>
            <a:off x="2610777" y="2927221"/>
            <a:ext cx="3922446" cy="3225592"/>
            <a:chOff x="2610774" y="981190"/>
            <a:chExt cx="3922446" cy="3225592"/>
          </a:xfrm>
        </p:grpSpPr>
        <p:pic>
          <p:nvPicPr>
            <p:cNvPr id="6" name="Picture 5" descr="A picture containing diagram&#10;&#10;Description automatically generated">
              <a:extLst>
                <a:ext uri="{FF2B5EF4-FFF2-40B4-BE49-F238E27FC236}">
                  <a16:creationId xmlns:a16="http://schemas.microsoft.com/office/drawing/2014/main" id="{602CC854-8008-8C71-5A2B-99C0E9A36DB7}"/>
                </a:ext>
              </a:extLst>
            </p:cNvPr>
            <p:cNvPicPr>
              <a:picLocks noChangeAspect="1"/>
            </p:cNvPicPr>
            <p:nvPr/>
          </p:nvPicPr>
          <p:blipFill>
            <a:blip r:embed="rId2"/>
            <a:stretch>
              <a:fillRect/>
            </a:stretch>
          </p:blipFill>
          <p:spPr>
            <a:xfrm>
              <a:off x="2610774" y="981190"/>
              <a:ext cx="3922446" cy="3225592"/>
            </a:xfrm>
            <a:prstGeom prst="rect">
              <a:avLst/>
            </a:prstGeom>
          </p:spPr>
        </p:pic>
        <p:pic>
          <p:nvPicPr>
            <p:cNvPr id="3" name="Picture 6" descr="Free Click Icon, Symbol. PNG, SVG Download.">
              <a:extLst>
                <a:ext uri="{FF2B5EF4-FFF2-40B4-BE49-F238E27FC236}">
                  <a16:creationId xmlns:a16="http://schemas.microsoft.com/office/drawing/2014/main" id="{062FD9BF-3B9A-AAF9-66A0-AF28DDA81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670738" y="2436181"/>
              <a:ext cx="517385" cy="517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105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16370</TotalTime>
  <Words>1073</Words>
  <Application>Microsoft Macintosh PowerPoint</Application>
  <PresentationFormat>On-screen Show (4:3)</PresentationFormat>
  <Paragraphs>58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Banerjee Nilosmita</cp:lastModifiedBy>
  <cp:revision>996</cp:revision>
  <dcterms:created xsi:type="dcterms:W3CDTF">2019-02-11T16:12:18Z</dcterms:created>
  <dcterms:modified xsi:type="dcterms:W3CDTF">2022-09-30T13:38:53Z</dcterms:modified>
</cp:coreProperties>
</file>