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8" r:id="rId2"/>
    <p:sldId id="257" r:id="rId3"/>
    <p:sldId id="299" r:id="rId4"/>
    <p:sldId id="317" r:id="rId5"/>
    <p:sldId id="320" r:id="rId6"/>
    <p:sldId id="322" r:id="rId7"/>
    <p:sldId id="311" r:id="rId8"/>
    <p:sldId id="324" r:id="rId9"/>
    <p:sldId id="318" r:id="rId10"/>
    <p:sldId id="323" r:id="rId11"/>
    <p:sldId id="321" r:id="rId12"/>
    <p:sldId id="316" r:id="rId13"/>
    <p:sldId id="319" r:id="rId14"/>
    <p:sldId id="28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0"/>
    <p:restoredTop sz="89363"/>
  </p:normalViewPr>
  <p:slideViewPr>
    <p:cSldViewPr snapToGrid="0" snapToObjects="1">
      <p:cViewPr varScale="1">
        <p:scale>
          <a:sx n="137" d="100"/>
          <a:sy n="137" d="100"/>
        </p:scale>
        <p:origin x="65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9/1/22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AC6567A-8943-E94A-BBFA-FBE129BB0318}" type="slidenum">
              <a:rPr lang="en-US" smtClean="0"/>
              <a:t>3</a:t>
            </a:fld>
            <a:endParaRPr lang="en-US"/>
          </a:p>
        </p:txBody>
      </p:sp>
    </p:spTree>
    <p:extLst>
      <p:ext uri="{BB962C8B-B14F-4D97-AF65-F5344CB8AC3E}">
        <p14:creationId xmlns:p14="http://schemas.microsoft.com/office/powerpoint/2010/main" val="136169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9/1/22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9/1/22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9/1/22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9/1/22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9/1/22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losmita.banerjee@ulb.be" TargetMode="External"/><Relationship Id="rId2" Type="http://schemas.openxmlformats.org/officeDocument/2006/relationships/hyperlink" Target="mailto:zhang.chen@ugent.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492541" y="573735"/>
            <a:ext cx="8085762"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Ghent University and Université libre de Bruxelles. In this experiment, you will play a simple decision-making game. The data we collect during the experiment are not linked to any potentially identifying information. These data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Zhang Chen at </a:t>
            </a:r>
            <a:r>
              <a:rPr lang="en-US" dirty="0">
                <a:latin typeface="Times New Roman" panose="02020603050405020304" pitchFamily="18" charset="0"/>
                <a:cs typeface="Times New Roman" panose="02020603050405020304" pitchFamily="18" charset="0"/>
                <a:hlinkClick r:id="rId2"/>
              </a:rPr>
              <a:t>zhang.chen@ugent.be</a:t>
            </a:r>
            <a:r>
              <a:rPr lang="en-US" dirty="0">
                <a:latin typeface="Times New Roman" panose="02020603050405020304" pitchFamily="18" charset="0"/>
                <a:cs typeface="Times New Roman" panose="02020603050405020304" pitchFamily="18" charset="0"/>
              </a:rPr>
              <a:t> and/or Nilosmita Banerjee at </a:t>
            </a:r>
            <a:r>
              <a:rPr lang="en-US" dirty="0">
                <a:latin typeface="Times New Roman" panose="02020603050405020304" pitchFamily="18" charset="0"/>
                <a:cs typeface="Times New Roman" panose="02020603050405020304" pitchFamily="18" charset="0"/>
                <a:hlinkClick r:id="rId3"/>
              </a:rPr>
              <a:t>nilosmita.banerjee@ulb.be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6220ECBD-88F4-4BB6-A80A-29D2A157D091}"/>
              </a:ext>
            </a:extLst>
          </p:cNvPr>
          <p:cNvPicPr>
            <a:picLocks noChangeAspect="1"/>
          </p:cNvPicPr>
          <p:nvPr/>
        </p:nvPicPr>
        <p:blipFill>
          <a:blip r:embed="rId2"/>
          <a:stretch>
            <a:fillRect/>
          </a:stretch>
        </p:blipFill>
        <p:spPr>
          <a:xfrm>
            <a:off x="2603500" y="632239"/>
            <a:ext cx="3937000" cy="1803400"/>
          </a:xfrm>
          <a:prstGeom prst="rect">
            <a:avLst/>
          </a:prstGeom>
          <a:ln w="25400">
            <a:solidFill>
              <a:schemeClr val="tx1"/>
            </a:solidFill>
          </a:ln>
        </p:spPr>
      </p:pic>
      <p:sp>
        <p:nvSpPr>
          <p:cNvPr id="4" name="TextBox 3">
            <a:extLst>
              <a:ext uri="{FF2B5EF4-FFF2-40B4-BE49-F238E27FC236}">
                <a16:creationId xmlns:a16="http://schemas.microsoft.com/office/drawing/2014/main" id="{488853E7-71EB-9638-27FC-1F1BE5858164}"/>
              </a:ext>
            </a:extLst>
          </p:cNvPr>
          <p:cNvSpPr txBox="1"/>
          <p:nvPr/>
        </p:nvSpPr>
        <p:spPr>
          <a:xfrm>
            <a:off x="529119" y="34290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After you have seen both the win and loss amount, </a:t>
            </a:r>
            <a:r>
              <a:rPr lang="en-US" b="1" dirty="0">
                <a:latin typeface="Times New Roman" panose="02020603050405020304" pitchFamily="18" charset="0"/>
                <a:cs typeface="Times New Roman" panose="02020603050405020304" pitchFamily="18" charset="0"/>
              </a:rPr>
              <a:t>two choice options</a:t>
            </a:r>
            <a:r>
              <a:rPr lang="en-US" dirty="0">
                <a:latin typeface="Times New Roman" panose="02020603050405020304" pitchFamily="18" charset="0"/>
                <a:cs typeface="Times New Roman" panose="02020603050405020304" pitchFamily="18" charset="0"/>
              </a:rPr>
              <a:t> will appear on screen (see above). Note that you can continue checking the win and loss amount, if you have not made up your mind yet. You need to decide whether you want to play the current game. If you want to play it, </a:t>
            </a:r>
            <a:r>
              <a:rPr lang="en-US" b="1" dirty="0">
                <a:latin typeface="Times New Roman" panose="02020603050405020304" pitchFamily="18" charset="0"/>
                <a:cs typeface="Times New Roman" panose="02020603050405020304" pitchFamily="18" charset="0"/>
              </a:rPr>
              <a:t>click on Accept</a:t>
            </a:r>
            <a:r>
              <a:rPr lang="en-US" dirty="0">
                <a:latin typeface="Times New Roman" panose="02020603050405020304" pitchFamily="18" charset="0"/>
                <a:cs typeface="Times New Roman" panose="02020603050405020304" pitchFamily="18" charset="0"/>
              </a:rPr>
              <a:t>. If you do not want to play, </a:t>
            </a:r>
            <a:r>
              <a:rPr lang="en-US" b="1" dirty="0">
                <a:latin typeface="Times New Roman" panose="02020603050405020304" pitchFamily="18" charset="0"/>
                <a:cs typeface="Times New Roman" panose="02020603050405020304" pitchFamily="18" charset="0"/>
              </a:rPr>
              <a:t>click on Reject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1977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529119" y="4155600"/>
            <a:ext cx="8085762"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four circles presented on screen presented in 2 orientations (see Fig 1 &amp; 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circle is green, and contains the letter W (above, left). This circle tells you </a:t>
            </a:r>
            <a:r>
              <a:rPr lang="en-US" b="1" dirty="0">
                <a:latin typeface="Times New Roman" panose="02020603050405020304" pitchFamily="18" charset="0"/>
                <a:cs typeface="Times New Roman" panose="02020603050405020304" pitchFamily="18" charset="0"/>
              </a:rPr>
              <a:t>how many British pence you may win </a:t>
            </a:r>
            <a:r>
              <a:rPr lang="en-US" dirty="0">
                <a:latin typeface="Times New Roman" panose="02020603050405020304" pitchFamily="18" charset="0"/>
                <a:cs typeface="Times New Roman" panose="02020603050405020304" pitchFamily="18" charset="0"/>
              </a:rPr>
              <a:t>in the current trial.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other circle is red, and contains the letter L (above, right). This circle tells you </a:t>
            </a:r>
            <a:r>
              <a:rPr lang="en-US" b="1" dirty="0">
                <a:latin typeface="Times New Roman" panose="02020603050405020304" pitchFamily="18" charset="0"/>
                <a:cs typeface="Times New Roman" panose="02020603050405020304" pitchFamily="18" charset="0"/>
              </a:rPr>
              <a:t>how many British pence you may lose </a:t>
            </a:r>
            <a:r>
              <a:rPr lang="en-US" dirty="0">
                <a:latin typeface="Times New Roman" panose="02020603050405020304" pitchFamily="18" charset="0"/>
                <a:cs typeface="Times New Roman" panose="02020603050405020304" pitchFamily="18" charset="0"/>
              </a:rPr>
              <a:t>in the current trial.</a:t>
            </a:r>
          </a:p>
        </p:txBody>
      </p:sp>
      <p:pic>
        <p:nvPicPr>
          <p:cNvPr id="3" name="Picture 2" descr="Chart, bubble chart&#10;&#10;Description automatically generated">
            <a:extLst>
              <a:ext uri="{FF2B5EF4-FFF2-40B4-BE49-F238E27FC236}">
                <a16:creationId xmlns:a16="http://schemas.microsoft.com/office/drawing/2014/main" id="{5618235E-EEE3-B350-0A96-8B72B17AFD5F}"/>
              </a:ext>
            </a:extLst>
          </p:cNvPr>
          <p:cNvPicPr>
            <a:picLocks noChangeAspect="1"/>
          </p:cNvPicPr>
          <p:nvPr/>
        </p:nvPicPr>
        <p:blipFill rotWithShape="1">
          <a:blip r:embed="rId2"/>
          <a:srcRect l="29652" t="20312" r="31572" b="18223"/>
          <a:stretch/>
        </p:blipFill>
        <p:spPr>
          <a:xfrm>
            <a:off x="811764" y="125911"/>
            <a:ext cx="3293705" cy="3263113"/>
          </a:xfrm>
          <a:prstGeom prst="rect">
            <a:avLst/>
          </a:prstGeom>
        </p:spPr>
      </p:pic>
      <p:pic>
        <p:nvPicPr>
          <p:cNvPr id="6" name="Picture 5" descr="Chart, bubble chart&#10;&#10;Description automatically generated">
            <a:extLst>
              <a:ext uri="{FF2B5EF4-FFF2-40B4-BE49-F238E27FC236}">
                <a16:creationId xmlns:a16="http://schemas.microsoft.com/office/drawing/2014/main" id="{9F4C5299-D35C-FA65-FC77-9FD0E163F828}"/>
              </a:ext>
            </a:extLst>
          </p:cNvPr>
          <p:cNvPicPr>
            <a:picLocks noChangeAspect="1"/>
          </p:cNvPicPr>
          <p:nvPr/>
        </p:nvPicPr>
        <p:blipFill rotWithShape="1">
          <a:blip r:embed="rId3"/>
          <a:srcRect l="28451" t="19544" r="30012" b="16495"/>
          <a:stretch/>
        </p:blipFill>
        <p:spPr>
          <a:xfrm>
            <a:off x="4758614" y="87181"/>
            <a:ext cx="3470987" cy="3340574"/>
          </a:xfrm>
          <a:prstGeom prst="rect">
            <a:avLst/>
          </a:prstGeom>
        </p:spPr>
      </p:pic>
      <p:sp>
        <p:nvSpPr>
          <p:cNvPr id="7" name="TextBox 6">
            <a:extLst>
              <a:ext uri="{FF2B5EF4-FFF2-40B4-BE49-F238E27FC236}">
                <a16:creationId xmlns:a16="http://schemas.microsoft.com/office/drawing/2014/main" id="{CBF4F5BD-0E4A-7B6D-BE5A-C09402AAB121}"/>
              </a:ext>
            </a:extLst>
          </p:cNvPr>
          <p:cNvSpPr txBox="1"/>
          <p:nvPr/>
        </p:nvSpPr>
        <p:spPr>
          <a:xfrm>
            <a:off x="1550845" y="3570825"/>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Left-Right orientation</a:t>
            </a:r>
          </a:p>
        </p:txBody>
      </p:sp>
      <p:sp>
        <p:nvSpPr>
          <p:cNvPr id="9" name="TextBox 8">
            <a:extLst>
              <a:ext uri="{FF2B5EF4-FFF2-40B4-BE49-F238E27FC236}">
                <a16:creationId xmlns:a16="http://schemas.microsoft.com/office/drawing/2014/main" id="{A613ACBB-CD75-2DCC-780F-23CA0485BCC5}"/>
              </a:ext>
            </a:extLst>
          </p:cNvPr>
          <p:cNvSpPr txBox="1"/>
          <p:nvPr/>
        </p:nvSpPr>
        <p:spPr>
          <a:xfrm>
            <a:off x="5547242" y="3499290"/>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Top-Down orientation</a:t>
            </a:r>
          </a:p>
        </p:txBody>
      </p:sp>
      <p:cxnSp>
        <p:nvCxnSpPr>
          <p:cNvPr id="11" name="Straight Connector 10">
            <a:extLst>
              <a:ext uri="{FF2B5EF4-FFF2-40B4-BE49-F238E27FC236}">
                <a16:creationId xmlns:a16="http://schemas.microsoft.com/office/drawing/2014/main" id="{5FE7DC72-10F8-3C4C-BD29-8770E4F0394E}"/>
              </a:ext>
            </a:extLst>
          </p:cNvPr>
          <p:cNvCxnSpPr>
            <a:cxnSpLocks/>
          </p:cNvCxnSpPr>
          <p:nvPr/>
        </p:nvCxnSpPr>
        <p:spPr>
          <a:xfrm>
            <a:off x="4432041" y="345233"/>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372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27FDE8DA-CDB7-99FD-C197-325FC55B0FBA}"/>
              </a:ext>
            </a:extLst>
          </p:cNvPr>
          <p:cNvPicPr>
            <a:picLocks noChangeAspect="1"/>
          </p:cNvPicPr>
          <p:nvPr/>
        </p:nvPicPr>
        <p:blipFill>
          <a:blip r:embed="rId2"/>
          <a:stretch>
            <a:fillRect/>
          </a:stretch>
        </p:blipFill>
        <p:spPr>
          <a:xfrm>
            <a:off x="1093305" y="299279"/>
            <a:ext cx="2966952" cy="2945055"/>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C63F7DC9-55D2-6A8E-5E31-1E2E2028F640}"/>
              </a:ext>
            </a:extLst>
          </p:cNvPr>
          <p:cNvPicPr>
            <a:picLocks noChangeAspect="1"/>
          </p:cNvPicPr>
          <p:nvPr/>
        </p:nvPicPr>
        <p:blipFill>
          <a:blip r:embed="rId3"/>
          <a:stretch>
            <a:fillRect/>
          </a:stretch>
        </p:blipFill>
        <p:spPr>
          <a:xfrm>
            <a:off x="4716824" y="396088"/>
            <a:ext cx="2966953" cy="2835088"/>
          </a:xfrm>
          <a:prstGeom prst="rect">
            <a:avLst/>
          </a:prstGeom>
        </p:spPr>
      </p:pic>
      <p:sp>
        <p:nvSpPr>
          <p:cNvPr id="6" name="TextBox 5">
            <a:extLst>
              <a:ext uri="{FF2B5EF4-FFF2-40B4-BE49-F238E27FC236}">
                <a16:creationId xmlns:a16="http://schemas.microsoft.com/office/drawing/2014/main" id="{CC2F4F79-4379-DAFB-3B40-B77CE347C98D}"/>
              </a:ext>
            </a:extLst>
          </p:cNvPr>
          <p:cNvSpPr txBox="1"/>
          <p:nvPr/>
        </p:nvSpPr>
        <p:spPr>
          <a:xfrm>
            <a:off x="537426" y="3159105"/>
            <a:ext cx="8085762"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see the win  amount, you need to </a:t>
            </a:r>
            <a:r>
              <a:rPr lang="en-US" b="1" dirty="0">
                <a:latin typeface="Times New Roman" panose="02020603050405020304" pitchFamily="18" charset="0"/>
                <a:cs typeface="Times New Roman" panose="02020603050405020304" pitchFamily="18" charset="0"/>
              </a:rPr>
              <a:t>move the mouse cursor</a:t>
            </a:r>
            <a:r>
              <a:rPr lang="en-US" dirty="0">
                <a:latin typeface="Times New Roman" panose="02020603050405020304" pitchFamily="18" charset="0"/>
                <a:cs typeface="Times New Roman" panose="02020603050405020304" pitchFamily="18" charset="0"/>
              </a:rPr>
              <a:t> into the green circle. You will see a gray bar, with part of it colored green. The higher the green part, the more money you may win. The total height of the gray bar is 100 pence (1 pound).</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Likewise, to see the loss amount, you </a:t>
            </a:r>
            <a:r>
              <a:rPr lang="en-US" b="1" dirty="0">
                <a:latin typeface="Times New Roman" panose="02020603050405020304" pitchFamily="18" charset="0"/>
                <a:cs typeface="Times New Roman" panose="02020603050405020304" pitchFamily="18" charset="0"/>
              </a:rPr>
              <a:t>move the mouse cursor </a:t>
            </a:r>
            <a:r>
              <a:rPr lang="en-US" dirty="0">
                <a:latin typeface="Times New Roman" panose="02020603050405020304" pitchFamily="18" charset="0"/>
                <a:cs typeface="Times New Roman" panose="02020603050405020304" pitchFamily="18" charset="0"/>
              </a:rPr>
              <a:t>into the red circle. The higher the red part, the more money you may lose. The total height of the gray bar is 100 pence.</a:t>
            </a:r>
          </a:p>
        </p:txBody>
      </p:sp>
    </p:spTree>
    <p:extLst>
      <p:ext uri="{BB962C8B-B14F-4D97-AF65-F5344CB8AC3E}">
        <p14:creationId xmlns:p14="http://schemas.microsoft.com/office/powerpoint/2010/main" val="998195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853E7-71EB-9638-27FC-1F1BE5858164}"/>
              </a:ext>
            </a:extLst>
          </p:cNvPr>
          <p:cNvSpPr txBox="1"/>
          <p:nvPr/>
        </p:nvSpPr>
        <p:spPr>
          <a:xfrm>
            <a:off x="529118" y="3715696"/>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you accept the game, there is a 50% chance of winning and 50% chance of losing. The outcome will be determined by a spinning wheel (see above). If the arrow ends up pointing at green, you win and will get the money in the green bar. If the arrow ends up pointing at red, you lose the money in the red bar.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you reject the game, you will not win or lose any money (thus, you get 0).</a:t>
            </a:r>
          </a:p>
        </p:txBody>
      </p:sp>
      <p:pic>
        <p:nvPicPr>
          <p:cNvPr id="5" name="Picture 4">
            <a:extLst>
              <a:ext uri="{FF2B5EF4-FFF2-40B4-BE49-F238E27FC236}">
                <a16:creationId xmlns:a16="http://schemas.microsoft.com/office/drawing/2014/main" id="{22022D72-42C5-3CC5-F57F-13A7642BED07}"/>
              </a:ext>
            </a:extLst>
          </p:cNvPr>
          <p:cNvPicPr>
            <a:picLocks noChangeAspect="1"/>
          </p:cNvPicPr>
          <p:nvPr/>
        </p:nvPicPr>
        <p:blipFill>
          <a:blip r:embed="rId2"/>
          <a:stretch>
            <a:fillRect/>
          </a:stretch>
        </p:blipFill>
        <p:spPr>
          <a:xfrm>
            <a:off x="1754659" y="332133"/>
            <a:ext cx="5634681" cy="3096867"/>
          </a:xfrm>
          <a:prstGeom prst="rect">
            <a:avLst/>
          </a:prstGeom>
        </p:spPr>
      </p:pic>
    </p:spTree>
    <p:extLst>
      <p:ext uri="{BB962C8B-B14F-4D97-AF65-F5344CB8AC3E}">
        <p14:creationId xmlns:p14="http://schemas.microsoft.com/office/powerpoint/2010/main" val="3622798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1185927"/>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That was the practice. The rules for the real task are the same. You will now play 114 trials in total. At the end of the experiment, the program will randomly pick 10 trials, and add up the money on these 10 trials. You can win a maximum of 1 British pound as bonus. In case your total is 0 or negative, you will not get any bonus.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did not include any breaks. However, feel free to take short breaks </a:t>
            </a:r>
            <a:r>
              <a:rPr lang="en-US" b="1" dirty="0">
                <a:latin typeface="Times New Roman" panose="02020603050405020304" pitchFamily="18" charset="0"/>
                <a:cs typeface="Times New Roman" panose="02020603050405020304" pitchFamily="18" charset="0"/>
              </a:rPr>
              <a:t>between trials</a:t>
            </a:r>
            <a:r>
              <a:rPr lang="en-US" dirty="0">
                <a:latin typeface="Times New Roman" panose="02020603050405020304" pitchFamily="18" charset="0"/>
                <a:cs typeface="Times New Roman" panose="02020603050405020304" pitchFamily="18" charset="0"/>
              </a:rPr>
              <a:t>, if necessary. Good luck!</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1951672"/>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a simple decision-making game. You can use the computer mouse (recommended) or the touchpad to play this game. The whole experiment will take </a:t>
            </a:r>
            <a:r>
              <a:rPr lang="en-US">
                <a:latin typeface="Times New Roman" panose="02020603050405020304" pitchFamily="18" charset="0"/>
                <a:cs typeface="Times New Roman" panose="02020603050405020304" pitchFamily="18" charset="0"/>
              </a:rPr>
              <a:t>around 15 </a:t>
            </a:r>
            <a:r>
              <a:rPr lang="en-US" dirty="0">
                <a:latin typeface="Times New Roman" panose="02020603050405020304" pitchFamily="18" charset="0"/>
                <a:cs typeface="Times New Roman" panose="02020603050405020304" pitchFamily="18" charset="0"/>
              </a:rPr>
              <a:t>minutes.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690869-E343-780C-4848-A9EEE32FBA7C}"/>
              </a:ext>
            </a:extLst>
          </p:cNvPr>
          <p:cNvSpPr txBox="1"/>
          <p:nvPr/>
        </p:nvSpPr>
        <p:spPr>
          <a:xfrm>
            <a:off x="537426" y="3726684"/>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beginning of each trial, you will see a Start button (see above), with the total number of trials (in this e.g., 114) and the current trial number. Whenever you are ready, </a:t>
            </a:r>
            <a:r>
              <a:rPr lang="en-US" b="1" dirty="0">
                <a:latin typeface="Times New Roman" panose="02020603050405020304" pitchFamily="18" charset="0"/>
                <a:cs typeface="Times New Roman" panose="02020603050405020304" pitchFamily="18" charset="0"/>
              </a:rPr>
              <a:t>click on this button </a:t>
            </a:r>
            <a:r>
              <a:rPr lang="en-US" dirty="0">
                <a:latin typeface="Times New Roman" panose="02020603050405020304" pitchFamily="18" charset="0"/>
                <a:cs typeface="Times New Roman" panose="02020603050405020304" pitchFamily="18" charset="0"/>
              </a:rPr>
              <a:t>to start a trial.</a:t>
            </a:r>
          </a:p>
        </p:txBody>
      </p:sp>
      <p:pic>
        <p:nvPicPr>
          <p:cNvPr id="3" name="Picture 2" descr="Graphical user interface, application&#10;&#10;Description automatically generated">
            <a:extLst>
              <a:ext uri="{FF2B5EF4-FFF2-40B4-BE49-F238E27FC236}">
                <a16:creationId xmlns:a16="http://schemas.microsoft.com/office/drawing/2014/main" id="{76497A0B-F4BB-9DC4-9462-136680E6B85F}"/>
              </a:ext>
            </a:extLst>
          </p:cNvPr>
          <p:cNvPicPr>
            <a:picLocks noChangeAspect="1"/>
          </p:cNvPicPr>
          <p:nvPr/>
        </p:nvPicPr>
        <p:blipFill rotWithShape="1">
          <a:blip r:embed="rId3"/>
          <a:srcRect l="20153" t="21978" r="19560" b="24909"/>
          <a:stretch/>
        </p:blipFill>
        <p:spPr>
          <a:xfrm>
            <a:off x="2784230" y="926123"/>
            <a:ext cx="3575539" cy="1699847"/>
          </a:xfrm>
          <a:prstGeom prst="rect">
            <a:avLst/>
          </a:prstGeom>
          <a:ln w="25400">
            <a:solidFill>
              <a:schemeClr val="tx1"/>
            </a:solidFill>
          </a:ln>
        </p:spPr>
      </p:pic>
    </p:spTree>
    <p:extLst>
      <p:ext uri="{BB962C8B-B14F-4D97-AF65-F5344CB8AC3E}">
        <p14:creationId xmlns:p14="http://schemas.microsoft.com/office/powerpoint/2010/main" val="42643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839754" y="511578"/>
            <a:ext cx="749248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four circles presented on screen in 2 orientations (see Fig 1 &amp; 2) presenting you with two gamble options:</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Blue Gamble (indicated by the blue circles).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Yellow Gamble (indicated by the yellow circles).</a:t>
            </a:r>
          </a:p>
        </p:txBody>
      </p:sp>
      <p:pic>
        <p:nvPicPr>
          <p:cNvPr id="3" name="Picture 2" descr="Chart, bubble chart&#10;&#10;Description automatically generated">
            <a:extLst>
              <a:ext uri="{FF2B5EF4-FFF2-40B4-BE49-F238E27FC236}">
                <a16:creationId xmlns:a16="http://schemas.microsoft.com/office/drawing/2014/main" id="{5618235E-EEE3-B350-0A96-8B72B17AFD5F}"/>
              </a:ext>
            </a:extLst>
          </p:cNvPr>
          <p:cNvPicPr>
            <a:picLocks noChangeAspect="1"/>
          </p:cNvPicPr>
          <p:nvPr/>
        </p:nvPicPr>
        <p:blipFill rotWithShape="1">
          <a:blip r:embed="rId2"/>
          <a:srcRect l="29652" t="20312" r="31572" b="18223"/>
          <a:stretch/>
        </p:blipFill>
        <p:spPr>
          <a:xfrm>
            <a:off x="914399" y="2169905"/>
            <a:ext cx="3293705" cy="3263113"/>
          </a:xfrm>
          <a:prstGeom prst="rect">
            <a:avLst/>
          </a:prstGeom>
        </p:spPr>
      </p:pic>
      <p:pic>
        <p:nvPicPr>
          <p:cNvPr id="6" name="Picture 5" descr="Chart, bubble chart&#10;&#10;Description automatically generated">
            <a:extLst>
              <a:ext uri="{FF2B5EF4-FFF2-40B4-BE49-F238E27FC236}">
                <a16:creationId xmlns:a16="http://schemas.microsoft.com/office/drawing/2014/main" id="{9F4C5299-D35C-FA65-FC77-9FD0E163F828}"/>
              </a:ext>
            </a:extLst>
          </p:cNvPr>
          <p:cNvPicPr>
            <a:picLocks noChangeAspect="1"/>
          </p:cNvPicPr>
          <p:nvPr/>
        </p:nvPicPr>
        <p:blipFill rotWithShape="1">
          <a:blip r:embed="rId3"/>
          <a:srcRect l="28451" t="19544" r="30012" b="16495"/>
          <a:stretch/>
        </p:blipFill>
        <p:spPr>
          <a:xfrm>
            <a:off x="4861249" y="2131175"/>
            <a:ext cx="3470987" cy="3340574"/>
          </a:xfrm>
          <a:prstGeom prst="rect">
            <a:avLst/>
          </a:prstGeom>
        </p:spPr>
      </p:pic>
      <p:sp>
        <p:nvSpPr>
          <p:cNvPr id="7" name="TextBox 6">
            <a:extLst>
              <a:ext uri="{FF2B5EF4-FFF2-40B4-BE49-F238E27FC236}">
                <a16:creationId xmlns:a16="http://schemas.microsoft.com/office/drawing/2014/main" id="{CBF4F5BD-0E4A-7B6D-BE5A-C09402AAB121}"/>
              </a:ext>
            </a:extLst>
          </p:cNvPr>
          <p:cNvSpPr txBox="1"/>
          <p:nvPr/>
        </p:nvSpPr>
        <p:spPr>
          <a:xfrm>
            <a:off x="1653480" y="5614819"/>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Left-Right orientation</a:t>
            </a:r>
          </a:p>
        </p:txBody>
      </p:sp>
      <p:sp>
        <p:nvSpPr>
          <p:cNvPr id="9" name="TextBox 8">
            <a:extLst>
              <a:ext uri="{FF2B5EF4-FFF2-40B4-BE49-F238E27FC236}">
                <a16:creationId xmlns:a16="http://schemas.microsoft.com/office/drawing/2014/main" id="{A613ACBB-CD75-2DCC-780F-23CA0485BCC5}"/>
              </a:ext>
            </a:extLst>
          </p:cNvPr>
          <p:cNvSpPr txBox="1"/>
          <p:nvPr/>
        </p:nvSpPr>
        <p:spPr>
          <a:xfrm>
            <a:off x="5649877" y="5543284"/>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Top-Down orientation</a:t>
            </a:r>
          </a:p>
        </p:txBody>
      </p:sp>
      <p:cxnSp>
        <p:nvCxnSpPr>
          <p:cNvPr id="11" name="Straight Connector 10">
            <a:extLst>
              <a:ext uri="{FF2B5EF4-FFF2-40B4-BE49-F238E27FC236}">
                <a16:creationId xmlns:a16="http://schemas.microsoft.com/office/drawing/2014/main" id="{5FE7DC72-10F8-3C4C-BD29-8770E4F0394E}"/>
              </a:ext>
            </a:extLst>
          </p:cNvPr>
          <p:cNvCxnSpPr>
            <a:cxnSpLocks/>
          </p:cNvCxnSpPr>
          <p:nvPr/>
        </p:nvCxnSpPr>
        <p:spPr>
          <a:xfrm>
            <a:off x="4534676" y="2389227"/>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3785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514835" y="1026300"/>
            <a:ext cx="8207636"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Each gamble will present you with two pieces of information: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Amount information</a:t>
            </a:r>
            <a:r>
              <a:rPr lang="en-US" dirty="0">
                <a:latin typeface="Times New Roman" panose="02020603050405020304" pitchFamily="18" charset="0"/>
                <a:cs typeface="Times New Roman" panose="02020603050405020304" pitchFamily="18" charset="0"/>
              </a:rPr>
              <a:t>: Indicated by the </a:t>
            </a:r>
            <a:r>
              <a:rPr lang="en-BE" dirty="0"/>
              <a:t>€</a:t>
            </a:r>
            <a:r>
              <a:rPr lang="en-US" dirty="0">
                <a:latin typeface="Times New Roman" panose="02020603050405020304" pitchFamily="18" charset="0"/>
                <a:cs typeface="Times New Roman" panose="02020603050405020304" pitchFamily="18" charset="0"/>
              </a:rPr>
              <a:t> symbol. This circle tells you </a:t>
            </a:r>
            <a:r>
              <a:rPr lang="en-US" b="1" dirty="0">
                <a:latin typeface="Times New Roman" panose="02020603050405020304" pitchFamily="18" charset="0"/>
                <a:cs typeface="Times New Roman" panose="02020603050405020304" pitchFamily="18" charset="0"/>
              </a:rPr>
              <a:t>how many Euro cents you may loss (or not lose) </a:t>
            </a:r>
            <a:r>
              <a:rPr lang="en-US" dirty="0">
                <a:latin typeface="Times New Roman" panose="02020603050405020304" pitchFamily="18" charset="0"/>
                <a:cs typeface="Times New Roman" panose="02020603050405020304" pitchFamily="18" charset="0"/>
              </a:rPr>
              <a:t>in the current trial.</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Probability information</a:t>
            </a:r>
            <a:r>
              <a:rPr lang="en-US" dirty="0">
                <a:latin typeface="Times New Roman" panose="02020603050405020304" pitchFamily="18" charset="0"/>
                <a:cs typeface="Times New Roman" panose="02020603050405020304" pitchFamily="18" charset="0"/>
              </a:rPr>
              <a:t>: Indicated by the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symbol. This circle tells you the </a:t>
            </a:r>
            <a:r>
              <a:rPr lang="en-US" b="1" dirty="0">
                <a:latin typeface="Times New Roman" panose="02020603050405020304" pitchFamily="18" charset="0"/>
                <a:cs typeface="Times New Roman" panose="02020603050405020304" pitchFamily="18" charset="0"/>
              </a:rPr>
              <a:t>probability of losing (or not losing) the amount</a:t>
            </a:r>
            <a:r>
              <a:rPr lang="en-US" dirty="0">
                <a:latin typeface="Times New Roman" panose="02020603050405020304" pitchFamily="18" charset="0"/>
                <a:cs typeface="Times New Roman" panose="02020603050405020304" pitchFamily="18" charset="0"/>
              </a:rPr>
              <a:t> indicated in the amount circle.</a:t>
            </a:r>
          </a:p>
          <a:p>
            <a:pPr marL="285750" indent="-285750" algn="just">
              <a:buFont typeface="Arial" panose="020B0604020202020204" pitchFamily="34" charset="0"/>
              <a:buChar char="•"/>
            </a:pPr>
            <a:endParaRPr lang="en-BE" dirty="0"/>
          </a:p>
        </p:txBody>
      </p:sp>
      <p:pic>
        <p:nvPicPr>
          <p:cNvPr id="2" name="Picture 1" descr="Chart, bubble chart&#10;&#10;Description automatically generated">
            <a:extLst>
              <a:ext uri="{FF2B5EF4-FFF2-40B4-BE49-F238E27FC236}">
                <a16:creationId xmlns:a16="http://schemas.microsoft.com/office/drawing/2014/main" id="{9C6167AF-5249-D5A5-C4EF-D6C97874CBCA}"/>
              </a:ext>
            </a:extLst>
          </p:cNvPr>
          <p:cNvPicPr>
            <a:picLocks noChangeAspect="1"/>
          </p:cNvPicPr>
          <p:nvPr/>
        </p:nvPicPr>
        <p:blipFill rotWithShape="1">
          <a:blip r:embed="rId2"/>
          <a:srcRect l="29777" t="60862" r="57532" b="19163"/>
          <a:stretch/>
        </p:blipFill>
        <p:spPr>
          <a:xfrm>
            <a:off x="1303559" y="3429000"/>
            <a:ext cx="2484669" cy="2444620"/>
          </a:xfrm>
          <a:prstGeom prst="rect">
            <a:avLst/>
          </a:prstGeom>
        </p:spPr>
      </p:pic>
      <p:pic>
        <p:nvPicPr>
          <p:cNvPr id="4" name="Picture 3" descr="Chart, bubble chart&#10;&#10;Description automatically generated">
            <a:extLst>
              <a:ext uri="{FF2B5EF4-FFF2-40B4-BE49-F238E27FC236}">
                <a16:creationId xmlns:a16="http://schemas.microsoft.com/office/drawing/2014/main" id="{E0CE3416-7EEC-3862-71B9-FC62C93FC650}"/>
              </a:ext>
            </a:extLst>
          </p:cNvPr>
          <p:cNvPicPr>
            <a:picLocks noChangeAspect="1"/>
          </p:cNvPicPr>
          <p:nvPr/>
        </p:nvPicPr>
        <p:blipFill rotWithShape="1">
          <a:blip r:embed="rId2"/>
          <a:srcRect l="54524" t="60862" r="32862" b="19163"/>
          <a:stretch/>
        </p:blipFill>
        <p:spPr>
          <a:xfrm>
            <a:off x="5057191" y="3429000"/>
            <a:ext cx="2469886" cy="2444620"/>
          </a:xfrm>
          <a:prstGeom prst="rect">
            <a:avLst/>
          </a:prstGeom>
        </p:spPr>
      </p:pic>
    </p:spTree>
    <p:extLst>
      <p:ext uri="{BB962C8B-B14F-4D97-AF65-F5344CB8AC3E}">
        <p14:creationId xmlns:p14="http://schemas.microsoft.com/office/powerpoint/2010/main" val="62167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ubble chart&#10;&#10;Description automatically generated">
            <a:extLst>
              <a:ext uri="{FF2B5EF4-FFF2-40B4-BE49-F238E27FC236}">
                <a16:creationId xmlns:a16="http://schemas.microsoft.com/office/drawing/2014/main" id="{52E87947-70E3-EDF8-6D39-CFCA128A6FAC}"/>
              </a:ext>
            </a:extLst>
          </p:cNvPr>
          <p:cNvPicPr>
            <a:picLocks noChangeAspect="1"/>
          </p:cNvPicPr>
          <p:nvPr/>
        </p:nvPicPr>
        <p:blipFill rotWithShape="1">
          <a:blip r:embed="rId2"/>
          <a:srcRect l="28571" t="58824" r="56783" b="17263"/>
          <a:stretch/>
        </p:blipFill>
        <p:spPr>
          <a:xfrm>
            <a:off x="1271243" y="3781410"/>
            <a:ext cx="3014811" cy="3076590"/>
          </a:xfrm>
          <a:prstGeom prst="rect">
            <a:avLst/>
          </a:prstGeom>
        </p:spPr>
      </p:pic>
      <p:pic>
        <p:nvPicPr>
          <p:cNvPr id="7" name="Picture 6" descr="Chart, bubble chart&#10;&#10;Description automatically generated">
            <a:extLst>
              <a:ext uri="{FF2B5EF4-FFF2-40B4-BE49-F238E27FC236}">
                <a16:creationId xmlns:a16="http://schemas.microsoft.com/office/drawing/2014/main" id="{4957FEDF-FC5A-81EF-7951-DB3FF6B390C5}"/>
              </a:ext>
            </a:extLst>
          </p:cNvPr>
          <p:cNvPicPr>
            <a:picLocks noChangeAspect="1"/>
          </p:cNvPicPr>
          <p:nvPr/>
        </p:nvPicPr>
        <p:blipFill rotWithShape="1">
          <a:blip r:embed="rId3"/>
          <a:srcRect l="53662" t="59700" r="32172" b="17635"/>
          <a:stretch/>
        </p:blipFill>
        <p:spPr>
          <a:xfrm>
            <a:off x="4738927" y="3783478"/>
            <a:ext cx="3014811" cy="3014811"/>
          </a:xfrm>
          <a:prstGeom prst="rect">
            <a:avLst/>
          </a:prstGeom>
        </p:spPr>
      </p:pic>
      <p:sp>
        <p:nvSpPr>
          <p:cNvPr id="9" name="TextBox 8">
            <a:extLst>
              <a:ext uri="{FF2B5EF4-FFF2-40B4-BE49-F238E27FC236}">
                <a16:creationId xmlns:a16="http://schemas.microsoft.com/office/drawing/2014/main" id="{52250469-1D36-D9EA-58D9-DFBCCD3F2574}"/>
              </a:ext>
            </a:extLst>
          </p:cNvPr>
          <p:cNvSpPr txBox="1"/>
          <p:nvPr/>
        </p:nvSpPr>
        <p:spPr>
          <a:xfrm>
            <a:off x="529119" y="191970"/>
            <a:ext cx="8085762" cy="375487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To see the amount and probability information, you need to </a:t>
            </a:r>
            <a:r>
              <a:rPr lang="en-US" sz="1700" b="1" dirty="0">
                <a:latin typeface="Times New Roman" panose="02020603050405020304" pitchFamily="18" charset="0"/>
                <a:cs typeface="Times New Roman" panose="02020603050405020304" pitchFamily="18" charset="0"/>
              </a:rPr>
              <a:t>move the mouse cursor</a:t>
            </a:r>
            <a:r>
              <a:rPr lang="en-US" sz="1700" dirty="0">
                <a:latin typeface="Times New Roman" panose="02020603050405020304" pitchFamily="18" charset="0"/>
                <a:cs typeface="Times New Roman" panose="02020603050405020304" pitchFamily="18" charset="0"/>
              </a:rPr>
              <a:t> inside each of the circles. You can do this for each gamble (Blue and Yellow) for each circle (amount and probability information) as many times as you would like. </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Upon placing the </a:t>
            </a:r>
            <a:r>
              <a:rPr lang="en-US" sz="1700" b="1" dirty="0">
                <a:latin typeface="Times New Roman" panose="02020603050405020304" pitchFamily="18" charset="0"/>
                <a:cs typeface="Times New Roman" panose="02020603050405020304" pitchFamily="18" charset="0"/>
              </a:rPr>
              <a:t>mouse cursor inside the probability information circle </a:t>
            </a:r>
            <a:r>
              <a:rPr lang="en-US" sz="1700" dirty="0">
                <a:latin typeface="Times New Roman" panose="02020603050405020304" pitchFamily="18" charset="0"/>
                <a:cs typeface="Times New Roman" panose="02020603050405020304" pitchFamily="18" charset="0"/>
              </a:rPr>
              <a:t>you will see a pie-chart indicating the probability information in the colored part of the pie-chart (i.e., red part). </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Likewise, upon placing the </a:t>
            </a:r>
            <a:r>
              <a:rPr lang="en-US" sz="1700" b="1" dirty="0">
                <a:latin typeface="Times New Roman" panose="02020603050405020304" pitchFamily="18" charset="0"/>
                <a:cs typeface="Times New Roman" panose="02020603050405020304" pitchFamily="18" charset="0"/>
              </a:rPr>
              <a:t>mouse cursor inside the amount information circle </a:t>
            </a:r>
            <a:r>
              <a:rPr lang="en-US" sz="1700" dirty="0">
                <a:latin typeface="Times New Roman" panose="02020603050405020304" pitchFamily="18" charset="0"/>
                <a:cs typeface="Times New Roman" panose="02020603050405020304" pitchFamily="18" charset="0"/>
              </a:rPr>
              <a:t>you will see a gray bar, with part of it colored red. The higher the red part, the more money you may lose. The total height of the gray bar is 100 cents (1 Euro).</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a:t>
            </a:r>
            <a:r>
              <a:rPr lang="en-US" sz="1700" b="1" dirty="0">
                <a:latin typeface="Times New Roman" panose="02020603050405020304" pitchFamily="18" charset="0"/>
                <a:cs typeface="Times New Roman" panose="02020603050405020304" pitchFamily="18" charset="0"/>
              </a:rPr>
              <a:t>pie-chart</a:t>
            </a:r>
            <a:r>
              <a:rPr lang="en-US" sz="1700" dirty="0">
                <a:latin typeface="Times New Roman" panose="02020603050405020304" pitchFamily="18" charset="0"/>
                <a:cs typeface="Times New Roman" panose="02020603050405020304" pitchFamily="18" charset="0"/>
              </a:rPr>
              <a:t> (situated within the probability information circle) conveys the probability of losing the amount depicted in the </a:t>
            </a:r>
            <a:r>
              <a:rPr lang="en-US" sz="1700" b="1" dirty="0">
                <a:latin typeface="Times New Roman" panose="02020603050405020304" pitchFamily="18" charset="0"/>
                <a:cs typeface="Times New Roman" panose="02020603050405020304" pitchFamily="18" charset="0"/>
              </a:rPr>
              <a:t>amount bar </a:t>
            </a:r>
            <a:r>
              <a:rPr lang="en-US" sz="1700" dirty="0">
                <a:latin typeface="Times New Roman" panose="02020603050405020304" pitchFamily="18" charset="0"/>
                <a:cs typeface="Times New Roman" panose="02020603050405020304" pitchFamily="18" charset="0"/>
              </a:rPr>
              <a:t>(situated within the amount circle).</a:t>
            </a:r>
          </a:p>
        </p:txBody>
      </p:sp>
    </p:spTree>
    <p:extLst>
      <p:ext uri="{BB962C8B-B14F-4D97-AF65-F5344CB8AC3E}">
        <p14:creationId xmlns:p14="http://schemas.microsoft.com/office/powerpoint/2010/main" val="4991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853E7-71EB-9638-27FC-1F1BE5858164}"/>
              </a:ext>
            </a:extLst>
          </p:cNvPr>
          <p:cNvSpPr txBox="1"/>
          <p:nvPr/>
        </p:nvSpPr>
        <p:spPr>
          <a:xfrm>
            <a:off x="529119" y="4427376"/>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chose a gamble of your choice click on the buttons presented in the middle of the screen in Blue </a:t>
            </a:r>
            <a:r>
              <a:rPr lang="en-US" b="1" dirty="0">
                <a:latin typeface="Times New Roman" panose="02020603050405020304" pitchFamily="18" charset="0"/>
                <a:cs typeface="Times New Roman" panose="02020603050405020304" pitchFamily="18" charset="0"/>
              </a:rPr>
              <a:t>(for selecting Blue gamble) </a:t>
            </a:r>
            <a:r>
              <a:rPr lang="en-US" dirty="0">
                <a:latin typeface="Times New Roman" panose="02020603050405020304" pitchFamily="18" charset="0"/>
                <a:cs typeface="Times New Roman" panose="02020603050405020304" pitchFamily="18" charset="0"/>
              </a:rPr>
              <a:t>and Yellow </a:t>
            </a:r>
            <a:r>
              <a:rPr lang="en-US" b="1" dirty="0">
                <a:latin typeface="Times New Roman" panose="02020603050405020304" pitchFamily="18" charset="0"/>
                <a:cs typeface="Times New Roman" panose="02020603050405020304" pitchFamily="18" charset="0"/>
              </a:rPr>
              <a:t>(for selecting the Yellow gamble)</a:t>
            </a:r>
            <a:r>
              <a:rPr lang="en-US" dirty="0">
                <a:latin typeface="Times New Roman" panose="02020603050405020304" pitchFamily="18" charset="0"/>
                <a:cs typeface="Times New Roman" panose="02020603050405020304" pitchFamily="18" charset="0"/>
              </a:rPr>
              <a:t>.</a:t>
            </a:r>
          </a:p>
        </p:txBody>
      </p:sp>
      <p:pic>
        <p:nvPicPr>
          <p:cNvPr id="5" name="Picture 4" descr="Chart, bubble chart&#10;&#10;Description automatically generated">
            <a:extLst>
              <a:ext uri="{FF2B5EF4-FFF2-40B4-BE49-F238E27FC236}">
                <a16:creationId xmlns:a16="http://schemas.microsoft.com/office/drawing/2014/main" id="{DCA673F1-D624-2B59-1DF5-E0C41CEF8CBA}"/>
              </a:ext>
            </a:extLst>
          </p:cNvPr>
          <p:cNvPicPr>
            <a:picLocks noChangeAspect="1"/>
          </p:cNvPicPr>
          <p:nvPr/>
        </p:nvPicPr>
        <p:blipFill rotWithShape="1">
          <a:blip r:embed="rId2"/>
          <a:srcRect l="28452" t="21848" r="31213" b="17071"/>
          <a:stretch/>
        </p:blipFill>
        <p:spPr>
          <a:xfrm>
            <a:off x="2484935" y="461863"/>
            <a:ext cx="3997729" cy="3783566"/>
          </a:xfrm>
          <a:prstGeom prst="rect">
            <a:avLst/>
          </a:prstGeom>
        </p:spPr>
      </p:pic>
      <p:pic>
        <p:nvPicPr>
          <p:cNvPr id="6" name="Picture 6" descr="Free Click Icon, Symbol. PNG, SVG Download.">
            <a:extLst>
              <a:ext uri="{FF2B5EF4-FFF2-40B4-BE49-F238E27FC236}">
                <a16:creationId xmlns:a16="http://schemas.microsoft.com/office/drawing/2014/main" id="{252671CA-CC7C-6DE6-1E6C-0089D6A82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38701">
            <a:off x="4042986" y="2318715"/>
            <a:ext cx="517385" cy="51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5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E672C946-8E2B-4A01-F35F-EE291DABA32B}"/>
              </a:ext>
            </a:extLst>
          </p:cNvPr>
          <p:cNvPicPr>
            <a:picLocks noChangeAspect="1"/>
          </p:cNvPicPr>
          <p:nvPr/>
        </p:nvPicPr>
        <p:blipFill rotWithShape="1">
          <a:blip r:embed="rId2"/>
          <a:srcRect l="12665" t="38585" r="17947" b="19119"/>
          <a:stretch/>
        </p:blipFill>
        <p:spPr>
          <a:xfrm>
            <a:off x="501606" y="3986364"/>
            <a:ext cx="3704253" cy="1566815"/>
          </a:xfrm>
          <a:prstGeom prst="rect">
            <a:avLst/>
          </a:prstGeom>
        </p:spPr>
      </p:pic>
      <p:sp>
        <p:nvSpPr>
          <p:cNvPr id="6" name="TextBox 5">
            <a:extLst>
              <a:ext uri="{FF2B5EF4-FFF2-40B4-BE49-F238E27FC236}">
                <a16:creationId xmlns:a16="http://schemas.microsoft.com/office/drawing/2014/main" id="{4E76F532-0E70-BD79-81FA-4EA2444AE451}"/>
              </a:ext>
            </a:extLst>
          </p:cNvPr>
          <p:cNvSpPr txBox="1"/>
          <p:nvPr/>
        </p:nvSpPr>
        <p:spPr>
          <a:xfrm>
            <a:off x="470694" y="285891"/>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Following clicking on a gamble of your choice you will be directed to a screen in which you will view the probability and amount information of the chosen gamble. Upon landing on this page, the pie-chart will spin for approximately 1500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Once the pie-chart stops spinning if the colored part is under the arrow (e.g., Fig 2) then you will have incurred a loss corresponding to the amount indicated in the amount bar.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Contrarily, if the pie-chart stops with the white part is under the arrow (e.g., Fig 1) then you will have incurred no losses (i.e., the amount indicated in the amount bar will not be deducted from your total). </a:t>
            </a:r>
          </a:p>
        </p:txBody>
      </p:sp>
      <p:sp>
        <p:nvSpPr>
          <p:cNvPr id="7" name="TextBox 6">
            <a:extLst>
              <a:ext uri="{FF2B5EF4-FFF2-40B4-BE49-F238E27FC236}">
                <a16:creationId xmlns:a16="http://schemas.microsoft.com/office/drawing/2014/main" id="{D9D66287-7BBC-DD63-8A4D-86615AC5AE8F}"/>
              </a:ext>
            </a:extLst>
          </p:cNvPr>
          <p:cNvSpPr txBox="1"/>
          <p:nvPr/>
        </p:nvSpPr>
        <p:spPr>
          <a:xfrm>
            <a:off x="823535" y="5592055"/>
            <a:ext cx="2887801"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No Losses</a:t>
            </a:r>
            <a:r>
              <a:rPr lang="en-US" sz="1400" dirty="0">
                <a:latin typeface="Times New Roman" panose="02020603050405020304" pitchFamily="18" charset="0"/>
                <a:cs typeface="Times New Roman" panose="02020603050405020304" pitchFamily="18" charset="0"/>
                <a:sym typeface="Wingdings" pitchFamily="2" charset="2"/>
              </a:rPr>
              <a:t> Outcome</a:t>
            </a:r>
          </a:p>
          <a:p>
            <a:pPr algn="ctr"/>
            <a:r>
              <a:rPr lang="en-US" sz="1400" dirty="0">
                <a:latin typeface="Times New Roman" panose="02020603050405020304" pitchFamily="18" charset="0"/>
                <a:cs typeface="Times New Roman" panose="02020603050405020304" pitchFamily="18" charset="0"/>
                <a:sym typeface="Wingdings" pitchFamily="2" charset="2"/>
              </a:rPr>
              <a:t>(</a:t>
            </a:r>
            <a:r>
              <a:rPr lang="en-US" sz="1400" dirty="0">
                <a:latin typeface="Times New Roman" panose="02020603050405020304" pitchFamily="18" charset="0"/>
                <a:cs typeface="Times New Roman" panose="02020603050405020304" pitchFamily="18" charset="0"/>
              </a:rPr>
              <a:t>Outcome possibility – 1)</a:t>
            </a:r>
          </a:p>
        </p:txBody>
      </p:sp>
      <p:pic>
        <p:nvPicPr>
          <p:cNvPr id="9" name="Picture 8" descr="Graphical user interface&#10;&#10;Description automatically generated with medium confidence">
            <a:extLst>
              <a:ext uri="{FF2B5EF4-FFF2-40B4-BE49-F238E27FC236}">
                <a16:creationId xmlns:a16="http://schemas.microsoft.com/office/drawing/2014/main" id="{8A4CD4A8-107C-30B1-865D-B0794204FDF0}"/>
              </a:ext>
            </a:extLst>
          </p:cNvPr>
          <p:cNvPicPr>
            <a:picLocks noChangeAspect="1"/>
          </p:cNvPicPr>
          <p:nvPr/>
        </p:nvPicPr>
        <p:blipFill rotWithShape="1">
          <a:blip r:embed="rId3"/>
          <a:srcRect l="32233" t="33565" r="30613" b="37976"/>
          <a:stretch/>
        </p:blipFill>
        <p:spPr>
          <a:xfrm>
            <a:off x="4817322" y="3874763"/>
            <a:ext cx="3739134" cy="1790016"/>
          </a:xfrm>
          <a:prstGeom prst="rect">
            <a:avLst/>
          </a:prstGeom>
        </p:spPr>
      </p:pic>
      <p:sp>
        <p:nvSpPr>
          <p:cNvPr id="10" name="TextBox 9">
            <a:extLst>
              <a:ext uri="{FF2B5EF4-FFF2-40B4-BE49-F238E27FC236}">
                <a16:creationId xmlns:a16="http://schemas.microsoft.com/office/drawing/2014/main" id="{D84DFCAD-852A-0D60-32EA-0E821DACB585}"/>
              </a:ext>
            </a:extLst>
          </p:cNvPr>
          <p:cNvSpPr txBox="1"/>
          <p:nvPr/>
        </p:nvSpPr>
        <p:spPr>
          <a:xfrm>
            <a:off x="5242988" y="5551066"/>
            <a:ext cx="2887801"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Loss</a:t>
            </a:r>
            <a:r>
              <a:rPr lang="en-US" sz="1400" dirty="0">
                <a:latin typeface="Times New Roman" panose="02020603050405020304" pitchFamily="18" charset="0"/>
                <a:cs typeface="Times New Roman" panose="02020603050405020304" pitchFamily="18" charset="0"/>
                <a:sym typeface="Wingdings" pitchFamily="2" charset="2"/>
              </a:rPr>
              <a:t> Outcome</a:t>
            </a:r>
          </a:p>
          <a:p>
            <a:pPr algn="ctr"/>
            <a:r>
              <a:rPr lang="en-US" sz="1400" dirty="0">
                <a:latin typeface="Times New Roman" panose="02020603050405020304" pitchFamily="18" charset="0"/>
                <a:cs typeface="Times New Roman" panose="02020603050405020304" pitchFamily="18" charset="0"/>
                <a:sym typeface="Wingdings" pitchFamily="2" charset="2"/>
              </a:rPr>
              <a:t>(</a:t>
            </a:r>
            <a:r>
              <a:rPr lang="en-US" sz="1400" dirty="0">
                <a:latin typeface="Times New Roman" panose="02020603050405020304" pitchFamily="18" charset="0"/>
                <a:cs typeface="Times New Roman" panose="02020603050405020304" pitchFamily="18" charset="0"/>
              </a:rPr>
              <a:t>Outcome possibility – 2)</a:t>
            </a:r>
          </a:p>
        </p:txBody>
      </p:sp>
      <p:pic>
        <p:nvPicPr>
          <p:cNvPr id="11" name="Picture 10" descr="A picture containing graphical user interface&#10;&#10;Description automatically generated">
            <a:extLst>
              <a:ext uri="{FF2B5EF4-FFF2-40B4-BE49-F238E27FC236}">
                <a16:creationId xmlns:a16="http://schemas.microsoft.com/office/drawing/2014/main" id="{8D451222-346E-79AF-7031-20204D72B11C}"/>
              </a:ext>
            </a:extLst>
          </p:cNvPr>
          <p:cNvPicPr>
            <a:picLocks noChangeAspect="1"/>
          </p:cNvPicPr>
          <p:nvPr/>
        </p:nvPicPr>
        <p:blipFill rotWithShape="1">
          <a:blip r:embed="rId2"/>
          <a:srcRect l="12665" t="10122" r="17947" b="74832"/>
          <a:stretch/>
        </p:blipFill>
        <p:spPr>
          <a:xfrm>
            <a:off x="567400" y="3429000"/>
            <a:ext cx="3704253" cy="557364"/>
          </a:xfrm>
          <a:prstGeom prst="rect">
            <a:avLst/>
          </a:prstGeom>
        </p:spPr>
      </p:pic>
      <p:cxnSp>
        <p:nvCxnSpPr>
          <p:cNvPr id="12" name="Straight Connector 11">
            <a:extLst>
              <a:ext uri="{FF2B5EF4-FFF2-40B4-BE49-F238E27FC236}">
                <a16:creationId xmlns:a16="http://schemas.microsoft.com/office/drawing/2014/main" id="{8B474852-E2C4-7FCA-6C04-E36B3D1AFC70}"/>
              </a:ext>
            </a:extLst>
          </p:cNvPr>
          <p:cNvCxnSpPr>
            <a:cxnSpLocks/>
          </p:cNvCxnSpPr>
          <p:nvPr/>
        </p:nvCxnSpPr>
        <p:spPr>
          <a:xfrm>
            <a:off x="4544487" y="3142920"/>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3644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C16C7-26D5-0D89-8C19-AFF8A902A2EA}"/>
              </a:ext>
            </a:extLst>
          </p:cNvPr>
          <p:cNvSpPr txBox="1"/>
          <p:nvPr/>
        </p:nvSpPr>
        <p:spPr>
          <a:xfrm>
            <a:off x="537426" y="2298823"/>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there is anything unclear about the rules, you can go back to the previous (by pressing </a:t>
            </a:r>
            <a:r>
              <a:rPr lang="en-US">
                <a:latin typeface="Times New Roman" panose="02020603050405020304" pitchFamily="18" charset="0"/>
                <a:cs typeface="Times New Roman" panose="02020603050405020304" pitchFamily="18" charset="0"/>
              </a:rPr>
              <a:t>the previous </a:t>
            </a:r>
            <a:r>
              <a:rPr lang="en-US" dirty="0">
                <a:latin typeface="Times New Roman" panose="02020603050405020304" pitchFamily="18" charset="0"/>
                <a:cs typeface="Times New Roman" panose="02020603050405020304" pitchFamily="18" charset="0"/>
              </a:rPr>
              <a:t>button below) pages and read them again.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first get 6 trials to get familiar with the task. The results from these practice trials do not count.</a:t>
            </a:r>
          </a:p>
        </p:txBody>
      </p:sp>
    </p:spTree>
    <p:extLst>
      <p:ext uri="{BB962C8B-B14F-4D97-AF65-F5344CB8AC3E}">
        <p14:creationId xmlns:p14="http://schemas.microsoft.com/office/powerpoint/2010/main" val="904502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10840</TotalTime>
  <Words>1367</Words>
  <Application>Microsoft Macintosh PowerPoint</Application>
  <PresentationFormat>On-screen Show (4:3)</PresentationFormat>
  <Paragraphs>58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Banerjee Nilosmita</cp:lastModifiedBy>
  <cp:revision>945</cp:revision>
  <dcterms:created xsi:type="dcterms:W3CDTF">2019-02-11T16:12:18Z</dcterms:created>
  <dcterms:modified xsi:type="dcterms:W3CDTF">2022-09-01T17:51:58Z</dcterms:modified>
</cp:coreProperties>
</file>