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78" r:id="rId2"/>
    <p:sldId id="257" r:id="rId3"/>
    <p:sldId id="299" r:id="rId4"/>
    <p:sldId id="317" r:id="rId5"/>
    <p:sldId id="320" r:id="rId6"/>
    <p:sldId id="322" r:id="rId7"/>
    <p:sldId id="311" r:id="rId8"/>
    <p:sldId id="324" r:id="rId9"/>
    <p:sldId id="318" r:id="rId10"/>
    <p:sldId id="321" r:id="rId11"/>
    <p:sldId id="28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13"/>
    <p:restoredTop sz="89340"/>
  </p:normalViewPr>
  <p:slideViewPr>
    <p:cSldViewPr snapToGrid="0" snapToObjects="1">
      <p:cViewPr varScale="1">
        <p:scale>
          <a:sx n="80" d="100"/>
          <a:sy n="80" d="100"/>
        </p:scale>
        <p:origin x="17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9/29/22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AC6567A-8943-E94A-BBFA-FBE129BB0318}" type="slidenum">
              <a:rPr lang="en-US" smtClean="0"/>
              <a:t>3</a:t>
            </a:fld>
            <a:endParaRPr lang="en-US"/>
          </a:p>
        </p:txBody>
      </p:sp>
    </p:spTree>
    <p:extLst>
      <p:ext uri="{BB962C8B-B14F-4D97-AF65-F5344CB8AC3E}">
        <p14:creationId xmlns:p14="http://schemas.microsoft.com/office/powerpoint/2010/main" val="136169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9/29/22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9/29/22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9/29/22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9/29/22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9/29/22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9/29/22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9/29/22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chen@ugent.be" TargetMode="External"/><Relationship Id="rId2" Type="http://schemas.openxmlformats.org/officeDocument/2006/relationships/hyperlink" Target="mailto:nilosmita.banerjee@ulb.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Université libre de </a:t>
            </a:r>
            <a:r>
              <a:rPr lang="en-US" dirty="0" err="1">
                <a:latin typeface="Times New Roman" panose="02020603050405020304" pitchFamily="18" charset="0"/>
                <a:cs typeface="Times New Roman" panose="02020603050405020304" pitchFamily="18" charset="0"/>
              </a:rPr>
              <a:t>Bruxelles</a:t>
            </a:r>
            <a:r>
              <a:rPr lang="en-US" dirty="0">
                <a:latin typeface="Times New Roman" panose="02020603050405020304" pitchFamily="18" charset="0"/>
                <a:cs typeface="Times New Roman" panose="02020603050405020304" pitchFamily="18" charset="0"/>
              </a:rPr>
              <a:t> and Ghent University. In this experiment, you will play a simple decision-making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a:t>
            </a:r>
            <a:r>
              <a:rPr lang="en-US" dirty="0" err="1">
                <a:latin typeface="Times New Roman" panose="02020603050405020304" pitchFamily="18" charset="0"/>
                <a:cs typeface="Times New Roman" panose="02020603050405020304" pitchFamily="18" charset="0"/>
              </a:rPr>
              <a:t>Nilosmita</a:t>
            </a:r>
            <a:r>
              <a:rPr lang="en-US" dirty="0">
                <a:latin typeface="Times New Roman" panose="02020603050405020304" pitchFamily="18" charset="0"/>
                <a:cs typeface="Times New Roman" panose="02020603050405020304" pitchFamily="18" charset="0"/>
              </a:rPr>
              <a:t> Banerjee at  </a:t>
            </a:r>
            <a:r>
              <a:rPr lang="en-US" dirty="0">
                <a:latin typeface="Times New Roman" panose="02020603050405020304" pitchFamily="18" charset="0"/>
                <a:cs typeface="Times New Roman" panose="02020603050405020304" pitchFamily="18" charset="0"/>
                <a:hlinkClick r:id="rId2"/>
              </a:rPr>
              <a:t>nilosmita.banerjee@ulb.be</a:t>
            </a:r>
            <a:r>
              <a:rPr lang="en-US" dirty="0">
                <a:latin typeface="Times New Roman" panose="02020603050405020304" pitchFamily="18" charset="0"/>
                <a:cs typeface="Times New Roman" panose="02020603050405020304" pitchFamily="18" charset="0"/>
              </a:rPr>
              <a:t> and/or Zhang Chen at </a:t>
            </a:r>
            <a:r>
              <a:rPr lang="en-US" dirty="0">
                <a:latin typeface="Times New Roman" panose="02020603050405020304" pitchFamily="18" charset="0"/>
                <a:cs typeface="Times New Roman" panose="02020603050405020304" pitchFamily="18" charset="0"/>
                <a:hlinkClick r:id="rId3"/>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29119" y="4155600"/>
            <a:ext cx="8085762"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presented in 2 orientations (see Fig 1 &amp; 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circle is green, and contains the letter W (above, left). This circle tells you </a:t>
            </a:r>
            <a:r>
              <a:rPr lang="en-US" b="1" dirty="0">
                <a:latin typeface="Times New Roman" panose="02020603050405020304" pitchFamily="18" charset="0"/>
                <a:cs typeface="Times New Roman" panose="02020603050405020304" pitchFamily="18" charset="0"/>
              </a:rPr>
              <a:t>how many British pence you may win </a:t>
            </a:r>
            <a:r>
              <a:rPr lang="en-US" dirty="0">
                <a:latin typeface="Times New Roman" panose="02020603050405020304" pitchFamily="18" charset="0"/>
                <a:cs typeface="Times New Roman" panose="02020603050405020304" pitchFamily="18" charset="0"/>
              </a:rPr>
              <a:t>in the current trial.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other circle is red, and contains the letter L (above, right). This circle tells you </a:t>
            </a:r>
            <a:r>
              <a:rPr lang="en-US" b="1" dirty="0">
                <a:latin typeface="Times New Roman" panose="02020603050405020304" pitchFamily="18" charset="0"/>
                <a:cs typeface="Times New Roman" panose="02020603050405020304" pitchFamily="18" charset="0"/>
              </a:rPr>
              <a:t>how many British pence you may lose </a:t>
            </a:r>
            <a:r>
              <a:rPr lang="en-US" dirty="0">
                <a:latin typeface="Times New Roman" panose="02020603050405020304" pitchFamily="18" charset="0"/>
                <a:cs typeface="Times New Roman" panose="02020603050405020304" pitchFamily="18" charset="0"/>
              </a:rPr>
              <a:t>in the current trial.</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811764" y="125911"/>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758614" y="87181"/>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550845" y="3570825"/>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547242" y="3499290"/>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432041" y="345233"/>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6372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practice. The rules for the real task are the same. You will now play 114 trials in total. At the end of the experiment, the program will randomly pick 10 trials, and add up the money on these 10 trials. You can win a maximum of 1 British pound as bonus. In case your total is 0 or negative, you will not get any bonus.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did not include any breaks. However, feel free to take short breaks </a:t>
            </a:r>
            <a:r>
              <a:rPr lang="en-US" b="1" dirty="0">
                <a:latin typeface="Times New Roman" panose="02020603050405020304" pitchFamily="18" charset="0"/>
                <a:cs typeface="Times New Roman" panose="02020603050405020304" pitchFamily="18" charset="0"/>
              </a:rPr>
              <a:t>between trials</a:t>
            </a:r>
            <a:r>
              <a:rPr lang="en-US" dirty="0">
                <a:latin typeface="Times New Roman" panose="02020603050405020304" pitchFamily="18" charset="0"/>
                <a:cs typeface="Times New Roman" panose="02020603050405020304" pitchFamily="18" charset="0"/>
              </a:rPr>
              <a:t>, if necessary.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951672"/>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decision-making game. You can use the computer mouse (recommended) or the touchpad to play this game. The whole experiment will take </a:t>
            </a:r>
            <a:r>
              <a:rPr lang="en-US">
                <a:latin typeface="Times New Roman" panose="02020603050405020304" pitchFamily="18" charset="0"/>
                <a:cs typeface="Times New Roman" panose="02020603050405020304" pitchFamily="18" charset="0"/>
              </a:rPr>
              <a:t>around 15 </a:t>
            </a:r>
            <a:r>
              <a:rPr lang="en-US" dirty="0">
                <a:latin typeface="Times New Roman" panose="02020603050405020304" pitchFamily="18" charset="0"/>
                <a:cs typeface="Times New Roman" panose="02020603050405020304" pitchFamily="18" charset="0"/>
              </a:rPr>
              <a:t>minutes.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690869-E343-780C-4848-A9EEE32FBA7C}"/>
              </a:ext>
            </a:extLst>
          </p:cNvPr>
          <p:cNvSpPr txBox="1"/>
          <p:nvPr/>
        </p:nvSpPr>
        <p:spPr>
          <a:xfrm>
            <a:off x="537426" y="3726684"/>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trial, you will see a Start button (see above), with the total number of trials (in this e.g., 114) and the current trial number. Whenever you are ready, </a:t>
            </a:r>
            <a:r>
              <a:rPr lang="en-US" b="1" dirty="0">
                <a:latin typeface="Times New Roman" panose="02020603050405020304" pitchFamily="18" charset="0"/>
                <a:cs typeface="Times New Roman" panose="02020603050405020304" pitchFamily="18" charset="0"/>
              </a:rPr>
              <a:t>click on this button </a:t>
            </a:r>
            <a:r>
              <a:rPr lang="en-US" dirty="0">
                <a:latin typeface="Times New Roman" panose="02020603050405020304" pitchFamily="18" charset="0"/>
                <a:cs typeface="Times New Roman" panose="02020603050405020304" pitchFamily="18" charset="0"/>
              </a:rPr>
              <a:t>to start a trial.</a:t>
            </a:r>
          </a:p>
        </p:txBody>
      </p:sp>
      <p:pic>
        <p:nvPicPr>
          <p:cNvPr id="3" name="Picture 2" descr="Graphical user interface, application&#10;&#10;Description automatically generated">
            <a:extLst>
              <a:ext uri="{FF2B5EF4-FFF2-40B4-BE49-F238E27FC236}">
                <a16:creationId xmlns:a16="http://schemas.microsoft.com/office/drawing/2014/main" id="{76497A0B-F4BB-9DC4-9462-136680E6B85F}"/>
              </a:ext>
            </a:extLst>
          </p:cNvPr>
          <p:cNvPicPr>
            <a:picLocks noChangeAspect="1"/>
          </p:cNvPicPr>
          <p:nvPr/>
        </p:nvPicPr>
        <p:blipFill rotWithShape="1">
          <a:blip r:embed="rId3"/>
          <a:srcRect l="20153" t="21978" r="19560" b="24909"/>
          <a:stretch/>
        </p:blipFill>
        <p:spPr>
          <a:xfrm>
            <a:off x="2784230" y="926123"/>
            <a:ext cx="3575539" cy="1699847"/>
          </a:xfrm>
          <a:prstGeom prst="rect">
            <a:avLst/>
          </a:prstGeom>
          <a:ln w="25400">
            <a:solidFill>
              <a:schemeClr val="tx1"/>
            </a:solidFill>
          </a:ln>
        </p:spPr>
      </p:pic>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839754" y="511578"/>
            <a:ext cx="749248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four circles presented on screen in 2 orientations (see Fig 1 &amp; 2) presenting you with two gamble options: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Blue Gamble (indicated by the blue circles).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Yellow Gamble (indicated by the yellow circles).</a:t>
            </a:r>
          </a:p>
        </p:txBody>
      </p:sp>
      <p:pic>
        <p:nvPicPr>
          <p:cNvPr id="3" name="Picture 2" descr="Chart, bubble chart&#10;&#10;Description automatically generated">
            <a:extLst>
              <a:ext uri="{FF2B5EF4-FFF2-40B4-BE49-F238E27FC236}">
                <a16:creationId xmlns:a16="http://schemas.microsoft.com/office/drawing/2014/main" id="{5618235E-EEE3-B350-0A96-8B72B17AFD5F}"/>
              </a:ext>
            </a:extLst>
          </p:cNvPr>
          <p:cNvPicPr>
            <a:picLocks noChangeAspect="1"/>
          </p:cNvPicPr>
          <p:nvPr/>
        </p:nvPicPr>
        <p:blipFill rotWithShape="1">
          <a:blip r:embed="rId2"/>
          <a:srcRect l="29652" t="20312" r="31572" b="18223"/>
          <a:stretch/>
        </p:blipFill>
        <p:spPr>
          <a:xfrm>
            <a:off x="914399" y="2169905"/>
            <a:ext cx="3293705" cy="3263113"/>
          </a:xfrm>
          <a:prstGeom prst="rect">
            <a:avLst/>
          </a:prstGeom>
        </p:spPr>
      </p:pic>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3"/>
          <a:srcRect l="28451" t="19544" r="30012" b="16495"/>
          <a:stretch/>
        </p:blipFill>
        <p:spPr>
          <a:xfrm>
            <a:off x="4861249" y="2131175"/>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1653480" y="5614819"/>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5649877" y="5543284"/>
            <a:ext cx="189373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534676" y="2389227"/>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37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585840" y="978675"/>
            <a:ext cx="8207636"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Each gamble will present you with two pieces of information: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Amount information</a:t>
            </a:r>
            <a:r>
              <a:rPr lang="en-US" dirty="0">
                <a:latin typeface="Times New Roman" panose="02020603050405020304" pitchFamily="18" charset="0"/>
                <a:cs typeface="Times New Roman" panose="02020603050405020304" pitchFamily="18" charset="0"/>
              </a:rPr>
              <a:t>: Indicated by the </a:t>
            </a:r>
            <a:r>
              <a:rPr lang="en-BE" dirty="0"/>
              <a:t>€</a:t>
            </a:r>
            <a:r>
              <a:rPr lang="en-US" dirty="0">
                <a:latin typeface="Times New Roman" panose="02020603050405020304" pitchFamily="18" charset="0"/>
                <a:cs typeface="Times New Roman" panose="02020603050405020304" pitchFamily="18" charset="0"/>
              </a:rPr>
              <a:t> symbol. This circle tells you </a:t>
            </a:r>
            <a:r>
              <a:rPr lang="en-US" b="1" dirty="0">
                <a:latin typeface="Times New Roman" panose="02020603050405020304" pitchFamily="18" charset="0"/>
                <a:cs typeface="Times New Roman" panose="02020603050405020304" pitchFamily="18" charset="0"/>
              </a:rPr>
              <a:t>how many Euro cents you may win (or not win) </a:t>
            </a:r>
            <a:r>
              <a:rPr lang="en-US" dirty="0">
                <a:latin typeface="Times New Roman" panose="02020603050405020304" pitchFamily="18" charset="0"/>
                <a:cs typeface="Times New Roman" panose="02020603050405020304" pitchFamily="18" charset="0"/>
              </a:rPr>
              <a:t>in the current trial.</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 information</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symbol. This circle tells you the </a:t>
            </a:r>
            <a:r>
              <a:rPr lang="en-US" b="1" dirty="0">
                <a:latin typeface="Times New Roman" panose="02020603050405020304" pitchFamily="18" charset="0"/>
                <a:cs typeface="Times New Roman" panose="02020603050405020304" pitchFamily="18" charset="0"/>
              </a:rPr>
              <a:t>probability of winning (or not winning) the amount</a:t>
            </a:r>
            <a:r>
              <a:rPr lang="en-US" dirty="0">
                <a:latin typeface="Times New Roman" panose="02020603050405020304" pitchFamily="18" charset="0"/>
                <a:cs typeface="Times New Roman" panose="02020603050405020304" pitchFamily="18" charset="0"/>
              </a:rPr>
              <a:t> indicated in the amount circle.</a:t>
            </a:r>
          </a:p>
          <a:p>
            <a:pPr marL="285750" indent="-285750" algn="just">
              <a:buFont typeface="Arial" panose="020B0604020202020204" pitchFamily="34" charset="0"/>
              <a:buChar char="•"/>
            </a:pPr>
            <a:endParaRPr lang="en-BE" dirty="0"/>
          </a:p>
        </p:txBody>
      </p:sp>
      <p:pic>
        <p:nvPicPr>
          <p:cNvPr id="5" name="Picture 4" descr="Chart, bubble chart&#10;&#10;Description automatically generated">
            <a:extLst>
              <a:ext uri="{FF2B5EF4-FFF2-40B4-BE49-F238E27FC236}">
                <a16:creationId xmlns:a16="http://schemas.microsoft.com/office/drawing/2014/main" id="{337DC77C-768C-AF76-ED40-9F07B0CE18EA}"/>
              </a:ext>
            </a:extLst>
          </p:cNvPr>
          <p:cNvPicPr>
            <a:picLocks noChangeAspect="1"/>
          </p:cNvPicPr>
          <p:nvPr/>
        </p:nvPicPr>
        <p:blipFill rotWithShape="1">
          <a:blip r:embed="rId2"/>
          <a:srcRect l="28451" t="19544" r="55260" b="54860"/>
          <a:stretch/>
        </p:blipFill>
        <p:spPr>
          <a:xfrm>
            <a:off x="1071657" y="3209589"/>
            <a:ext cx="3618001" cy="3553471"/>
          </a:xfrm>
          <a:prstGeom prst="rect">
            <a:avLst/>
          </a:prstGeom>
        </p:spPr>
      </p:pic>
      <p:pic>
        <p:nvPicPr>
          <p:cNvPr id="6" name="Picture 5" descr="Chart, bubble chart&#10;&#10;Description automatically generated">
            <a:extLst>
              <a:ext uri="{FF2B5EF4-FFF2-40B4-BE49-F238E27FC236}">
                <a16:creationId xmlns:a16="http://schemas.microsoft.com/office/drawing/2014/main" id="{466DB659-1FC2-89A1-5AD2-445DD39EF544}"/>
              </a:ext>
            </a:extLst>
          </p:cNvPr>
          <p:cNvPicPr>
            <a:picLocks noChangeAspect="1"/>
          </p:cNvPicPr>
          <p:nvPr/>
        </p:nvPicPr>
        <p:blipFill rotWithShape="1">
          <a:blip r:embed="rId2"/>
          <a:srcRect l="52580" t="19544" r="30012" b="54860"/>
          <a:stretch/>
        </p:blipFill>
        <p:spPr>
          <a:xfrm>
            <a:off x="4371277" y="3158431"/>
            <a:ext cx="4025589" cy="3699569"/>
          </a:xfrm>
          <a:prstGeom prst="rect">
            <a:avLst/>
          </a:prstGeom>
        </p:spPr>
      </p:pic>
    </p:spTree>
    <p:extLst>
      <p:ext uri="{BB962C8B-B14F-4D97-AF65-F5344CB8AC3E}">
        <p14:creationId xmlns:p14="http://schemas.microsoft.com/office/powerpoint/2010/main" val="62167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529119" y="191970"/>
            <a:ext cx="8085762"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To see the amount and probability information, you need to </a:t>
            </a:r>
            <a:r>
              <a:rPr lang="en-US" sz="1700" b="1" dirty="0">
                <a:latin typeface="Times New Roman" panose="02020603050405020304" pitchFamily="18" charset="0"/>
                <a:cs typeface="Times New Roman" panose="02020603050405020304" pitchFamily="18" charset="0"/>
              </a:rPr>
              <a:t>move the mouse cursor</a:t>
            </a:r>
            <a:r>
              <a:rPr lang="en-US" sz="1700" dirty="0">
                <a:latin typeface="Times New Roman" panose="02020603050405020304" pitchFamily="18" charset="0"/>
                <a:cs typeface="Times New Roman" panose="02020603050405020304" pitchFamily="18" charset="0"/>
              </a:rPr>
              <a:t> inside each of the circles. You can do this for each gamble (Blue and Yellow) for each circle (amount and probability information) as many times as you would like.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Upon placing the </a:t>
            </a:r>
            <a:r>
              <a:rPr lang="en-US" sz="1700" b="1" dirty="0">
                <a:latin typeface="Times New Roman" panose="02020603050405020304" pitchFamily="18" charset="0"/>
                <a:cs typeface="Times New Roman" panose="02020603050405020304" pitchFamily="18" charset="0"/>
              </a:rPr>
              <a:t>mouse cursor inside the probability information circle </a:t>
            </a:r>
            <a:r>
              <a:rPr lang="en-US" sz="1700" dirty="0">
                <a:latin typeface="Times New Roman" panose="02020603050405020304" pitchFamily="18" charset="0"/>
                <a:cs typeface="Times New Roman" panose="02020603050405020304" pitchFamily="18" charset="0"/>
              </a:rPr>
              <a:t>you will see a pie-chart indicating the probability information in the colored part of the pie-chart (i.e., green part).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Likewise, upon placing the </a:t>
            </a:r>
            <a:r>
              <a:rPr lang="en-US" sz="1700" b="1" dirty="0">
                <a:latin typeface="Times New Roman" panose="02020603050405020304" pitchFamily="18" charset="0"/>
                <a:cs typeface="Times New Roman" panose="02020603050405020304" pitchFamily="18" charset="0"/>
              </a:rPr>
              <a:t>mouse cursor inside the amount information circle </a:t>
            </a:r>
            <a:r>
              <a:rPr lang="en-US" sz="1700" dirty="0">
                <a:latin typeface="Times New Roman" panose="02020603050405020304" pitchFamily="18" charset="0"/>
                <a:cs typeface="Times New Roman" panose="02020603050405020304" pitchFamily="18" charset="0"/>
              </a:rPr>
              <a:t>you will see a gray bar, with part of it colored green. The higher the green part, the more money you may win. The total height of the gray bar is 100 cents (1 Euro).</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a:t>
            </a:r>
            <a:r>
              <a:rPr lang="en-US" sz="1700" b="1" dirty="0">
                <a:latin typeface="Times New Roman" panose="02020603050405020304" pitchFamily="18" charset="0"/>
                <a:cs typeface="Times New Roman" panose="02020603050405020304" pitchFamily="18" charset="0"/>
              </a:rPr>
              <a:t>pie-chart</a:t>
            </a:r>
            <a:r>
              <a:rPr lang="en-US" sz="1700" dirty="0">
                <a:latin typeface="Times New Roman" panose="02020603050405020304" pitchFamily="18" charset="0"/>
                <a:cs typeface="Times New Roman" panose="02020603050405020304" pitchFamily="18" charset="0"/>
              </a:rPr>
              <a:t> (situated within the probability information circle) conveys the probability of winning the amount depicted in the </a:t>
            </a:r>
            <a:r>
              <a:rPr lang="en-US" sz="1700" b="1" dirty="0">
                <a:latin typeface="Times New Roman" panose="02020603050405020304" pitchFamily="18" charset="0"/>
                <a:cs typeface="Times New Roman" panose="02020603050405020304" pitchFamily="18" charset="0"/>
              </a:rPr>
              <a:t>amount bar </a:t>
            </a:r>
            <a:r>
              <a:rPr lang="en-US" sz="1700" dirty="0">
                <a:latin typeface="Times New Roman" panose="02020603050405020304" pitchFamily="18" charset="0"/>
                <a:cs typeface="Times New Roman" panose="02020603050405020304" pitchFamily="18" charset="0"/>
              </a:rPr>
              <a:t>(situated within the amount circle).</a:t>
            </a:r>
          </a:p>
        </p:txBody>
      </p:sp>
      <p:pic>
        <p:nvPicPr>
          <p:cNvPr id="2" name="Content Placeholder 4" descr="Graphical user interface, text, application&#10;&#10;Description automatically generated">
            <a:extLst>
              <a:ext uri="{FF2B5EF4-FFF2-40B4-BE49-F238E27FC236}">
                <a16:creationId xmlns:a16="http://schemas.microsoft.com/office/drawing/2014/main" id="{08308C14-F1FB-FCC2-E2D3-DE0764DA7404}"/>
              </a:ext>
            </a:extLst>
          </p:cNvPr>
          <p:cNvPicPr>
            <a:picLocks noGrp="1" noChangeAspect="1"/>
          </p:cNvPicPr>
          <p:nvPr>
            <p:ph idx="1"/>
          </p:nvPr>
        </p:nvPicPr>
        <p:blipFill rotWithShape="1">
          <a:blip r:embed="rId2"/>
          <a:srcRect l="11329" t="45919" r="68141" b="22512"/>
          <a:stretch/>
        </p:blipFill>
        <p:spPr>
          <a:xfrm>
            <a:off x="1122947" y="3946844"/>
            <a:ext cx="6306450" cy="2727477"/>
          </a:xfrm>
        </p:spPr>
      </p:pic>
    </p:spTree>
    <p:extLst>
      <p:ext uri="{BB962C8B-B14F-4D97-AF65-F5344CB8AC3E}">
        <p14:creationId xmlns:p14="http://schemas.microsoft.com/office/powerpoint/2010/main" val="4991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9" y="4427376"/>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To chose a gamble of your choice click on the buttons presented in the middle of the screen in Blue </a:t>
            </a:r>
            <a:r>
              <a:rPr lang="en-US" b="1" dirty="0">
                <a:latin typeface="Times New Roman" panose="02020603050405020304" pitchFamily="18" charset="0"/>
                <a:cs typeface="Times New Roman" panose="02020603050405020304" pitchFamily="18" charset="0"/>
              </a:rPr>
              <a:t>(for selecting Blue gamble) </a:t>
            </a:r>
            <a:r>
              <a:rPr lang="en-US" dirty="0">
                <a:latin typeface="Times New Roman" panose="02020603050405020304" pitchFamily="18" charset="0"/>
                <a:cs typeface="Times New Roman" panose="02020603050405020304" pitchFamily="18" charset="0"/>
              </a:rPr>
              <a:t>and Yellow </a:t>
            </a:r>
            <a:r>
              <a:rPr lang="en-US" b="1" dirty="0">
                <a:latin typeface="Times New Roman" panose="02020603050405020304" pitchFamily="18" charset="0"/>
                <a:cs typeface="Times New Roman" panose="02020603050405020304" pitchFamily="18" charset="0"/>
              </a:rPr>
              <a:t>(for selecting the Yellow gamble)</a:t>
            </a:r>
            <a:r>
              <a:rPr lang="en-US" dirty="0">
                <a:latin typeface="Times New Roman" panose="02020603050405020304" pitchFamily="18" charset="0"/>
                <a:cs typeface="Times New Roman" panose="02020603050405020304" pitchFamily="18" charset="0"/>
              </a:rPr>
              <a:t>.</a:t>
            </a:r>
          </a:p>
        </p:txBody>
      </p:sp>
      <p:pic>
        <p:nvPicPr>
          <p:cNvPr id="5" name="Picture 4" descr="Chart, bubble chart&#10;&#10;Description automatically generated">
            <a:extLst>
              <a:ext uri="{FF2B5EF4-FFF2-40B4-BE49-F238E27FC236}">
                <a16:creationId xmlns:a16="http://schemas.microsoft.com/office/drawing/2014/main" id="{DCA673F1-D624-2B59-1DF5-E0C41CEF8CBA}"/>
              </a:ext>
            </a:extLst>
          </p:cNvPr>
          <p:cNvPicPr>
            <a:picLocks noChangeAspect="1"/>
          </p:cNvPicPr>
          <p:nvPr/>
        </p:nvPicPr>
        <p:blipFill rotWithShape="1">
          <a:blip r:embed="rId2"/>
          <a:srcRect l="28452" t="21848" r="31213" b="17071"/>
          <a:stretch/>
        </p:blipFill>
        <p:spPr>
          <a:xfrm>
            <a:off x="2484935" y="461863"/>
            <a:ext cx="3997729" cy="3783566"/>
          </a:xfrm>
          <a:prstGeom prst="rect">
            <a:avLst/>
          </a:prstGeom>
        </p:spPr>
      </p:pic>
      <p:pic>
        <p:nvPicPr>
          <p:cNvPr id="6" name="Picture 6" descr="Free Click Icon, Symbol. PNG, SVG Download.">
            <a:extLst>
              <a:ext uri="{FF2B5EF4-FFF2-40B4-BE49-F238E27FC236}">
                <a16:creationId xmlns:a16="http://schemas.microsoft.com/office/drawing/2014/main" id="{252671CA-CC7C-6DE6-1E6C-0089D6A82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38701">
            <a:off x="4042986" y="2318715"/>
            <a:ext cx="517385" cy="51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5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76F532-0E70-BD79-81FA-4EA2444AE451}"/>
              </a:ext>
            </a:extLst>
          </p:cNvPr>
          <p:cNvSpPr txBox="1"/>
          <p:nvPr/>
        </p:nvSpPr>
        <p:spPr>
          <a:xfrm>
            <a:off x="470694" y="285891"/>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Following clicking on a gamble of your choice you will be directed to a screen in which you will view the probability and amount information of the chosen gamble. Upon landing on this page, the pie-chart will spin for approximately 1500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Once the pie-chart stops spinning if the colored part is under the arrow (e.g., Fig 2) then you will have incurred a win corresponding to the amount indicated in the amount bar.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Contrarily, if the pie-chart stops with the white part is under the arrow (e.g., Fig 1) then you will have incurred no wins (i.e., the amount indicated in the amount bar will not be added to your total). </a:t>
            </a:r>
          </a:p>
        </p:txBody>
      </p:sp>
      <p:sp>
        <p:nvSpPr>
          <p:cNvPr id="7" name="TextBox 6">
            <a:extLst>
              <a:ext uri="{FF2B5EF4-FFF2-40B4-BE49-F238E27FC236}">
                <a16:creationId xmlns:a16="http://schemas.microsoft.com/office/drawing/2014/main" id="{D9D66287-7BBC-DD63-8A4D-86615AC5AE8F}"/>
              </a:ext>
            </a:extLst>
          </p:cNvPr>
          <p:cNvSpPr txBox="1"/>
          <p:nvPr/>
        </p:nvSpPr>
        <p:spPr>
          <a:xfrm>
            <a:off x="1093772" y="5308715"/>
            <a:ext cx="288780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No Win</a:t>
            </a:r>
            <a:r>
              <a:rPr lang="en-US" sz="1400" dirty="0">
                <a:latin typeface="Times New Roman" panose="02020603050405020304" pitchFamily="18" charset="0"/>
                <a:cs typeface="Times New Roman" panose="02020603050405020304" pitchFamily="18" charset="0"/>
                <a:sym typeface="Wingdings" pitchFamily="2" charset="2"/>
              </a:rPr>
              <a:t> Outcome</a:t>
            </a:r>
          </a:p>
          <a:p>
            <a:pPr algn="ctr"/>
            <a:endParaRPr lang="en-US"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4DFCAD-852A-0D60-32EA-0E821DACB585}"/>
              </a:ext>
            </a:extLst>
          </p:cNvPr>
          <p:cNvSpPr txBox="1"/>
          <p:nvPr/>
        </p:nvSpPr>
        <p:spPr>
          <a:xfrm>
            <a:off x="5283244" y="5308715"/>
            <a:ext cx="288780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Win</a:t>
            </a:r>
            <a:r>
              <a:rPr lang="en-US" sz="1400" dirty="0">
                <a:latin typeface="Times New Roman" panose="02020603050405020304" pitchFamily="18" charset="0"/>
                <a:cs typeface="Times New Roman" panose="02020603050405020304" pitchFamily="18" charset="0"/>
                <a:sym typeface="Wingdings" pitchFamily="2" charset="2"/>
              </a:rPr>
              <a:t> Outcome</a:t>
            </a:r>
          </a:p>
        </p:txBody>
      </p:sp>
      <p:cxnSp>
        <p:nvCxnSpPr>
          <p:cNvPr id="12" name="Straight Connector 11">
            <a:extLst>
              <a:ext uri="{FF2B5EF4-FFF2-40B4-BE49-F238E27FC236}">
                <a16:creationId xmlns:a16="http://schemas.microsoft.com/office/drawing/2014/main" id="{8B474852-E2C4-7FCA-6C04-E36B3D1AFC70}"/>
              </a:ext>
            </a:extLst>
          </p:cNvPr>
          <p:cNvCxnSpPr>
            <a:cxnSpLocks/>
          </p:cNvCxnSpPr>
          <p:nvPr/>
        </p:nvCxnSpPr>
        <p:spPr>
          <a:xfrm>
            <a:off x="4592112" y="3142920"/>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 name="Content Placeholder 4" descr="Graphical user interface, text, application&#10;&#10;Description automatically generated">
            <a:extLst>
              <a:ext uri="{FF2B5EF4-FFF2-40B4-BE49-F238E27FC236}">
                <a16:creationId xmlns:a16="http://schemas.microsoft.com/office/drawing/2014/main" id="{7FE46D72-FF26-D86B-D364-803636B04258}"/>
              </a:ext>
            </a:extLst>
          </p:cNvPr>
          <p:cNvPicPr>
            <a:picLocks noGrp="1" noChangeAspect="1"/>
          </p:cNvPicPr>
          <p:nvPr>
            <p:ph idx="1"/>
          </p:nvPr>
        </p:nvPicPr>
        <p:blipFill rotWithShape="1">
          <a:blip r:embed="rId2"/>
          <a:srcRect l="11329" t="36586" r="68141" b="22512"/>
          <a:stretch/>
        </p:blipFill>
        <p:spPr>
          <a:xfrm>
            <a:off x="1070311" y="3543613"/>
            <a:ext cx="3150028" cy="1765101"/>
          </a:xfrm>
        </p:spPr>
      </p:pic>
      <p:pic>
        <p:nvPicPr>
          <p:cNvPr id="4" name="Picture 3" descr="A picture containing icon&#10;&#10;Description automatically generated">
            <a:extLst>
              <a:ext uri="{FF2B5EF4-FFF2-40B4-BE49-F238E27FC236}">
                <a16:creationId xmlns:a16="http://schemas.microsoft.com/office/drawing/2014/main" id="{95AAC92E-73C1-0383-9FEE-F6EC21B9D1B5}"/>
              </a:ext>
            </a:extLst>
          </p:cNvPr>
          <p:cNvPicPr>
            <a:picLocks noChangeAspect="1"/>
          </p:cNvPicPr>
          <p:nvPr/>
        </p:nvPicPr>
        <p:blipFill rotWithShape="1">
          <a:blip r:embed="rId3"/>
          <a:srcRect l="13588" t="28591" r="13684" b="25634"/>
          <a:stretch/>
        </p:blipFill>
        <p:spPr>
          <a:xfrm>
            <a:off x="4923663" y="3543614"/>
            <a:ext cx="3150026" cy="1765100"/>
          </a:xfrm>
          <a:prstGeom prst="rect">
            <a:avLst/>
          </a:prstGeom>
        </p:spPr>
      </p:pic>
    </p:spTree>
    <p:extLst>
      <p:ext uri="{BB962C8B-B14F-4D97-AF65-F5344CB8AC3E}">
        <p14:creationId xmlns:p14="http://schemas.microsoft.com/office/powerpoint/2010/main" val="323644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C16C7-26D5-0D89-8C19-AFF8A902A2EA}"/>
              </a:ext>
            </a:extLst>
          </p:cNvPr>
          <p:cNvSpPr txBox="1"/>
          <p:nvPr/>
        </p:nvSpPr>
        <p:spPr>
          <a:xfrm>
            <a:off x="537426" y="2298823"/>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there is anything unclear about the rules, you can go back to the previous (by pressing </a:t>
            </a:r>
            <a:r>
              <a:rPr lang="en-US">
                <a:latin typeface="Times New Roman" panose="02020603050405020304" pitchFamily="18" charset="0"/>
                <a:cs typeface="Times New Roman" panose="02020603050405020304" pitchFamily="18" charset="0"/>
              </a:rPr>
              <a:t>the previous </a:t>
            </a:r>
            <a:r>
              <a:rPr lang="en-US" dirty="0">
                <a:latin typeface="Times New Roman" panose="02020603050405020304" pitchFamily="18" charset="0"/>
                <a:cs typeface="Times New Roman" panose="02020603050405020304" pitchFamily="18" charset="0"/>
              </a:rPr>
              <a:t>button below) pages and read them again.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first get 6 trials to get familiar with the task. The results from these practice trials do not count.</a:t>
            </a:r>
          </a:p>
        </p:txBody>
      </p:sp>
    </p:spTree>
    <p:extLst>
      <p:ext uri="{BB962C8B-B14F-4D97-AF65-F5344CB8AC3E}">
        <p14:creationId xmlns:p14="http://schemas.microsoft.com/office/powerpoint/2010/main" val="90450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16256</TotalTime>
  <Words>1079</Words>
  <Application>Microsoft Macintosh PowerPoint</Application>
  <PresentationFormat>On-screen Show (4:3)</PresentationFormat>
  <Paragraphs>49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Banerjee Nilosmita</cp:lastModifiedBy>
  <cp:revision>955</cp:revision>
  <dcterms:created xsi:type="dcterms:W3CDTF">2019-02-11T16:12:18Z</dcterms:created>
  <dcterms:modified xsi:type="dcterms:W3CDTF">2022-09-29T10:33:39Z</dcterms:modified>
</cp:coreProperties>
</file>