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8" r:id="rId2"/>
    <p:sldId id="257" r:id="rId3"/>
    <p:sldId id="299" r:id="rId4"/>
    <p:sldId id="317" r:id="rId5"/>
    <p:sldId id="320" r:id="rId6"/>
    <p:sldId id="322" r:id="rId7"/>
    <p:sldId id="311" r:id="rId8"/>
    <p:sldId id="324" r:id="rId9"/>
    <p:sldId id="318" r:id="rId10"/>
    <p:sldId id="321" r:id="rId11"/>
    <p:sldId id="28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6"/>
    <p:restoredTop sz="89320"/>
  </p:normalViewPr>
  <p:slideViewPr>
    <p:cSldViewPr snapToGrid="0" snapToObjects="1">
      <p:cViewPr varScale="1">
        <p:scale>
          <a:sx n="109" d="100"/>
          <a:sy n="109" d="100"/>
        </p:scale>
        <p:origin x="11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chen@ugent.be" TargetMode="External"/><Relationship Id="rId2" Type="http://schemas.openxmlformats.org/officeDocument/2006/relationships/hyperlink" Target="mailto:nilosmita.banerjee@ulb.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Université libre de </a:t>
            </a:r>
            <a:r>
              <a:rPr lang="en-US" dirty="0" err="1">
                <a:latin typeface="Times New Roman" panose="02020603050405020304" pitchFamily="18" charset="0"/>
                <a:cs typeface="Times New Roman" panose="02020603050405020304" pitchFamily="18" charset="0"/>
              </a:rPr>
              <a:t>Bruxelles</a:t>
            </a:r>
            <a:r>
              <a:rPr lang="en-US" dirty="0">
                <a:latin typeface="Times New Roman" panose="02020603050405020304" pitchFamily="18" charset="0"/>
                <a:cs typeface="Times New Roman" panose="02020603050405020304" pitchFamily="18" charset="0"/>
              </a:rPr>
              <a:t> and Ghent University.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Nilosmita</a:t>
            </a:r>
            <a:r>
              <a:rPr lang="en-US" dirty="0">
                <a:latin typeface="Times New Roman" panose="02020603050405020304" pitchFamily="18" charset="0"/>
                <a:cs typeface="Times New Roman" panose="02020603050405020304" pitchFamily="18" charset="0"/>
              </a:rPr>
              <a:t> Banerjee at  </a:t>
            </a:r>
            <a:r>
              <a:rPr lang="en-US" dirty="0">
                <a:latin typeface="Times New Roman" panose="02020603050405020304" pitchFamily="18" charset="0"/>
                <a:cs typeface="Times New Roman" panose="02020603050405020304" pitchFamily="18" charset="0"/>
                <a:hlinkClick r:id="rId2"/>
              </a:rPr>
              <a:t>nilosmita.banerjee@ulb.be</a:t>
            </a:r>
            <a:r>
              <a:rPr lang="en-US" dirty="0">
                <a:latin typeface="Times New Roman" panose="02020603050405020304" pitchFamily="18" charset="0"/>
                <a:cs typeface="Times New Roman" panose="02020603050405020304" pitchFamily="18" charset="0"/>
              </a:rPr>
              <a:t> and/or Zhang Chen at </a:t>
            </a:r>
            <a:r>
              <a:rPr lang="en-US" dirty="0">
                <a:latin typeface="Times New Roman" panose="02020603050405020304" pitchFamily="18" charset="0"/>
                <a:cs typeface="Times New Roman" panose="02020603050405020304" pitchFamily="18" charset="0"/>
                <a:hlinkClick r:id="rId3"/>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29119" y="4155600"/>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presented in 2 orientations (see Fig 1 &amp;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circle is green, and contains the letter W (above, left). This circle tells you </a:t>
            </a:r>
            <a:r>
              <a:rPr lang="en-US" b="1" dirty="0">
                <a:latin typeface="Times New Roman" panose="02020603050405020304" pitchFamily="18" charset="0"/>
                <a:cs typeface="Times New Roman" panose="02020603050405020304" pitchFamily="18" charset="0"/>
              </a:rPr>
              <a:t>how many British pence you may win </a:t>
            </a:r>
            <a:r>
              <a:rPr lang="en-US" dirty="0">
                <a:latin typeface="Times New Roman" panose="02020603050405020304" pitchFamily="18" charset="0"/>
                <a:cs typeface="Times New Roman" panose="02020603050405020304" pitchFamily="18" charset="0"/>
              </a:rPr>
              <a:t>in the current trial.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other circle is red, and contains the letter L (above, right). This circle tells you </a:t>
            </a:r>
            <a:r>
              <a:rPr lang="en-US" b="1" dirty="0">
                <a:latin typeface="Times New Roman" panose="02020603050405020304" pitchFamily="18" charset="0"/>
                <a:cs typeface="Times New Roman" panose="02020603050405020304" pitchFamily="18" charset="0"/>
              </a:rPr>
              <a:t>how many British pence you may lose </a:t>
            </a:r>
            <a:r>
              <a:rPr lang="en-US" dirty="0">
                <a:latin typeface="Times New Roman" panose="02020603050405020304" pitchFamily="18" charset="0"/>
                <a:cs typeface="Times New Roman" panose="02020603050405020304" pitchFamily="18" charset="0"/>
              </a:rPr>
              <a:t>in the current trial.</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811764" y="125911"/>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758614" y="87181"/>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550845" y="3570825"/>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547242" y="3499290"/>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432041" y="345233"/>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372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114 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37426" y="3726684"/>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e.g., 114)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3" name="Picture 2" descr="Graphical user interface, application&#10;&#10;Description automatically generated">
            <a:extLst>
              <a:ext uri="{FF2B5EF4-FFF2-40B4-BE49-F238E27FC236}">
                <a16:creationId xmlns:a16="http://schemas.microsoft.com/office/drawing/2014/main" id="{76497A0B-F4BB-9DC4-9462-136680E6B85F}"/>
              </a:ext>
            </a:extLst>
          </p:cNvPr>
          <p:cNvPicPr>
            <a:picLocks noChangeAspect="1"/>
          </p:cNvPicPr>
          <p:nvPr/>
        </p:nvPicPr>
        <p:blipFill rotWithShape="1">
          <a:blip r:embed="rId3"/>
          <a:srcRect l="20153" t="21978" r="19560" b="24909"/>
          <a:stretch/>
        </p:blipFill>
        <p:spPr>
          <a:xfrm>
            <a:off x="2784230" y="926123"/>
            <a:ext cx="3575539" cy="169984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839754" y="511578"/>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in 2 orientations (see Fig 1 &amp; 2) presenting you with two gamble options: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 Gamble (indicated by the blue circles).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Yellow Gamble (indicated by the yellow circles).</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914399" y="2169905"/>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653480" y="5614819"/>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649877" y="5543284"/>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85840" y="978675"/>
            <a:ext cx="8207636"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gamble will present you with two pieces of information: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information</a:t>
            </a:r>
            <a:r>
              <a:rPr lang="en-US" dirty="0">
                <a:latin typeface="Times New Roman" panose="02020603050405020304" pitchFamily="18" charset="0"/>
                <a:cs typeface="Times New Roman" panose="02020603050405020304" pitchFamily="18" charset="0"/>
              </a:rPr>
              <a:t>: Indicated by the </a:t>
            </a:r>
            <a:r>
              <a:rPr lang="en-BE" dirty="0"/>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Euro cents you may win (or not win) </a:t>
            </a:r>
            <a:r>
              <a:rPr lang="en-US" dirty="0">
                <a:latin typeface="Times New Roman" panose="02020603050405020304" pitchFamily="18" charset="0"/>
                <a:cs typeface="Times New Roman" panose="02020603050405020304" pitchFamily="18" charset="0"/>
              </a:rPr>
              <a:t>in the current trial.</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information</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(or not winning) the amount</a:t>
            </a:r>
            <a:r>
              <a:rPr lang="en-US" dirty="0">
                <a:latin typeface="Times New Roman" panose="02020603050405020304" pitchFamily="18" charset="0"/>
                <a:cs typeface="Times New Roman" panose="02020603050405020304" pitchFamily="18" charset="0"/>
              </a:rPr>
              <a:t> indicated in the amount circle.</a:t>
            </a:r>
          </a:p>
          <a:p>
            <a:pPr marL="285750" indent="-285750" algn="just">
              <a:buFont typeface="Arial" panose="020B0604020202020204" pitchFamily="34" charset="0"/>
              <a:buChar char="•"/>
            </a:pPr>
            <a:endParaRPr lang="en-BE" dirty="0"/>
          </a:p>
        </p:txBody>
      </p:sp>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2"/>
          <a:srcRect l="28451" t="19544" r="55260" b="54860"/>
          <a:stretch/>
        </p:blipFill>
        <p:spPr>
          <a:xfrm>
            <a:off x="1071657" y="3209589"/>
            <a:ext cx="3618001" cy="3553471"/>
          </a:xfrm>
          <a:prstGeom prst="rect">
            <a:avLst/>
          </a:prstGeom>
        </p:spPr>
      </p:pic>
      <p:pic>
        <p:nvPicPr>
          <p:cNvPr id="6" name="Picture 5" descr="Chart, bubble chart&#10;&#10;Description automatically generated">
            <a:extLst>
              <a:ext uri="{FF2B5EF4-FFF2-40B4-BE49-F238E27FC236}">
                <a16:creationId xmlns:a16="http://schemas.microsoft.com/office/drawing/2014/main" id="{466DB659-1FC2-89A1-5AD2-445DD39EF544}"/>
              </a:ext>
            </a:extLst>
          </p:cNvPr>
          <p:cNvPicPr>
            <a:picLocks noChangeAspect="1"/>
          </p:cNvPicPr>
          <p:nvPr/>
        </p:nvPicPr>
        <p:blipFill rotWithShape="1">
          <a:blip r:embed="rId2"/>
          <a:srcRect l="52580" t="19544" r="30012" b="54860"/>
          <a:stretch/>
        </p:blipFill>
        <p:spPr>
          <a:xfrm>
            <a:off x="4371277" y="3158431"/>
            <a:ext cx="4025589" cy="3699569"/>
          </a:xfrm>
          <a:prstGeom prst="rect">
            <a:avLst/>
          </a:prstGeom>
        </p:spPr>
      </p:pic>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191970"/>
            <a:ext cx="8085762"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amount and probability information, you need to </a:t>
            </a:r>
            <a:r>
              <a:rPr lang="en-US" sz="1700" b="1" dirty="0">
                <a:latin typeface="Times New Roman" panose="02020603050405020304" pitchFamily="18" charset="0"/>
                <a:cs typeface="Times New Roman" panose="02020603050405020304" pitchFamily="18" charset="0"/>
              </a:rPr>
              <a:t>move the mouse cursor</a:t>
            </a:r>
            <a:r>
              <a:rPr lang="en-US" sz="1700" dirty="0">
                <a:latin typeface="Times New Roman" panose="02020603050405020304" pitchFamily="18" charset="0"/>
                <a:cs typeface="Times New Roman" panose="02020603050405020304" pitchFamily="18" charset="0"/>
              </a:rPr>
              <a:t> inside each of the circles. You can do this for each gamble (Blue and Yellow) for each circle (amount and probability information) as many times as you would like.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Upon placing the </a:t>
            </a:r>
            <a:r>
              <a:rPr lang="en-US" sz="1700" b="1" dirty="0">
                <a:latin typeface="Times New Roman" panose="02020603050405020304" pitchFamily="18" charset="0"/>
                <a:cs typeface="Times New Roman" panose="02020603050405020304" pitchFamily="18" charset="0"/>
              </a:rPr>
              <a:t>mouse cursor inside the probability information circle </a:t>
            </a:r>
            <a:r>
              <a:rPr lang="en-US" sz="1700" dirty="0">
                <a:latin typeface="Times New Roman" panose="02020603050405020304" pitchFamily="18" charset="0"/>
                <a:cs typeface="Times New Roman" panose="02020603050405020304" pitchFamily="18" charset="0"/>
              </a:rPr>
              <a:t>you will see a pie-chart indicating the probability information in the colored part of the pie-chart (i.e., green part).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Likewise, upon placing the </a:t>
            </a:r>
            <a:r>
              <a:rPr lang="en-US" sz="1700" b="1" dirty="0">
                <a:latin typeface="Times New Roman" panose="02020603050405020304" pitchFamily="18" charset="0"/>
                <a:cs typeface="Times New Roman" panose="02020603050405020304" pitchFamily="18" charset="0"/>
              </a:rPr>
              <a:t>mouse cursor inside the amount information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gray bar is 100 cents (1 Euro).</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pie-chart</a:t>
            </a:r>
            <a:r>
              <a:rPr lang="en-US" sz="1700" dirty="0">
                <a:latin typeface="Times New Roman" panose="02020603050405020304" pitchFamily="18" charset="0"/>
                <a:cs typeface="Times New Roman" panose="02020603050405020304" pitchFamily="18" charset="0"/>
              </a:rPr>
              <a:t> (situated within the probability information circle) conveys the probability of winning the amount depicted in the </a:t>
            </a:r>
            <a:r>
              <a:rPr lang="en-US" sz="1700" b="1" dirty="0">
                <a:latin typeface="Times New Roman" panose="02020603050405020304" pitchFamily="18" charset="0"/>
                <a:cs typeface="Times New Roman" panose="02020603050405020304" pitchFamily="18" charset="0"/>
              </a:rPr>
              <a:t>amount bar </a:t>
            </a:r>
            <a:r>
              <a:rPr lang="en-US" sz="1700" dirty="0">
                <a:latin typeface="Times New Roman" panose="02020603050405020304" pitchFamily="18" charset="0"/>
                <a:cs typeface="Times New Roman" panose="02020603050405020304" pitchFamily="18" charset="0"/>
              </a:rPr>
              <a:t>(situated within the amount circle).</a:t>
            </a:r>
          </a:p>
        </p:txBody>
      </p:sp>
      <p:pic>
        <p:nvPicPr>
          <p:cNvPr id="3" name="Picture 2" descr="Chart, bubble chart&#10;&#10;Description automatically generated">
            <a:extLst>
              <a:ext uri="{FF2B5EF4-FFF2-40B4-BE49-F238E27FC236}">
                <a16:creationId xmlns:a16="http://schemas.microsoft.com/office/drawing/2014/main" id="{30A85884-DB30-54F3-0A64-F8D7242BF8A1}"/>
              </a:ext>
            </a:extLst>
          </p:cNvPr>
          <p:cNvPicPr>
            <a:picLocks noChangeAspect="1"/>
          </p:cNvPicPr>
          <p:nvPr/>
        </p:nvPicPr>
        <p:blipFill rotWithShape="1">
          <a:blip r:embed="rId2"/>
          <a:srcRect l="29882" t="21016" r="57569" b="58205"/>
          <a:stretch/>
        </p:blipFill>
        <p:spPr>
          <a:xfrm>
            <a:off x="1416204" y="3946844"/>
            <a:ext cx="2531328" cy="2619631"/>
          </a:xfrm>
          <a:prstGeom prst="rect">
            <a:avLst/>
          </a:prstGeom>
        </p:spPr>
      </p:pic>
      <p:pic>
        <p:nvPicPr>
          <p:cNvPr id="6" name="Picture 5" descr="Chart, bubble chart&#10;&#10;Description automatically generated">
            <a:extLst>
              <a:ext uri="{FF2B5EF4-FFF2-40B4-BE49-F238E27FC236}">
                <a16:creationId xmlns:a16="http://schemas.microsoft.com/office/drawing/2014/main" id="{E4962E86-C042-1271-E5CE-C26B0A563CA6}"/>
              </a:ext>
            </a:extLst>
          </p:cNvPr>
          <p:cNvPicPr>
            <a:picLocks noChangeAspect="1"/>
          </p:cNvPicPr>
          <p:nvPr/>
        </p:nvPicPr>
        <p:blipFill rotWithShape="1">
          <a:blip r:embed="rId3"/>
          <a:srcRect l="54232" t="21649" r="32712" b="58278"/>
          <a:stretch/>
        </p:blipFill>
        <p:spPr>
          <a:xfrm>
            <a:off x="4572000" y="3976352"/>
            <a:ext cx="2695525" cy="2590123"/>
          </a:xfrm>
          <a:prstGeom prst="rect">
            <a:avLst/>
          </a:prstGeom>
        </p:spPr>
      </p:pic>
    </p:spTree>
    <p:extLst>
      <p:ext uri="{BB962C8B-B14F-4D97-AF65-F5344CB8AC3E}">
        <p14:creationId xmlns:p14="http://schemas.microsoft.com/office/powerpoint/2010/main" val="4991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42737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chose a gamble of your choice click on the buttons presented in the middle of the screen in Blue </a:t>
            </a:r>
            <a:r>
              <a:rPr lang="en-US" b="1" dirty="0">
                <a:latin typeface="Times New Roman" panose="02020603050405020304" pitchFamily="18" charset="0"/>
                <a:cs typeface="Times New Roman" panose="02020603050405020304" pitchFamily="18" charset="0"/>
              </a:rPr>
              <a:t>(for selecting Blue gamble) </a:t>
            </a:r>
            <a:r>
              <a:rPr lang="en-US" dirty="0">
                <a:latin typeface="Times New Roman" panose="02020603050405020304" pitchFamily="18" charset="0"/>
                <a:cs typeface="Times New Roman" panose="02020603050405020304" pitchFamily="18" charset="0"/>
              </a:rPr>
              <a:t>and Yellow </a:t>
            </a:r>
            <a:r>
              <a:rPr lang="en-US" b="1" dirty="0">
                <a:latin typeface="Times New Roman" panose="02020603050405020304" pitchFamily="18" charset="0"/>
                <a:cs typeface="Times New Roman" panose="02020603050405020304" pitchFamily="18" charset="0"/>
              </a:rPr>
              <a:t>(for selecting the Yellow gamble)</a:t>
            </a:r>
            <a:r>
              <a:rPr lang="en-US" dirty="0">
                <a:latin typeface="Times New Roman" panose="02020603050405020304" pitchFamily="18" charset="0"/>
                <a:cs typeface="Times New Roman" panose="02020603050405020304" pitchFamily="18" charset="0"/>
              </a:rPr>
              <a:t>.</a:t>
            </a:r>
          </a:p>
        </p:txBody>
      </p:sp>
      <p:pic>
        <p:nvPicPr>
          <p:cNvPr id="5" name="Picture 4" descr="Chart, bubble chart&#10;&#10;Description automatically generated">
            <a:extLst>
              <a:ext uri="{FF2B5EF4-FFF2-40B4-BE49-F238E27FC236}">
                <a16:creationId xmlns:a16="http://schemas.microsoft.com/office/drawing/2014/main" id="{DCA673F1-D624-2B59-1DF5-E0C41CEF8CBA}"/>
              </a:ext>
            </a:extLst>
          </p:cNvPr>
          <p:cNvPicPr>
            <a:picLocks noChangeAspect="1"/>
          </p:cNvPicPr>
          <p:nvPr/>
        </p:nvPicPr>
        <p:blipFill rotWithShape="1">
          <a:blip r:embed="rId2"/>
          <a:srcRect l="28452" t="21848" r="31213" b="17071"/>
          <a:stretch/>
        </p:blipFill>
        <p:spPr>
          <a:xfrm>
            <a:off x="2484935" y="461863"/>
            <a:ext cx="3997729" cy="3783566"/>
          </a:xfrm>
          <a:prstGeom prst="rect">
            <a:avLst/>
          </a:prstGeom>
        </p:spPr>
      </p:pic>
      <p:pic>
        <p:nvPicPr>
          <p:cNvPr id="6" name="Picture 6" descr="Free Click Icon, Symbol. PNG, SVG Download.">
            <a:extLst>
              <a:ext uri="{FF2B5EF4-FFF2-40B4-BE49-F238E27FC236}">
                <a16:creationId xmlns:a16="http://schemas.microsoft.com/office/drawing/2014/main" id="{252671CA-CC7C-6DE6-1E6C-0089D6A82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042986" y="2318715"/>
            <a:ext cx="517385" cy="5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5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470694" y="285891"/>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Following clicking on a gamble of your choice you will be directed to a screen in which you will view the probability and amount information of the chosen gamble. Upon landing on this page, the pie-chart will spin for approximately 1500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Once the pie-chart stops spinning if the colored part is under the arrow (e.g., Fig 2) then you will have incurred a win corresponding to the amount indicated in the amount bar.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pie-chart stops with the white part is under the arrow (e.g., Fig 1) then you will have incurred no wins (i.e., the amount indicated in the amount bar will not be added to your total). </a:t>
            </a:r>
          </a:p>
        </p:txBody>
      </p:sp>
      <p:sp>
        <p:nvSpPr>
          <p:cNvPr id="7" name="TextBox 6">
            <a:extLst>
              <a:ext uri="{FF2B5EF4-FFF2-40B4-BE49-F238E27FC236}">
                <a16:creationId xmlns:a16="http://schemas.microsoft.com/office/drawing/2014/main" id="{D9D66287-7BBC-DD63-8A4D-86615AC5AE8F}"/>
              </a:ext>
            </a:extLst>
          </p:cNvPr>
          <p:cNvSpPr txBox="1"/>
          <p:nvPr/>
        </p:nvSpPr>
        <p:spPr>
          <a:xfrm>
            <a:off x="823535" y="5418900"/>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No Win</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1)</a:t>
            </a: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418900"/>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Win</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2)</a:t>
            </a: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92112" y="3142920"/>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descr="A picture containing graphical user interface&#10;&#10;Description automatically generated">
            <a:extLst>
              <a:ext uri="{FF2B5EF4-FFF2-40B4-BE49-F238E27FC236}">
                <a16:creationId xmlns:a16="http://schemas.microsoft.com/office/drawing/2014/main" id="{D3D705EF-DCBA-7D51-62FD-1DCA5A0079C7}"/>
              </a:ext>
            </a:extLst>
          </p:cNvPr>
          <p:cNvPicPr>
            <a:picLocks noChangeAspect="1"/>
          </p:cNvPicPr>
          <p:nvPr/>
        </p:nvPicPr>
        <p:blipFill rotWithShape="1">
          <a:blip r:embed="rId2"/>
          <a:srcRect l="31963" t="34118" r="30882" b="39019"/>
          <a:stretch/>
        </p:blipFill>
        <p:spPr>
          <a:xfrm>
            <a:off x="4836010" y="3695040"/>
            <a:ext cx="4004981" cy="180975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27EFB667-4FA1-62FB-7387-20C65C660B29}"/>
              </a:ext>
            </a:extLst>
          </p:cNvPr>
          <p:cNvPicPr>
            <a:picLocks noChangeAspect="1"/>
          </p:cNvPicPr>
          <p:nvPr/>
        </p:nvPicPr>
        <p:blipFill rotWithShape="1">
          <a:blip r:embed="rId3"/>
          <a:srcRect l="31618" t="34706" r="31127" b="39411"/>
          <a:stretch/>
        </p:blipFill>
        <p:spPr>
          <a:xfrm>
            <a:off x="525718" y="3695040"/>
            <a:ext cx="3936136" cy="1709113"/>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A86C7A78-6BF1-C6EA-BE4E-F0CBAFA8E8DE}"/>
              </a:ext>
            </a:extLst>
          </p:cNvPr>
          <p:cNvPicPr>
            <a:picLocks noChangeAspect="1"/>
          </p:cNvPicPr>
          <p:nvPr/>
        </p:nvPicPr>
        <p:blipFill rotWithShape="1">
          <a:blip r:embed="rId3"/>
          <a:srcRect l="36899" t="17227" r="36154" b="73670"/>
          <a:stretch/>
        </p:blipFill>
        <p:spPr>
          <a:xfrm>
            <a:off x="1190629" y="3142920"/>
            <a:ext cx="2615102" cy="552120"/>
          </a:xfrm>
          <a:prstGeom prst="rect">
            <a:avLst/>
          </a:prstGeom>
        </p:spPr>
      </p:pic>
    </p:spTree>
    <p:extLst>
      <p:ext uri="{BB962C8B-B14F-4D97-AF65-F5344CB8AC3E}">
        <p14:creationId xmlns:p14="http://schemas.microsoft.com/office/powerpoint/2010/main" val="323644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37426" y="2298823"/>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(by pressing </a:t>
            </a:r>
            <a:r>
              <a:rPr lang="en-US">
                <a:latin typeface="Times New Roman" panose="02020603050405020304" pitchFamily="18" charset="0"/>
                <a:cs typeface="Times New Roman" panose="02020603050405020304" pitchFamily="18" charset="0"/>
              </a:rPr>
              <a:t>the previous </a:t>
            </a:r>
            <a:r>
              <a:rPr lang="en-US" dirty="0">
                <a:latin typeface="Times New Roman" panose="02020603050405020304" pitchFamily="18" charset="0"/>
                <a:cs typeface="Times New Roman" panose="02020603050405020304" pitchFamily="18" charset="0"/>
              </a:rPr>
              <a:t>button below) pages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16214</TotalTime>
  <Words>1091</Words>
  <Application>Microsoft Macintosh PowerPoint</Application>
  <PresentationFormat>On-screen Show (4:3)</PresentationFormat>
  <Paragraphs>51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954</cp:revision>
  <dcterms:created xsi:type="dcterms:W3CDTF">2019-02-11T16:12:18Z</dcterms:created>
  <dcterms:modified xsi:type="dcterms:W3CDTF">2022-09-08T09:29:08Z</dcterms:modified>
</cp:coreProperties>
</file>