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78" r:id="rId2"/>
    <p:sldId id="257" r:id="rId3"/>
    <p:sldId id="299" r:id="rId4"/>
    <p:sldId id="317" r:id="rId5"/>
    <p:sldId id="320" r:id="rId6"/>
    <p:sldId id="325" r:id="rId7"/>
    <p:sldId id="322" r:id="rId8"/>
    <p:sldId id="326" r:id="rId9"/>
    <p:sldId id="311" r:id="rId10"/>
    <p:sldId id="324" r:id="rId11"/>
    <p:sldId id="318" r:id="rId12"/>
    <p:sldId id="28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Chen" initials="Z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81B60"/>
    <a:srgbClr val="004D40"/>
    <a:srgbClr val="006400"/>
    <a:srgbClr val="FFC107"/>
    <a:srgbClr val="1E88E5"/>
    <a:srgbClr val="008000"/>
    <a:srgbClr val="FF8C00"/>
    <a:srgbClr val="FF0000"/>
    <a:srgbClr val="8B451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65"/>
    <p:restoredTop sz="89388"/>
  </p:normalViewPr>
  <p:slideViewPr>
    <p:cSldViewPr snapToGrid="0" snapToObjects="1">
      <p:cViewPr varScale="1">
        <p:scale>
          <a:sx n="109" d="100"/>
          <a:sy n="109" d="100"/>
        </p:scale>
        <p:origin x="2352" y="19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8" d="100"/>
          <a:sy n="68" d="100"/>
        </p:scale>
        <p:origin x="3752"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D2635-BDFF-FC4B-BBDA-1B5475F6174E}" type="datetimeFigureOut">
              <a:rPr lang="en-US" smtClean="0"/>
              <a:t>9/30/22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6567A-8943-E94A-BBFA-FBE129BB0318}" type="slidenum">
              <a:rPr lang="en-US" smtClean="0"/>
              <a:t>‹#›</a:t>
            </a:fld>
            <a:endParaRPr lang="en-US"/>
          </a:p>
        </p:txBody>
      </p:sp>
    </p:spTree>
    <p:extLst>
      <p:ext uri="{BB962C8B-B14F-4D97-AF65-F5344CB8AC3E}">
        <p14:creationId xmlns:p14="http://schemas.microsoft.com/office/powerpoint/2010/main" val="129368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3AC6567A-8943-E94A-BBFA-FBE129BB0318}" type="slidenum">
              <a:rPr lang="en-US" smtClean="0"/>
              <a:t>3</a:t>
            </a:fld>
            <a:endParaRPr lang="en-US"/>
          </a:p>
        </p:txBody>
      </p:sp>
    </p:spTree>
    <p:extLst>
      <p:ext uri="{BB962C8B-B14F-4D97-AF65-F5344CB8AC3E}">
        <p14:creationId xmlns:p14="http://schemas.microsoft.com/office/powerpoint/2010/main" val="1361697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3AC6567A-8943-E94A-BBFA-FBE129BB0318}" type="slidenum">
              <a:rPr lang="en-US" smtClean="0"/>
              <a:t>5</a:t>
            </a:fld>
            <a:endParaRPr lang="en-US"/>
          </a:p>
        </p:txBody>
      </p:sp>
    </p:spTree>
    <p:extLst>
      <p:ext uri="{BB962C8B-B14F-4D97-AF65-F5344CB8AC3E}">
        <p14:creationId xmlns:p14="http://schemas.microsoft.com/office/powerpoint/2010/main" val="1235852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212EF1E-2CB8-C54B-94EB-0C51FB85BFE6}"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0337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996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86800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12EF1E-2CB8-C54B-94EB-0C51FB85BFE6}"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41748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12EF1E-2CB8-C54B-94EB-0C51FB85BFE6}" type="datetimeFigureOut">
              <a:rPr lang="en-US" smtClean="0"/>
              <a:t>9/30/22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207378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12EF1E-2CB8-C54B-94EB-0C51FB85BFE6}" type="datetimeFigureOut">
              <a:rPr lang="en-US" smtClean="0"/>
              <a:t>9/30/22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41773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12EF1E-2CB8-C54B-94EB-0C51FB85BFE6}" type="datetimeFigureOut">
              <a:rPr lang="en-US" smtClean="0"/>
              <a:t>9/30/22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79391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12EF1E-2CB8-C54B-94EB-0C51FB85BFE6}" type="datetimeFigureOut">
              <a:rPr lang="en-US" smtClean="0"/>
              <a:t>9/30/22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163424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12EF1E-2CB8-C54B-94EB-0C51FB85BFE6}" type="datetimeFigureOut">
              <a:rPr lang="en-US" smtClean="0"/>
              <a:t>9/30/22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4082079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9/30/22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6250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12EF1E-2CB8-C54B-94EB-0C51FB85BFE6}" type="datetimeFigureOut">
              <a:rPr lang="en-US" smtClean="0"/>
              <a:t>9/30/22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F6B94-7C49-BC49-979F-A80C7C42B33C}" type="slidenum">
              <a:rPr lang="en-US" smtClean="0"/>
              <a:t>‹#›</a:t>
            </a:fld>
            <a:endParaRPr lang="en-US"/>
          </a:p>
        </p:txBody>
      </p:sp>
    </p:spTree>
    <p:extLst>
      <p:ext uri="{BB962C8B-B14F-4D97-AF65-F5344CB8AC3E}">
        <p14:creationId xmlns:p14="http://schemas.microsoft.com/office/powerpoint/2010/main" val="10159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2EF1E-2CB8-C54B-94EB-0C51FB85BFE6}" type="datetimeFigureOut">
              <a:rPr lang="en-US" smtClean="0"/>
              <a:t>9/30/22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F6B94-7C49-BC49-979F-A80C7C42B33C}" type="slidenum">
              <a:rPr lang="en-US" smtClean="0"/>
              <a:t>‹#›</a:t>
            </a:fld>
            <a:endParaRPr lang="en-US"/>
          </a:p>
        </p:txBody>
      </p:sp>
    </p:spTree>
    <p:extLst>
      <p:ext uri="{BB962C8B-B14F-4D97-AF65-F5344CB8AC3E}">
        <p14:creationId xmlns:p14="http://schemas.microsoft.com/office/powerpoint/2010/main" val="935108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zhang.chen@ugent.be" TargetMode="External"/><Relationship Id="rId2" Type="http://schemas.openxmlformats.org/officeDocument/2006/relationships/hyperlink" Target="mailto:nilosmita.banerjee@ulb.b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492541" y="573735"/>
            <a:ext cx="8085762" cy="480131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We need your consent to proceed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research project is conducted at Université libre de </a:t>
            </a:r>
            <a:r>
              <a:rPr lang="en-US" dirty="0" err="1">
                <a:latin typeface="Times New Roman" panose="02020603050405020304" pitchFamily="18" charset="0"/>
                <a:cs typeface="Times New Roman" panose="02020603050405020304" pitchFamily="18" charset="0"/>
              </a:rPr>
              <a:t>Bruxelles</a:t>
            </a:r>
            <a:r>
              <a:rPr lang="en-US" dirty="0">
                <a:latin typeface="Times New Roman" panose="02020603050405020304" pitchFamily="18" charset="0"/>
                <a:cs typeface="Times New Roman" panose="02020603050405020304" pitchFamily="18" charset="0"/>
              </a:rPr>
              <a:t> and Ghent University. In this experiment, you will play a simple decision-making game. The data we collect during the experiment are not linked to any potentially identifying information. These data will solely be used for research purposes. </a:t>
            </a:r>
            <a:r>
              <a:rPr lang="en-GB" dirty="0">
                <a:latin typeface="Times New Roman" panose="02020603050405020304" pitchFamily="18" charset="0"/>
                <a:cs typeface="Times New Roman" panose="02020603050405020304" pitchFamily="18" charset="0"/>
              </a:rPr>
              <a:t>Anonymized data from the study will be registered and archived at a trusted public data repository to make them available to other researchers in line with current data sharing practices.</a:t>
            </a:r>
            <a:r>
              <a:rPr lang="en-US" dirty="0">
                <a:latin typeface="Times New Roman" panose="02020603050405020304" pitchFamily="18" charset="0"/>
                <a:cs typeface="Times New Roman" panose="02020603050405020304" pitchFamily="18" charset="0"/>
              </a:rPr>
              <a:t> You are free to stop the experiment by closing your browser window at any time. </a:t>
            </a:r>
            <a:r>
              <a:rPr lang="en-GB" dirty="0">
                <a:latin typeface="Times New Roman" panose="02020603050405020304" pitchFamily="18" charset="0"/>
                <a:cs typeface="Times New Roman" panose="02020603050405020304" pitchFamily="18" charset="0"/>
              </a:rPr>
              <a:t>Non-participation or withdrawal from the study will not be of any disadvantage to you.</a:t>
            </a:r>
            <a:r>
              <a:rPr lang="en-US" dirty="0">
                <a:latin typeface="Times New Roman" panose="02020603050405020304" pitchFamily="18" charset="0"/>
                <a:cs typeface="Times New Roman" panose="02020603050405020304" pitchFamily="18" charset="0"/>
              </a:rPr>
              <a:t> If you have any questions, you can contact </a:t>
            </a:r>
            <a:r>
              <a:rPr lang="en-US" dirty="0" err="1">
                <a:latin typeface="Times New Roman" panose="02020603050405020304" pitchFamily="18" charset="0"/>
                <a:cs typeface="Times New Roman" panose="02020603050405020304" pitchFamily="18" charset="0"/>
              </a:rPr>
              <a:t>Nilosmita</a:t>
            </a:r>
            <a:r>
              <a:rPr lang="en-US" dirty="0">
                <a:latin typeface="Times New Roman" panose="02020603050405020304" pitchFamily="18" charset="0"/>
                <a:cs typeface="Times New Roman" panose="02020603050405020304" pitchFamily="18" charset="0"/>
              </a:rPr>
              <a:t> Banerjee at  </a:t>
            </a:r>
            <a:r>
              <a:rPr lang="en-US" dirty="0">
                <a:latin typeface="Times New Roman" panose="02020603050405020304" pitchFamily="18" charset="0"/>
                <a:cs typeface="Times New Roman" panose="02020603050405020304" pitchFamily="18" charset="0"/>
                <a:hlinkClick r:id="rId2"/>
              </a:rPr>
              <a:t>nilosmita.banerjee@ulb.be</a:t>
            </a:r>
            <a:r>
              <a:rPr lang="en-US" dirty="0">
                <a:latin typeface="Times New Roman" panose="02020603050405020304" pitchFamily="18" charset="0"/>
                <a:cs typeface="Times New Roman" panose="02020603050405020304" pitchFamily="18" charset="0"/>
              </a:rPr>
              <a:t> and/or Zhang Chen at </a:t>
            </a:r>
            <a:r>
              <a:rPr lang="en-US" dirty="0">
                <a:latin typeface="Times New Roman" panose="02020603050405020304" pitchFamily="18" charset="0"/>
                <a:cs typeface="Times New Roman" panose="02020603050405020304" pitchFamily="18" charset="0"/>
                <a:hlinkClick r:id="rId3"/>
              </a:rPr>
              <a:t>zhang.chen@ugent.be</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clicking “I agree” (scroll down if you don’t see the button), you affirm that you are at least 18 years of age, which is the minimum age to participate in this study, and that you understand the nature of your participation in this research. If you do not wish to participate, please close this window.</a:t>
            </a:r>
          </a:p>
        </p:txBody>
      </p:sp>
    </p:spTree>
    <p:extLst>
      <p:ext uri="{BB962C8B-B14F-4D97-AF65-F5344CB8AC3E}">
        <p14:creationId xmlns:p14="http://schemas.microsoft.com/office/powerpoint/2010/main" val="3664251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76F532-0E70-BD79-81FA-4EA2444AE451}"/>
              </a:ext>
            </a:extLst>
          </p:cNvPr>
          <p:cNvSpPr txBox="1"/>
          <p:nvPr/>
        </p:nvSpPr>
        <p:spPr>
          <a:xfrm>
            <a:off x="529119" y="543006"/>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selected option will then be shown. The pie-chart will start spinning and stop after a while. If the arrow ends up pointing at the green region, you win the amount depicted in the amount circle (e.g., Fig 1).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Contrarily, if the arrow ends up pointing at the gray region, then you do not win any money (e.g., Fig 2).</a:t>
            </a:r>
          </a:p>
        </p:txBody>
      </p:sp>
      <p:sp>
        <p:nvSpPr>
          <p:cNvPr id="7" name="TextBox 6">
            <a:extLst>
              <a:ext uri="{FF2B5EF4-FFF2-40B4-BE49-F238E27FC236}">
                <a16:creationId xmlns:a16="http://schemas.microsoft.com/office/drawing/2014/main" id="{D9D66287-7BBC-DD63-8A4D-86615AC5AE8F}"/>
              </a:ext>
            </a:extLst>
          </p:cNvPr>
          <p:cNvSpPr txBox="1"/>
          <p:nvPr/>
        </p:nvSpPr>
        <p:spPr>
          <a:xfrm>
            <a:off x="1093772" y="5308715"/>
            <a:ext cx="2887801"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1: You win!</a:t>
            </a:r>
            <a:endParaRPr lang="en-US" dirty="0">
              <a:latin typeface="Times New Roman" panose="02020603050405020304" pitchFamily="18" charset="0"/>
              <a:cs typeface="Times New Roman" panose="02020603050405020304" pitchFamily="18" charset="0"/>
              <a:sym typeface="Wingdings" pitchFamily="2" charset="2"/>
            </a:endParaRPr>
          </a:p>
          <a:p>
            <a:pPr algn="ct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84DFCAD-852A-0D60-32EA-0E821DACB585}"/>
              </a:ext>
            </a:extLst>
          </p:cNvPr>
          <p:cNvSpPr txBox="1"/>
          <p:nvPr/>
        </p:nvSpPr>
        <p:spPr>
          <a:xfrm>
            <a:off x="5283244" y="5308715"/>
            <a:ext cx="288780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 2: You do not win.</a:t>
            </a:r>
            <a:endParaRPr lang="en-US" dirty="0">
              <a:latin typeface="Times New Roman" panose="02020603050405020304" pitchFamily="18" charset="0"/>
              <a:cs typeface="Times New Roman" panose="02020603050405020304" pitchFamily="18" charset="0"/>
              <a:sym typeface="Wingdings" pitchFamily="2" charset="2"/>
            </a:endParaRPr>
          </a:p>
        </p:txBody>
      </p:sp>
      <p:cxnSp>
        <p:nvCxnSpPr>
          <p:cNvPr id="12" name="Straight Connector 11">
            <a:extLst>
              <a:ext uri="{FF2B5EF4-FFF2-40B4-BE49-F238E27FC236}">
                <a16:creationId xmlns:a16="http://schemas.microsoft.com/office/drawing/2014/main" id="{8B474852-E2C4-7FCA-6C04-E36B3D1AFC70}"/>
              </a:ext>
            </a:extLst>
          </p:cNvPr>
          <p:cNvCxnSpPr>
            <a:cxnSpLocks/>
          </p:cNvCxnSpPr>
          <p:nvPr/>
        </p:nvCxnSpPr>
        <p:spPr>
          <a:xfrm>
            <a:off x="4572000" y="2499435"/>
            <a:ext cx="0" cy="366073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 name="Content Placeholder 5" descr="Icon&#10;&#10;Description automatically generated">
            <a:extLst>
              <a:ext uri="{FF2B5EF4-FFF2-40B4-BE49-F238E27FC236}">
                <a16:creationId xmlns:a16="http://schemas.microsoft.com/office/drawing/2014/main" id="{8AD9FA0E-13A3-D011-724F-885E1D7D7FF9}"/>
              </a:ext>
            </a:extLst>
          </p:cNvPr>
          <p:cNvPicPr>
            <a:picLocks noGrp="1" noChangeAspect="1"/>
          </p:cNvPicPr>
          <p:nvPr>
            <p:ph idx="1"/>
          </p:nvPr>
        </p:nvPicPr>
        <p:blipFill>
          <a:blip r:embed="rId2"/>
          <a:stretch>
            <a:fillRect/>
          </a:stretch>
        </p:blipFill>
        <p:spPr>
          <a:xfrm>
            <a:off x="2301015" y="3243985"/>
            <a:ext cx="2064901" cy="1754327"/>
          </a:xfrm>
        </p:spPr>
      </p:pic>
      <p:pic>
        <p:nvPicPr>
          <p:cNvPr id="9" name="Content Placeholder 10" descr="A picture containing chart&#10;&#10;Description automatically generated">
            <a:extLst>
              <a:ext uri="{FF2B5EF4-FFF2-40B4-BE49-F238E27FC236}">
                <a16:creationId xmlns:a16="http://schemas.microsoft.com/office/drawing/2014/main" id="{C5011FCE-A8DE-AE00-22D5-91D0C6343F07}"/>
              </a:ext>
            </a:extLst>
          </p:cNvPr>
          <p:cNvPicPr>
            <a:picLocks noChangeAspect="1"/>
          </p:cNvPicPr>
          <p:nvPr/>
        </p:nvPicPr>
        <p:blipFill>
          <a:blip r:embed="rId3"/>
          <a:stretch>
            <a:fillRect/>
          </a:stretch>
        </p:blipFill>
        <p:spPr>
          <a:xfrm rot="20129535">
            <a:off x="419431" y="3124091"/>
            <a:ext cx="1782636" cy="1896235"/>
          </a:xfrm>
          <a:prstGeom prst="rect">
            <a:avLst/>
          </a:prstGeom>
        </p:spPr>
      </p:pic>
      <p:cxnSp>
        <p:nvCxnSpPr>
          <p:cNvPr id="14" name="Straight Arrow Connector 13">
            <a:extLst>
              <a:ext uri="{FF2B5EF4-FFF2-40B4-BE49-F238E27FC236}">
                <a16:creationId xmlns:a16="http://schemas.microsoft.com/office/drawing/2014/main" id="{4AD3EC35-F9BF-54EC-5C15-7EE2EE739D2D}"/>
              </a:ext>
            </a:extLst>
          </p:cNvPr>
          <p:cNvCxnSpPr/>
          <p:nvPr/>
        </p:nvCxnSpPr>
        <p:spPr>
          <a:xfrm>
            <a:off x="1277815" y="2839778"/>
            <a:ext cx="0" cy="404207"/>
          </a:xfrm>
          <a:prstGeom prst="straightConnector1">
            <a:avLst/>
          </a:prstGeom>
          <a:ln w="349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17ADA24-4CB8-4795-F6BD-27E70D19B53D}"/>
              </a:ext>
            </a:extLst>
          </p:cNvPr>
          <p:cNvSpPr txBox="1"/>
          <p:nvPr/>
        </p:nvSpPr>
        <p:spPr>
          <a:xfrm>
            <a:off x="2720771" y="2671972"/>
            <a:ext cx="1191481" cy="523220"/>
          </a:xfrm>
          <a:prstGeom prst="rect">
            <a:avLst/>
          </a:prstGeom>
          <a:noFill/>
        </p:spPr>
        <p:txBody>
          <a:bodyPr wrap="square" rtlCol="0">
            <a:spAutoFit/>
          </a:bodyPr>
          <a:lstStyle/>
          <a:p>
            <a:pPr algn="ctr"/>
            <a:r>
              <a:rPr lang="en-BE" sz="2800" dirty="0"/>
              <a:t>+30</a:t>
            </a:r>
          </a:p>
        </p:txBody>
      </p:sp>
      <p:pic>
        <p:nvPicPr>
          <p:cNvPr id="16" name="Content Placeholder 5" descr="Icon&#10;&#10;Description automatically generated">
            <a:extLst>
              <a:ext uri="{FF2B5EF4-FFF2-40B4-BE49-F238E27FC236}">
                <a16:creationId xmlns:a16="http://schemas.microsoft.com/office/drawing/2014/main" id="{7F171302-FAEA-A118-398C-7BB4B284C3B2}"/>
              </a:ext>
            </a:extLst>
          </p:cNvPr>
          <p:cNvPicPr>
            <a:picLocks noChangeAspect="1"/>
          </p:cNvPicPr>
          <p:nvPr/>
        </p:nvPicPr>
        <p:blipFill>
          <a:blip r:embed="rId2"/>
          <a:stretch>
            <a:fillRect/>
          </a:stretch>
        </p:blipFill>
        <p:spPr>
          <a:xfrm>
            <a:off x="6766203" y="3253155"/>
            <a:ext cx="2064901" cy="1754327"/>
          </a:xfrm>
          <a:prstGeom prst="rect">
            <a:avLst/>
          </a:prstGeom>
        </p:spPr>
      </p:pic>
      <p:pic>
        <p:nvPicPr>
          <p:cNvPr id="17" name="Content Placeholder 10" descr="A picture containing chart&#10;&#10;Description automatically generated">
            <a:extLst>
              <a:ext uri="{FF2B5EF4-FFF2-40B4-BE49-F238E27FC236}">
                <a16:creationId xmlns:a16="http://schemas.microsoft.com/office/drawing/2014/main" id="{72D84232-34C9-033A-07A8-A2684CE14812}"/>
              </a:ext>
            </a:extLst>
          </p:cNvPr>
          <p:cNvPicPr>
            <a:picLocks noChangeAspect="1"/>
          </p:cNvPicPr>
          <p:nvPr/>
        </p:nvPicPr>
        <p:blipFill>
          <a:blip r:embed="rId3"/>
          <a:stretch>
            <a:fillRect/>
          </a:stretch>
        </p:blipFill>
        <p:spPr>
          <a:xfrm rot="6884580">
            <a:off x="4884619" y="3227045"/>
            <a:ext cx="1782636" cy="1896235"/>
          </a:xfrm>
          <a:prstGeom prst="rect">
            <a:avLst/>
          </a:prstGeom>
        </p:spPr>
      </p:pic>
      <p:cxnSp>
        <p:nvCxnSpPr>
          <p:cNvPr id="18" name="Straight Arrow Connector 17">
            <a:extLst>
              <a:ext uri="{FF2B5EF4-FFF2-40B4-BE49-F238E27FC236}">
                <a16:creationId xmlns:a16="http://schemas.microsoft.com/office/drawing/2014/main" id="{1B317713-5A73-5ED2-6255-60B3E278E8C0}"/>
              </a:ext>
            </a:extLst>
          </p:cNvPr>
          <p:cNvCxnSpPr/>
          <p:nvPr/>
        </p:nvCxnSpPr>
        <p:spPr>
          <a:xfrm>
            <a:off x="5743003" y="2848948"/>
            <a:ext cx="0" cy="404207"/>
          </a:xfrm>
          <a:prstGeom prst="straightConnector1">
            <a:avLst/>
          </a:prstGeom>
          <a:ln w="3492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351A7BD3-CCE1-712E-3FA4-8D4A8570FBC7}"/>
              </a:ext>
            </a:extLst>
          </p:cNvPr>
          <p:cNvSpPr txBox="1"/>
          <p:nvPr/>
        </p:nvSpPr>
        <p:spPr>
          <a:xfrm>
            <a:off x="7246998" y="2741658"/>
            <a:ext cx="1191481" cy="523220"/>
          </a:xfrm>
          <a:prstGeom prst="rect">
            <a:avLst/>
          </a:prstGeom>
          <a:noFill/>
        </p:spPr>
        <p:txBody>
          <a:bodyPr wrap="square" rtlCol="0">
            <a:spAutoFit/>
          </a:bodyPr>
          <a:lstStyle/>
          <a:p>
            <a:pPr algn="ctr"/>
            <a:r>
              <a:rPr lang="en-BE" sz="2800" dirty="0"/>
              <a:t>0</a:t>
            </a:r>
          </a:p>
        </p:txBody>
      </p:sp>
    </p:spTree>
    <p:extLst>
      <p:ext uri="{BB962C8B-B14F-4D97-AF65-F5344CB8AC3E}">
        <p14:creationId xmlns:p14="http://schemas.microsoft.com/office/powerpoint/2010/main" val="3236447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5C16C7-26D5-0D89-8C19-AFF8A902A2EA}"/>
              </a:ext>
            </a:extLst>
          </p:cNvPr>
          <p:cNvSpPr txBox="1"/>
          <p:nvPr/>
        </p:nvSpPr>
        <p:spPr>
          <a:xfrm>
            <a:off x="529119" y="2064361"/>
            <a:ext cx="808576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If there is anything unclear about the rules, you can go back to the previous pages (by pressing the previous button below) and read them again.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You will first get 6 trials to get familiar with the task. The results from these practice trials do not count.</a:t>
            </a:r>
          </a:p>
        </p:txBody>
      </p:sp>
    </p:spTree>
    <p:extLst>
      <p:ext uri="{BB962C8B-B14F-4D97-AF65-F5344CB8AC3E}">
        <p14:creationId xmlns:p14="http://schemas.microsoft.com/office/powerpoint/2010/main" val="904502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B96637-E5C7-1A4A-9705-F6FAAB57C2D9}"/>
              </a:ext>
            </a:extLst>
          </p:cNvPr>
          <p:cNvSpPr txBox="1"/>
          <p:nvPr/>
        </p:nvSpPr>
        <p:spPr>
          <a:xfrm>
            <a:off x="529119" y="1185927"/>
            <a:ext cx="8085762" cy="286232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That was the practice. The rules for the real task are the same. You will now play 90 trials in total. At the end of the experiment, the program </a:t>
            </a:r>
            <a:r>
              <a:rPr lang="en-US" b="1" dirty="0">
                <a:latin typeface="Times New Roman" panose="02020603050405020304" pitchFamily="18" charset="0"/>
                <a:cs typeface="Times New Roman" panose="02020603050405020304" pitchFamily="18" charset="0"/>
              </a:rPr>
              <a:t>will randomly pick 5 trials</a:t>
            </a:r>
            <a:r>
              <a:rPr lang="en-US" dirty="0">
                <a:latin typeface="Times New Roman" panose="02020603050405020304" pitchFamily="18" charset="0"/>
                <a:cs typeface="Times New Roman" panose="02020603050405020304" pitchFamily="18" charset="0"/>
              </a:rPr>
              <a:t>, and add up the money on these 5 trials. You can win a maximum of 1 British pound as bonus. In case your total is 0, you will not get any bonus.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did not include any breaks. However, feel free to take short breaks </a:t>
            </a:r>
            <a:r>
              <a:rPr lang="en-US" b="1" dirty="0">
                <a:latin typeface="Times New Roman" panose="02020603050405020304" pitchFamily="18" charset="0"/>
                <a:cs typeface="Times New Roman" panose="02020603050405020304" pitchFamily="18" charset="0"/>
              </a:rPr>
              <a:t>between trials</a:t>
            </a:r>
            <a:r>
              <a:rPr lang="en-US" dirty="0">
                <a:latin typeface="Times New Roman" panose="02020603050405020304" pitchFamily="18" charset="0"/>
                <a:cs typeface="Times New Roman" panose="02020603050405020304" pitchFamily="18" charset="0"/>
              </a:rPr>
              <a:t>, if necessary. Good luck!</a:t>
            </a: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p>
        </p:txBody>
      </p:sp>
    </p:spTree>
    <p:extLst>
      <p:ext uri="{BB962C8B-B14F-4D97-AF65-F5344CB8AC3E}">
        <p14:creationId xmlns:p14="http://schemas.microsoft.com/office/powerpoint/2010/main" val="1988374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4770A9-F67D-D541-AF45-2EF49C92E356}"/>
              </a:ext>
            </a:extLst>
          </p:cNvPr>
          <p:cNvSpPr txBox="1"/>
          <p:nvPr/>
        </p:nvSpPr>
        <p:spPr>
          <a:xfrm>
            <a:off x="537426" y="1951672"/>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Welcome! In this experiment, you will play a simple decision-making game. You can use the computer mouse (recommended) or the touchpad to play this game. The whole experiment will take </a:t>
            </a:r>
            <a:r>
              <a:rPr lang="en-US">
                <a:latin typeface="Times New Roman" panose="02020603050405020304" pitchFamily="18" charset="0"/>
                <a:cs typeface="Times New Roman" panose="02020603050405020304" pitchFamily="18" charset="0"/>
              </a:rPr>
              <a:t>around 15 </a:t>
            </a:r>
            <a:r>
              <a:rPr lang="en-US" dirty="0">
                <a:latin typeface="Times New Roman" panose="02020603050405020304" pitchFamily="18" charset="0"/>
                <a:cs typeface="Times New Roman" panose="02020603050405020304" pitchFamily="18" charset="0"/>
              </a:rPr>
              <a:t>minutes.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IMPORTANT: Do not refresh the page during the experiment. Refreshing the page will restart the experiment from the beginning.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40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690869-E343-780C-4848-A9EEE32FBA7C}"/>
              </a:ext>
            </a:extLst>
          </p:cNvPr>
          <p:cNvSpPr txBox="1"/>
          <p:nvPr/>
        </p:nvSpPr>
        <p:spPr>
          <a:xfrm>
            <a:off x="529119" y="3518136"/>
            <a:ext cx="8085762"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At the beginning of each trial, you will see a Start button (see above), with the total number of trials (in this example, 6 trials) and the current trial number. Whenever you are ready, </a:t>
            </a:r>
            <a:r>
              <a:rPr lang="en-US" b="1" dirty="0">
                <a:latin typeface="Times New Roman" panose="02020603050405020304" pitchFamily="18" charset="0"/>
                <a:cs typeface="Times New Roman" panose="02020603050405020304" pitchFamily="18" charset="0"/>
              </a:rPr>
              <a:t>click on this button </a:t>
            </a:r>
            <a:r>
              <a:rPr lang="en-US" dirty="0">
                <a:latin typeface="Times New Roman" panose="02020603050405020304" pitchFamily="18" charset="0"/>
                <a:cs typeface="Times New Roman" panose="02020603050405020304" pitchFamily="18" charset="0"/>
              </a:rPr>
              <a:t>to start a trial.</a:t>
            </a:r>
          </a:p>
        </p:txBody>
      </p:sp>
      <p:pic>
        <p:nvPicPr>
          <p:cNvPr id="4" name="Picture 3">
            <a:extLst>
              <a:ext uri="{FF2B5EF4-FFF2-40B4-BE49-F238E27FC236}">
                <a16:creationId xmlns:a16="http://schemas.microsoft.com/office/drawing/2014/main" id="{4E8EC5A3-7FEF-70DA-F672-3967A5BEF5B9}"/>
              </a:ext>
            </a:extLst>
          </p:cNvPr>
          <p:cNvPicPr>
            <a:picLocks noChangeAspect="1"/>
          </p:cNvPicPr>
          <p:nvPr/>
        </p:nvPicPr>
        <p:blipFill>
          <a:blip r:embed="rId3"/>
          <a:stretch>
            <a:fillRect/>
          </a:stretch>
        </p:blipFill>
        <p:spPr>
          <a:xfrm>
            <a:off x="2581609" y="1653978"/>
            <a:ext cx="3980782" cy="1566474"/>
          </a:xfrm>
          <a:prstGeom prst="rect">
            <a:avLst/>
          </a:prstGeom>
        </p:spPr>
      </p:pic>
    </p:spTree>
    <p:extLst>
      <p:ext uri="{BB962C8B-B14F-4D97-AF65-F5344CB8AC3E}">
        <p14:creationId xmlns:p14="http://schemas.microsoft.com/office/powerpoint/2010/main" val="426439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bubble chart&#10;&#10;Description automatically generated">
            <a:extLst>
              <a:ext uri="{FF2B5EF4-FFF2-40B4-BE49-F238E27FC236}">
                <a16:creationId xmlns:a16="http://schemas.microsoft.com/office/drawing/2014/main" id="{9F4C5299-D35C-FA65-FC77-9FD0E163F828}"/>
              </a:ext>
            </a:extLst>
          </p:cNvPr>
          <p:cNvPicPr>
            <a:picLocks noChangeAspect="1"/>
          </p:cNvPicPr>
          <p:nvPr/>
        </p:nvPicPr>
        <p:blipFill rotWithShape="1">
          <a:blip r:embed="rId2"/>
          <a:srcRect l="28451" t="19544" r="30012" b="16495"/>
          <a:stretch/>
        </p:blipFill>
        <p:spPr>
          <a:xfrm>
            <a:off x="4861249" y="2131175"/>
            <a:ext cx="3470987" cy="3340574"/>
          </a:xfrm>
          <a:prstGeom prst="rect">
            <a:avLst/>
          </a:prstGeom>
        </p:spPr>
      </p:pic>
      <p:sp>
        <p:nvSpPr>
          <p:cNvPr id="7" name="TextBox 6">
            <a:extLst>
              <a:ext uri="{FF2B5EF4-FFF2-40B4-BE49-F238E27FC236}">
                <a16:creationId xmlns:a16="http://schemas.microsoft.com/office/drawing/2014/main" id="{CBF4F5BD-0E4A-7B6D-BE5A-C09402AAB121}"/>
              </a:ext>
            </a:extLst>
          </p:cNvPr>
          <p:cNvSpPr txBox="1"/>
          <p:nvPr/>
        </p:nvSpPr>
        <p:spPr>
          <a:xfrm>
            <a:off x="839757" y="5758727"/>
            <a:ext cx="3694919"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1: Left-Right orientation</a:t>
            </a:r>
          </a:p>
        </p:txBody>
      </p:sp>
      <p:sp>
        <p:nvSpPr>
          <p:cNvPr id="9" name="TextBox 8">
            <a:extLst>
              <a:ext uri="{FF2B5EF4-FFF2-40B4-BE49-F238E27FC236}">
                <a16:creationId xmlns:a16="http://schemas.microsoft.com/office/drawing/2014/main" id="{A613ACBB-CD75-2DCC-780F-23CA0485BCC5}"/>
              </a:ext>
            </a:extLst>
          </p:cNvPr>
          <p:cNvSpPr txBox="1"/>
          <p:nvPr/>
        </p:nvSpPr>
        <p:spPr>
          <a:xfrm>
            <a:off x="4635519" y="5758727"/>
            <a:ext cx="4065747"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 2: Top-Down orientation</a:t>
            </a:r>
          </a:p>
        </p:txBody>
      </p:sp>
      <p:cxnSp>
        <p:nvCxnSpPr>
          <p:cNvPr id="11" name="Straight Connector 10">
            <a:extLst>
              <a:ext uri="{FF2B5EF4-FFF2-40B4-BE49-F238E27FC236}">
                <a16:creationId xmlns:a16="http://schemas.microsoft.com/office/drawing/2014/main" id="{5FE7DC72-10F8-3C4C-BD29-8770E4F0394E}"/>
              </a:ext>
            </a:extLst>
          </p:cNvPr>
          <p:cNvCxnSpPr>
            <a:cxnSpLocks/>
          </p:cNvCxnSpPr>
          <p:nvPr/>
        </p:nvCxnSpPr>
        <p:spPr>
          <a:xfrm>
            <a:off x="4534676" y="2389227"/>
            <a:ext cx="0" cy="32255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4" name="Picture 3" descr="A picture containing diagram&#10;&#10;Description automatically generated">
            <a:extLst>
              <a:ext uri="{FF2B5EF4-FFF2-40B4-BE49-F238E27FC236}">
                <a16:creationId xmlns:a16="http://schemas.microsoft.com/office/drawing/2014/main" id="{DB06DDCD-0135-06E5-C71F-9D665AFBBBF2}"/>
              </a:ext>
            </a:extLst>
          </p:cNvPr>
          <p:cNvPicPr>
            <a:picLocks noChangeAspect="1"/>
          </p:cNvPicPr>
          <p:nvPr/>
        </p:nvPicPr>
        <p:blipFill>
          <a:blip r:embed="rId3"/>
          <a:stretch>
            <a:fillRect/>
          </a:stretch>
        </p:blipFill>
        <p:spPr>
          <a:xfrm>
            <a:off x="4635519" y="2188666"/>
            <a:ext cx="3922446" cy="3225592"/>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A3FE3BE6-F722-EC9B-B0F9-A149187B8EF9}"/>
              </a:ext>
            </a:extLst>
          </p:cNvPr>
          <p:cNvPicPr>
            <a:picLocks noChangeAspect="1"/>
          </p:cNvPicPr>
          <p:nvPr/>
        </p:nvPicPr>
        <p:blipFill>
          <a:blip r:embed="rId4"/>
          <a:stretch>
            <a:fillRect/>
          </a:stretch>
        </p:blipFill>
        <p:spPr>
          <a:xfrm>
            <a:off x="580691" y="2169607"/>
            <a:ext cx="3790699" cy="3264511"/>
          </a:xfrm>
          <a:prstGeom prst="rect">
            <a:avLst/>
          </a:prstGeom>
        </p:spPr>
      </p:pic>
      <p:sp>
        <p:nvSpPr>
          <p:cNvPr id="13" name="TextBox 12">
            <a:extLst>
              <a:ext uri="{FF2B5EF4-FFF2-40B4-BE49-F238E27FC236}">
                <a16:creationId xmlns:a16="http://schemas.microsoft.com/office/drawing/2014/main" id="{608106AF-4310-0294-3A5A-C41DEAF2CE9D}"/>
              </a:ext>
            </a:extLst>
          </p:cNvPr>
          <p:cNvSpPr txBox="1"/>
          <p:nvPr/>
        </p:nvSpPr>
        <p:spPr>
          <a:xfrm>
            <a:off x="839757" y="366869"/>
            <a:ext cx="7492482"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will then see two options, a blue option and a yellow option. Each option will have two circles, colored either blue or yellow.</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two options will be shown either horizontally from left to right (Fig. 1) or vertically from top to bottom (Fig. 2).</a:t>
            </a:r>
          </a:p>
        </p:txBody>
      </p:sp>
    </p:spTree>
    <p:extLst>
      <p:ext uri="{BB962C8B-B14F-4D97-AF65-F5344CB8AC3E}">
        <p14:creationId xmlns:p14="http://schemas.microsoft.com/office/powerpoint/2010/main" val="363785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08106AF-4310-0294-3A5A-C41DEAF2CE9D}"/>
              </a:ext>
            </a:extLst>
          </p:cNvPr>
          <p:cNvSpPr txBox="1"/>
          <p:nvPr/>
        </p:nvSpPr>
        <p:spPr>
          <a:xfrm>
            <a:off x="468182" y="720768"/>
            <a:ext cx="8207636"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     Each option will contain two pieces of information, shown in two circles: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Amount circle</a:t>
            </a:r>
            <a:r>
              <a:rPr lang="en-US" dirty="0">
                <a:latin typeface="Times New Roman" panose="02020603050405020304" pitchFamily="18" charset="0"/>
                <a:cs typeface="Times New Roman" panose="02020603050405020304" pitchFamily="18" charset="0"/>
              </a:rPr>
              <a:t>: Indicated by the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symbol. This circle tells you </a:t>
            </a:r>
            <a:r>
              <a:rPr lang="en-US" b="1" dirty="0">
                <a:latin typeface="Times New Roman" panose="02020603050405020304" pitchFamily="18" charset="0"/>
                <a:cs typeface="Times New Roman" panose="02020603050405020304" pitchFamily="18" charset="0"/>
              </a:rPr>
              <a:t>how many British pence you may win for a certain option</a:t>
            </a:r>
            <a:r>
              <a:rPr lang="en-US" dirty="0">
                <a:latin typeface="Times New Roman" panose="02020603050405020304" pitchFamily="18" charset="0"/>
                <a:cs typeface="Times New Roman" panose="02020603050405020304" pitchFamily="18" charset="0"/>
              </a:rPr>
              <a:t>.</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Probability circle</a:t>
            </a:r>
            <a:r>
              <a:rPr lang="en-US" dirty="0">
                <a:latin typeface="Times New Roman" panose="02020603050405020304" pitchFamily="18" charset="0"/>
                <a:cs typeface="Times New Roman" panose="02020603050405020304" pitchFamily="18" charset="0"/>
              </a:rPr>
              <a:t>: Indicated by the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symbol. This circle tells you the </a:t>
            </a:r>
            <a:r>
              <a:rPr lang="en-US" b="1" dirty="0">
                <a:latin typeface="Times New Roman" panose="02020603050405020304" pitchFamily="18" charset="0"/>
                <a:cs typeface="Times New Roman" panose="02020603050405020304" pitchFamily="18" charset="0"/>
              </a:rPr>
              <a:t>probability of winning for a certain option</a:t>
            </a:r>
            <a:r>
              <a:rPr lang="en-US" dirty="0">
                <a:latin typeface="Times New Roman" panose="02020603050405020304" pitchFamily="18" charset="0"/>
                <a:cs typeface="Times New Roman" panose="02020603050405020304" pitchFamily="18" charset="0"/>
              </a:rPr>
              <a:t>.</a:t>
            </a:r>
          </a:p>
        </p:txBody>
      </p:sp>
      <p:grpSp>
        <p:nvGrpSpPr>
          <p:cNvPr id="6" name="Group 5">
            <a:extLst>
              <a:ext uri="{FF2B5EF4-FFF2-40B4-BE49-F238E27FC236}">
                <a16:creationId xmlns:a16="http://schemas.microsoft.com/office/drawing/2014/main" id="{E26E2B16-2B81-DA6C-E78A-A7BC4310B0D3}"/>
              </a:ext>
            </a:extLst>
          </p:cNvPr>
          <p:cNvGrpSpPr/>
          <p:nvPr/>
        </p:nvGrpSpPr>
        <p:grpSpPr>
          <a:xfrm>
            <a:off x="1723674" y="3165230"/>
            <a:ext cx="5696652" cy="2921395"/>
            <a:chOff x="1723674" y="3165230"/>
            <a:chExt cx="5696652" cy="2921395"/>
          </a:xfrm>
        </p:grpSpPr>
        <p:pic>
          <p:nvPicPr>
            <p:cNvPr id="5" name="Picture 4" descr="Chart, bubble chart&#10;&#10;Description automatically generated">
              <a:extLst>
                <a:ext uri="{FF2B5EF4-FFF2-40B4-BE49-F238E27FC236}">
                  <a16:creationId xmlns:a16="http://schemas.microsoft.com/office/drawing/2014/main" id="{337DC77C-768C-AF76-ED40-9F07B0CE18EA}"/>
                </a:ext>
              </a:extLst>
            </p:cNvPr>
            <p:cNvPicPr>
              <a:picLocks noChangeAspect="1"/>
            </p:cNvPicPr>
            <p:nvPr/>
          </p:nvPicPr>
          <p:blipFill rotWithShape="1">
            <a:blip r:embed="rId3"/>
            <a:srcRect l="29678" t="21304" r="57250" b="57653"/>
            <a:stretch/>
          </p:blipFill>
          <p:spPr>
            <a:xfrm>
              <a:off x="4863796" y="3165230"/>
              <a:ext cx="2556530" cy="2572093"/>
            </a:xfrm>
            <a:prstGeom prst="rect">
              <a:avLst/>
            </a:prstGeom>
          </p:spPr>
        </p:pic>
        <p:pic>
          <p:nvPicPr>
            <p:cNvPr id="2" name="Picture 1" descr="A picture containing shape&#10;&#10;Description automatically generated">
              <a:extLst>
                <a:ext uri="{FF2B5EF4-FFF2-40B4-BE49-F238E27FC236}">
                  <a16:creationId xmlns:a16="http://schemas.microsoft.com/office/drawing/2014/main" id="{1DE0DD02-2CB5-D5AF-DB32-FEDBCD12E573}"/>
                </a:ext>
              </a:extLst>
            </p:cNvPr>
            <p:cNvPicPr>
              <a:picLocks noChangeAspect="1"/>
            </p:cNvPicPr>
            <p:nvPr/>
          </p:nvPicPr>
          <p:blipFill rotWithShape="1">
            <a:blip r:embed="rId4"/>
            <a:srcRect l="62040" t="688" r="7723" b="65846"/>
            <a:stretch/>
          </p:blipFill>
          <p:spPr>
            <a:xfrm>
              <a:off x="1723674" y="3286999"/>
              <a:ext cx="2421975" cy="2308324"/>
            </a:xfrm>
            <a:prstGeom prst="rect">
              <a:avLst/>
            </a:prstGeom>
          </p:spPr>
        </p:pic>
        <p:sp>
          <p:nvSpPr>
            <p:cNvPr id="3" name="TextBox 2">
              <a:extLst>
                <a:ext uri="{FF2B5EF4-FFF2-40B4-BE49-F238E27FC236}">
                  <a16:creationId xmlns:a16="http://schemas.microsoft.com/office/drawing/2014/main" id="{5CF0CFEC-7AB9-E909-4865-752734FE7BFE}"/>
                </a:ext>
              </a:extLst>
            </p:cNvPr>
            <p:cNvSpPr txBox="1"/>
            <p:nvPr/>
          </p:nvSpPr>
          <p:spPr>
            <a:xfrm>
              <a:off x="2020261" y="5717293"/>
              <a:ext cx="1828800" cy="369332"/>
            </a:xfrm>
            <a:prstGeom prst="rect">
              <a:avLst/>
            </a:prstGeom>
            <a:noFill/>
          </p:spPr>
          <p:txBody>
            <a:bodyPr wrap="square" rtlCol="0">
              <a:spAutoFit/>
            </a:bodyPr>
            <a:lstStyle/>
            <a:p>
              <a:pPr algn="ctr"/>
              <a:r>
                <a:rPr lang="en-BE" dirty="0">
                  <a:latin typeface="Times New Roman" panose="02020603050405020304" pitchFamily="18" charset="0"/>
                  <a:cs typeface="Times New Roman" panose="02020603050405020304" pitchFamily="18" charset="0"/>
                </a:rPr>
                <a:t>Amount circle</a:t>
              </a:r>
            </a:p>
          </p:txBody>
        </p:sp>
        <p:sp>
          <p:nvSpPr>
            <p:cNvPr id="4" name="TextBox 3">
              <a:extLst>
                <a:ext uri="{FF2B5EF4-FFF2-40B4-BE49-F238E27FC236}">
                  <a16:creationId xmlns:a16="http://schemas.microsoft.com/office/drawing/2014/main" id="{853C52C5-B1BC-2DF9-F2CA-F000768D3E51}"/>
                </a:ext>
              </a:extLst>
            </p:cNvPr>
            <p:cNvSpPr txBox="1"/>
            <p:nvPr/>
          </p:nvSpPr>
          <p:spPr>
            <a:xfrm>
              <a:off x="5217605" y="5717293"/>
              <a:ext cx="1828800" cy="369332"/>
            </a:xfrm>
            <a:prstGeom prst="rect">
              <a:avLst/>
            </a:prstGeom>
            <a:noFill/>
          </p:spPr>
          <p:txBody>
            <a:bodyPr wrap="square" rtlCol="0">
              <a:spAutoFit/>
            </a:bodyPr>
            <a:lstStyle/>
            <a:p>
              <a:pPr algn="ctr"/>
              <a:r>
                <a:rPr lang="en-BE" dirty="0">
                  <a:latin typeface="Times New Roman" panose="02020603050405020304" pitchFamily="18" charset="0"/>
                  <a:cs typeface="Times New Roman" panose="02020603050405020304" pitchFamily="18" charset="0"/>
                </a:rPr>
                <a:t>Probability circle</a:t>
              </a:r>
            </a:p>
          </p:txBody>
        </p:sp>
      </p:grpSp>
    </p:spTree>
    <p:extLst>
      <p:ext uri="{BB962C8B-B14F-4D97-AF65-F5344CB8AC3E}">
        <p14:creationId xmlns:p14="http://schemas.microsoft.com/office/powerpoint/2010/main" val="62167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2250469-1D36-D9EA-58D9-DFBCCD3F2574}"/>
              </a:ext>
            </a:extLst>
          </p:cNvPr>
          <p:cNvSpPr txBox="1"/>
          <p:nvPr/>
        </p:nvSpPr>
        <p:spPr>
          <a:xfrm>
            <a:off x="395364" y="463500"/>
            <a:ext cx="8353271" cy="2446824"/>
          </a:xfrm>
          <a:prstGeom prst="rect">
            <a:avLst/>
          </a:prstGeom>
          <a:noFill/>
        </p:spPr>
        <p:txBody>
          <a:bodyPr wrap="square" rtlCol="0">
            <a:spAutoFit/>
          </a:bodyPr>
          <a:lstStyle/>
          <a:p>
            <a:pPr algn="just"/>
            <a:r>
              <a:rPr lang="en-US" sz="1700" dirty="0">
                <a:latin typeface="Times New Roman" panose="02020603050405020304" pitchFamily="18" charset="0"/>
                <a:cs typeface="Times New Roman" panose="02020603050405020304" pitchFamily="18" charset="0"/>
              </a:rPr>
              <a:t>To see the win amount and win probability of an option, you need to move the mouse cursor inside each of the circles.</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For instance, when you </a:t>
            </a:r>
            <a:r>
              <a:rPr lang="en-US" sz="1700" b="1" dirty="0">
                <a:latin typeface="Times New Roman" panose="02020603050405020304" pitchFamily="18" charset="0"/>
                <a:cs typeface="Times New Roman" panose="02020603050405020304" pitchFamily="18" charset="0"/>
              </a:rPr>
              <a:t>move the mouse cursor inside the amount circle, </a:t>
            </a:r>
            <a:r>
              <a:rPr lang="en-US" sz="1700" dirty="0">
                <a:latin typeface="Times New Roman" panose="02020603050405020304" pitchFamily="18" charset="0"/>
                <a:cs typeface="Times New Roman" panose="02020603050405020304" pitchFamily="18" charset="0"/>
              </a:rPr>
              <a:t>you will see a gray bar, with part of it colored green. The higher the green part, the more money you may win. The total height of the bar is 100 pence (1 Pound).</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The example below shows that if you choose the yellow option, you may win 30 British pence.</a:t>
            </a:r>
          </a:p>
        </p:txBody>
      </p:sp>
      <p:pic>
        <p:nvPicPr>
          <p:cNvPr id="6" name="Content Placeholder 5" descr="Icon&#10;&#10;Description automatically generated">
            <a:extLst>
              <a:ext uri="{FF2B5EF4-FFF2-40B4-BE49-F238E27FC236}">
                <a16:creationId xmlns:a16="http://schemas.microsoft.com/office/drawing/2014/main" id="{40154928-12A9-C3AF-F238-7FFCF5A42EAD}"/>
              </a:ext>
            </a:extLst>
          </p:cNvPr>
          <p:cNvPicPr>
            <a:picLocks noGrp="1" noChangeAspect="1"/>
          </p:cNvPicPr>
          <p:nvPr>
            <p:ph idx="1"/>
          </p:nvPr>
        </p:nvPicPr>
        <p:blipFill>
          <a:blip r:embed="rId2"/>
          <a:stretch>
            <a:fillRect/>
          </a:stretch>
        </p:blipFill>
        <p:spPr>
          <a:xfrm>
            <a:off x="5146431" y="3185834"/>
            <a:ext cx="2743818" cy="2331130"/>
          </a:xfrm>
        </p:spPr>
      </p:pic>
      <p:pic>
        <p:nvPicPr>
          <p:cNvPr id="7" name="Picture 2" descr="Ever wonder why your mouse cursor is slanted? | by ajiitha | Prototypr">
            <a:extLst>
              <a:ext uri="{FF2B5EF4-FFF2-40B4-BE49-F238E27FC236}">
                <a16:creationId xmlns:a16="http://schemas.microsoft.com/office/drawing/2014/main" id="{7950EB2B-0448-7182-11AB-007ECBF02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8531" y="4709637"/>
            <a:ext cx="254000" cy="3628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shape&#10;&#10;Description automatically generated">
            <a:extLst>
              <a:ext uri="{FF2B5EF4-FFF2-40B4-BE49-F238E27FC236}">
                <a16:creationId xmlns:a16="http://schemas.microsoft.com/office/drawing/2014/main" id="{C743098C-DD01-32D9-0A9F-E8466E1CB1A8}"/>
              </a:ext>
            </a:extLst>
          </p:cNvPr>
          <p:cNvPicPr>
            <a:picLocks noChangeAspect="1"/>
          </p:cNvPicPr>
          <p:nvPr/>
        </p:nvPicPr>
        <p:blipFill rotWithShape="1">
          <a:blip r:embed="rId4"/>
          <a:srcRect l="62040" t="688" r="7723" b="65846"/>
          <a:stretch/>
        </p:blipFill>
        <p:spPr>
          <a:xfrm>
            <a:off x="1563180" y="3159544"/>
            <a:ext cx="2421975" cy="2308324"/>
          </a:xfrm>
          <a:prstGeom prst="rect">
            <a:avLst/>
          </a:prstGeom>
        </p:spPr>
      </p:pic>
      <p:pic>
        <p:nvPicPr>
          <p:cNvPr id="10" name="Picture 2" descr="Ever wonder why your mouse cursor is slanted? | by ajiitha | Prototypr">
            <a:extLst>
              <a:ext uri="{FF2B5EF4-FFF2-40B4-BE49-F238E27FC236}">
                <a16:creationId xmlns:a16="http://schemas.microsoft.com/office/drawing/2014/main" id="{B079D37E-E813-C485-3A2D-2BDD39FC63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9728" y="5467868"/>
            <a:ext cx="254000" cy="36285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3F66059-97F5-025D-9CA7-1B11624AB6D2}"/>
              </a:ext>
            </a:extLst>
          </p:cNvPr>
          <p:cNvSpPr txBox="1"/>
          <p:nvPr/>
        </p:nvSpPr>
        <p:spPr>
          <a:xfrm>
            <a:off x="0" y="6000270"/>
            <a:ext cx="9144000" cy="369332"/>
          </a:xfrm>
          <a:prstGeom prst="rect">
            <a:avLst/>
          </a:prstGeom>
          <a:noFill/>
        </p:spPr>
        <p:txBody>
          <a:bodyPr wrap="square" rtlCol="0">
            <a:spAutoFit/>
          </a:bodyPr>
          <a:lstStyle/>
          <a:p>
            <a:pPr algn="ctr"/>
            <a:r>
              <a:rPr lang="en-BE" dirty="0">
                <a:latin typeface="Times New Roman" panose="02020603050405020304" pitchFamily="18" charset="0"/>
                <a:cs typeface="Times New Roman" panose="02020603050405020304" pitchFamily="18" charset="0"/>
              </a:rPr>
              <a:t>Move the cursor inside an amount circle to see how much you may win</a:t>
            </a:r>
          </a:p>
        </p:txBody>
      </p:sp>
      <p:cxnSp>
        <p:nvCxnSpPr>
          <p:cNvPr id="14" name="Straight Arrow Connector 13">
            <a:extLst>
              <a:ext uri="{FF2B5EF4-FFF2-40B4-BE49-F238E27FC236}">
                <a16:creationId xmlns:a16="http://schemas.microsoft.com/office/drawing/2014/main" id="{BABC9E6F-ECE7-6137-1F38-4879BFA7E9A6}"/>
              </a:ext>
            </a:extLst>
          </p:cNvPr>
          <p:cNvCxnSpPr/>
          <p:nvPr/>
        </p:nvCxnSpPr>
        <p:spPr>
          <a:xfrm>
            <a:off x="4232031" y="4290646"/>
            <a:ext cx="914400" cy="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7645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2250469-1D36-D9EA-58D9-DFBCCD3F2574}"/>
              </a:ext>
            </a:extLst>
          </p:cNvPr>
          <p:cNvSpPr txBox="1"/>
          <p:nvPr/>
        </p:nvSpPr>
        <p:spPr>
          <a:xfrm>
            <a:off x="529119" y="827367"/>
            <a:ext cx="8085762" cy="1661993"/>
          </a:xfrm>
          <a:prstGeom prst="rect">
            <a:avLst/>
          </a:prstGeom>
          <a:noFill/>
        </p:spPr>
        <p:txBody>
          <a:bodyPr wrap="square" rtlCol="0">
            <a:spAutoFit/>
          </a:bodyPr>
          <a:lstStyle/>
          <a:p>
            <a:pPr algn="just"/>
            <a:r>
              <a:rPr lang="en-US" sz="1700" dirty="0">
                <a:latin typeface="Times New Roman" panose="02020603050405020304" pitchFamily="18" charset="0"/>
                <a:cs typeface="Times New Roman" panose="02020603050405020304" pitchFamily="18" charset="0"/>
              </a:rPr>
              <a:t>Similarly, when you </a:t>
            </a:r>
            <a:r>
              <a:rPr lang="en-US" sz="1700" b="1" dirty="0">
                <a:latin typeface="Times New Roman" panose="02020603050405020304" pitchFamily="18" charset="0"/>
                <a:cs typeface="Times New Roman" panose="02020603050405020304" pitchFamily="18" charset="0"/>
              </a:rPr>
              <a:t>move the mouse cursor inside the probability circle, </a:t>
            </a:r>
            <a:r>
              <a:rPr lang="en-US" sz="1700" dirty="0">
                <a:latin typeface="Times New Roman" panose="02020603050405020304" pitchFamily="18" charset="0"/>
                <a:cs typeface="Times New Roman" panose="02020603050405020304" pitchFamily="18" charset="0"/>
              </a:rPr>
              <a:t>you will see a gray pie-chart, with part of it colored green. The larger the green part, the higher your chance of winning.</a:t>
            </a:r>
          </a:p>
          <a:p>
            <a:pPr algn="just"/>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The example below shows that if you choose the yellow option, you have about 60% chance of winning.</a:t>
            </a:r>
          </a:p>
        </p:txBody>
      </p:sp>
      <p:pic>
        <p:nvPicPr>
          <p:cNvPr id="11" name="Content Placeholder 10" descr="A picture containing chart&#10;&#10;Description automatically generated">
            <a:extLst>
              <a:ext uri="{FF2B5EF4-FFF2-40B4-BE49-F238E27FC236}">
                <a16:creationId xmlns:a16="http://schemas.microsoft.com/office/drawing/2014/main" id="{FB6EF21A-1D6D-1EA8-CE9F-512468CAF65C}"/>
              </a:ext>
            </a:extLst>
          </p:cNvPr>
          <p:cNvPicPr>
            <a:picLocks noGrp="1" noChangeAspect="1"/>
          </p:cNvPicPr>
          <p:nvPr>
            <p:ph idx="1"/>
          </p:nvPr>
        </p:nvPicPr>
        <p:blipFill>
          <a:blip r:embed="rId2"/>
          <a:stretch>
            <a:fillRect/>
          </a:stretch>
        </p:blipFill>
        <p:spPr>
          <a:xfrm>
            <a:off x="5329966" y="2948405"/>
            <a:ext cx="2448512" cy="2604544"/>
          </a:xfrm>
        </p:spPr>
      </p:pic>
      <p:pic>
        <p:nvPicPr>
          <p:cNvPr id="12" name="Picture 11" descr="Chart, bubble chart&#10;&#10;Description automatically generated">
            <a:extLst>
              <a:ext uri="{FF2B5EF4-FFF2-40B4-BE49-F238E27FC236}">
                <a16:creationId xmlns:a16="http://schemas.microsoft.com/office/drawing/2014/main" id="{C366117D-2F62-F1EB-6C49-DAACF71CECD9}"/>
              </a:ext>
            </a:extLst>
          </p:cNvPr>
          <p:cNvPicPr>
            <a:picLocks noChangeAspect="1"/>
          </p:cNvPicPr>
          <p:nvPr/>
        </p:nvPicPr>
        <p:blipFill rotWithShape="1">
          <a:blip r:embed="rId3"/>
          <a:srcRect l="29678" t="21304" r="57250" b="57653"/>
          <a:stretch/>
        </p:blipFill>
        <p:spPr>
          <a:xfrm>
            <a:off x="1500554" y="3094697"/>
            <a:ext cx="2431724" cy="2446528"/>
          </a:xfrm>
          <a:prstGeom prst="rect">
            <a:avLst/>
          </a:prstGeom>
        </p:spPr>
      </p:pic>
      <p:pic>
        <p:nvPicPr>
          <p:cNvPr id="14" name="Picture 2" descr="Ever wonder why your mouse cursor is slanted? | by ajiitha | Prototypr">
            <a:extLst>
              <a:ext uri="{FF2B5EF4-FFF2-40B4-BE49-F238E27FC236}">
                <a16:creationId xmlns:a16="http://schemas.microsoft.com/office/drawing/2014/main" id="{90E0C1B9-6B91-97A9-DEBA-176672B5C6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397" y="4940390"/>
            <a:ext cx="254000" cy="36285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ver wonder why your mouse cursor is slanted? | by ajiitha | Prototypr">
            <a:extLst>
              <a:ext uri="{FF2B5EF4-FFF2-40B4-BE49-F238E27FC236}">
                <a16:creationId xmlns:a16="http://schemas.microsoft.com/office/drawing/2014/main" id="{5A9DE90C-DECD-487B-C691-FDE9B5F9F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1113" y="5385806"/>
            <a:ext cx="254000" cy="3628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D20EA09-3BBF-E5D0-4671-3C3EBCB7D97F}"/>
              </a:ext>
            </a:extLst>
          </p:cNvPr>
          <p:cNvSpPr txBox="1"/>
          <p:nvPr/>
        </p:nvSpPr>
        <p:spPr>
          <a:xfrm>
            <a:off x="0" y="6000270"/>
            <a:ext cx="9144000" cy="369332"/>
          </a:xfrm>
          <a:prstGeom prst="rect">
            <a:avLst/>
          </a:prstGeom>
          <a:noFill/>
        </p:spPr>
        <p:txBody>
          <a:bodyPr wrap="square" rtlCol="0">
            <a:spAutoFit/>
          </a:bodyPr>
          <a:lstStyle/>
          <a:p>
            <a:pPr algn="ctr"/>
            <a:r>
              <a:rPr lang="en-BE" dirty="0">
                <a:latin typeface="Times New Roman" panose="02020603050405020304" pitchFamily="18" charset="0"/>
                <a:cs typeface="Times New Roman" panose="02020603050405020304" pitchFamily="18" charset="0"/>
              </a:rPr>
              <a:t>Move the cursor inside a probability circle to see the chance of winning</a:t>
            </a:r>
          </a:p>
        </p:txBody>
      </p:sp>
      <p:cxnSp>
        <p:nvCxnSpPr>
          <p:cNvPr id="8" name="Straight Arrow Connector 7">
            <a:extLst>
              <a:ext uri="{FF2B5EF4-FFF2-40B4-BE49-F238E27FC236}">
                <a16:creationId xmlns:a16="http://schemas.microsoft.com/office/drawing/2014/main" id="{410B3911-E09A-1BC7-947C-47AD456EB05D}"/>
              </a:ext>
            </a:extLst>
          </p:cNvPr>
          <p:cNvCxnSpPr/>
          <p:nvPr/>
        </p:nvCxnSpPr>
        <p:spPr>
          <a:xfrm>
            <a:off x="4091354" y="4255477"/>
            <a:ext cx="914400" cy="0"/>
          </a:xfrm>
          <a:prstGeom prst="straightConnector1">
            <a:avLst/>
          </a:prstGeom>
          <a:ln>
            <a:solidFill>
              <a:schemeClr val="tx1"/>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9189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B934B8-BED6-070F-B5EF-EB2F3C643E26}"/>
              </a:ext>
            </a:extLst>
          </p:cNvPr>
          <p:cNvSpPr txBox="1"/>
          <p:nvPr/>
        </p:nvSpPr>
        <p:spPr>
          <a:xfrm>
            <a:off x="416169" y="647652"/>
            <a:ext cx="8311661" cy="2031325"/>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Together, in this example, if you choose the yellow option, you will have a 60% chance of winning 30 British pence (see below).</a:t>
            </a:r>
          </a:p>
          <a:p>
            <a:pPr algn="just"/>
            <a:endParaRPr lang="en-US"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blue option will have a different chance of winning a different amount. </a:t>
            </a:r>
            <a:r>
              <a:rPr lang="en-US" dirty="0">
                <a:latin typeface="Times New Roman" panose="02020603050405020304" pitchFamily="18" charset="0"/>
                <a:cs typeface="Times New Roman" panose="02020603050405020304" pitchFamily="18" charset="0"/>
              </a:rPr>
              <a:t>You can see the amount and probability of the blue option in the same way.</a:t>
            </a:r>
          </a:p>
          <a:p>
            <a:pPr algn="just"/>
            <a:endParaRPr lang="en-US" sz="1800"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You can</a:t>
            </a:r>
            <a:r>
              <a:rPr lang="en-US" sz="1800" b="1" dirty="0">
                <a:latin typeface="Times New Roman" panose="02020603050405020304" pitchFamily="18" charset="0"/>
                <a:cs typeface="Times New Roman" panose="02020603050405020304" pitchFamily="18" charset="0"/>
              </a:rPr>
              <a:t> move the mouse cursor inside the circles for as many times as you want.</a:t>
            </a:r>
          </a:p>
        </p:txBody>
      </p:sp>
      <p:pic>
        <p:nvPicPr>
          <p:cNvPr id="6" name="Content Placeholder 5" descr="Icon&#10;&#10;Description automatically generated">
            <a:extLst>
              <a:ext uri="{FF2B5EF4-FFF2-40B4-BE49-F238E27FC236}">
                <a16:creationId xmlns:a16="http://schemas.microsoft.com/office/drawing/2014/main" id="{625985AE-3EB1-7D41-5602-EC2A96DCACCE}"/>
              </a:ext>
            </a:extLst>
          </p:cNvPr>
          <p:cNvPicPr>
            <a:picLocks noGrp="1" noChangeAspect="1"/>
          </p:cNvPicPr>
          <p:nvPr>
            <p:ph idx="1"/>
          </p:nvPr>
        </p:nvPicPr>
        <p:blipFill>
          <a:blip r:embed="rId2"/>
          <a:stretch>
            <a:fillRect/>
          </a:stretch>
        </p:blipFill>
        <p:spPr>
          <a:xfrm>
            <a:off x="1743518" y="3243987"/>
            <a:ext cx="2643415" cy="2245828"/>
          </a:xfrm>
        </p:spPr>
      </p:pic>
      <p:pic>
        <p:nvPicPr>
          <p:cNvPr id="8" name="Content Placeholder 10" descr="A picture containing chart&#10;&#10;Description automatically generated">
            <a:extLst>
              <a:ext uri="{FF2B5EF4-FFF2-40B4-BE49-F238E27FC236}">
                <a16:creationId xmlns:a16="http://schemas.microsoft.com/office/drawing/2014/main" id="{80F8FCCE-74D6-96A6-D790-CD345308F445}"/>
              </a:ext>
            </a:extLst>
          </p:cNvPr>
          <p:cNvPicPr>
            <a:picLocks noChangeAspect="1"/>
          </p:cNvPicPr>
          <p:nvPr/>
        </p:nvPicPr>
        <p:blipFill>
          <a:blip r:embed="rId3"/>
          <a:stretch>
            <a:fillRect/>
          </a:stretch>
        </p:blipFill>
        <p:spPr>
          <a:xfrm>
            <a:off x="5146431" y="3088250"/>
            <a:ext cx="2257691" cy="2401564"/>
          </a:xfrm>
          <a:prstGeom prst="rect">
            <a:avLst/>
          </a:prstGeom>
        </p:spPr>
      </p:pic>
      <p:sp>
        <p:nvSpPr>
          <p:cNvPr id="9" name="TextBox 8">
            <a:extLst>
              <a:ext uri="{FF2B5EF4-FFF2-40B4-BE49-F238E27FC236}">
                <a16:creationId xmlns:a16="http://schemas.microsoft.com/office/drawing/2014/main" id="{A5FF6EC9-CC0A-9379-8277-FBC79A96C527}"/>
              </a:ext>
            </a:extLst>
          </p:cNvPr>
          <p:cNvSpPr txBox="1"/>
          <p:nvPr/>
        </p:nvSpPr>
        <p:spPr>
          <a:xfrm>
            <a:off x="2163558" y="5841016"/>
            <a:ext cx="1779287" cy="369332"/>
          </a:xfrm>
          <a:prstGeom prst="rect">
            <a:avLst/>
          </a:prstGeom>
          <a:noFill/>
        </p:spPr>
        <p:txBody>
          <a:bodyPr wrap="square" rtlCol="0">
            <a:spAutoFit/>
          </a:bodyPr>
          <a:lstStyle/>
          <a:p>
            <a:pPr algn="ctr"/>
            <a:r>
              <a:rPr lang="en-BE" dirty="0">
                <a:latin typeface="Times New Roman" panose="02020603050405020304" pitchFamily="18" charset="0"/>
                <a:cs typeface="Times New Roman" panose="02020603050405020304" pitchFamily="18" charset="0"/>
              </a:rPr>
              <a:t>Amount circle</a:t>
            </a:r>
          </a:p>
        </p:txBody>
      </p:sp>
      <p:sp>
        <p:nvSpPr>
          <p:cNvPr id="10" name="TextBox 9">
            <a:extLst>
              <a:ext uri="{FF2B5EF4-FFF2-40B4-BE49-F238E27FC236}">
                <a16:creationId xmlns:a16="http://schemas.microsoft.com/office/drawing/2014/main" id="{52F073B9-ECAA-B686-4C5A-4FA97DB43D45}"/>
              </a:ext>
            </a:extLst>
          </p:cNvPr>
          <p:cNvSpPr txBox="1"/>
          <p:nvPr/>
        </p:nvSpPr>
        <p:spPr>
          <a:xfrm>
            <a:off x="5360902" y="5841016"/>
            <a:ext cx="1779287" cy="369332"/>
          </a:xfrm>
          <a:prstGeom prst="rect">
            <a:avLst/>
          </a:prstGeom>
          <a:noFill/>
        </p:spPr>
        <p:txBody>
          <a:bodyPr wrap="square" rtlCol="0">
            <a:spAutoFit/>
          </a:bodyPr>
          <a:lstStyle/>
          <a:p>
            <a:pPr algn="ctr"/>
            <a:r>
              <a:rPr lang="en-BE" dirty="0">
                <a:latin typeface="Times New Roman" panose="02020603050405020304" pitchFamily="18" charset="0"/>
                <a:cs typeface="Times New Roman" panose="02020603050405020304" pitchFamily="18" charset="0"/>
              </a:rPr>
              <a:t>Probability circle</a:t>
            </a:r>
          </a:p>
        </p:txBody>
      </p:sp>
      <p:pic>
        <p:nvPicPr>
          <p:cNvPr id="11" name="Picture 2" descr="Ever wonder why your mouse cursor is slanted? | by ajiitha | Prototypr">
            <a:extLst>
              <a:ext uri="{FF2B5EF4-FFF2-40B4-BE49-F238E27FC236}">
                <a16:creationId xmlns:a16="http://schemas.microsoft.com/office/drawing/2014/main" id="{5B0EEA75-4940-274A-6CE5-0C5C33D709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2476" y="4961937"/>
            <a:ext cx="247123" cy="35303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Ever wonder why your mouse cursor is slanted? | by ajiitha | Prototypr">
            <a:extLst>
              <a:ext uri="{FF2B5EF4-FFF2-40B4-BE49-F238E27FC236}">
                <a16:creationId xmlns:a16="http://schemas.microsoft.com/office/drawing/2014/main" id="{1F8EF8A8-6721-6E56-0553-080CD118F8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858" y="4780508"/>
            <a:ext cx="247123" cy="353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944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8853E7-71EB-9638-27FC-1F1BE5858164}"/>
              </a:ext>
            </a:extLst>
          </p:cNvPr>
          <p:cNvSpPr txBox="1"/>
          <p:nvPr/>
        </p:nvSpPr>
        <p:spPr>
          <a:xfrm>
            <a:off x="529119" y="464976"/>
            <a:ext cx="8085762"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You need to decide which option you want to choose. To choose an option, </a:t>
            </a:r>
            <a:r>
              <a:rPr lang="en-US" b="1" dirty="0">
                <a:latin typeface="Times New Roman" panose="02020603050405020304" pitchFamily="18" charset="0"/>
                <a:cs typeface="Times New Roman" panose="02020603050405020304" pitchFamily="18" charset="0"/>
              </a:rPr>
              <a:t>click on one of the buttons </a:t>
            </a:r>
            <a:r>
              <a:rPr lang="en-US" dirty="0">
                <a:latin typeface="Times New Roman" panose="02020603050405020304" pitchFamily="18" charset="0"/>
                <a:cs typeface="Times New Roman" panose="02020603050405020304" pitchFamily="18" charset="0"/>
              </a:rPr>
              <a:t>in the middle of the screen (click on the blue button to select the blue option, and the yellow button to select the yellow option).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Suppose in this example you choose the yellow option. You click on the yellow button (see below).</a:t>
            </a:r>
          </a:p>
        </p:txBody>
      </p:sp>
      <p:grpSp>
        <p:nvGrpSpPr>
          <p:cNvPr id="7" name="Group 6">
            <a:extLst>
              <a:ext uri="{FF2B5EF4-FFF2-40B4-BE49-F238E27FC236}">
                <a16:creationId xmlns:a16="http://schemas.microsoft.com/office/drawing/2014/main" id="{C849E291-70F9-987A-F53B-83A372D3CC12}"/>
              </a:ext>
            </a:extLst>
          </p:cNvPr>
          <p:cNvGrpSpPr/>
          <p:nvPr/>
        </p:nvGrpSpPr>
        <p:grpSpPr>
          <a:xfrm>
            <a:off x="2610777" y="2927221"/>
            <a:ext cx="3922446" cy="3225592"/>
            <a:chOff x="2610774" y="981190"/>
            <a:chExt cx="3922446" cy="3225592"/>
          </a:xfrm>
        </p:grpSpPr>
        <p:pic>
          <p:nvPicPr>
            <p:cNvPr id="6" name="Picture 5" descr="A picture containing diagram&#10;&#10;Description automatically generated">
              <a:extLst>
                <a:ext uri="{FF2B5EF4-FFF2-40B4-BE49-F238E27FC236}">
                  <a16:creationId xmlns:a16="http://schemas.microsoft.com/office/drawing/2014/main" id="{602CC854-8008-8C71-5A2B-99C0E9A36DB7}"/>
                </a:ext>
              </a:extLst>
            </p:cNvPr>
            <p:cNvPicPr>
              <a:picLocks noChangeAspect="1"/>
            </p:cNvPicPr>
            <p:nvPr/>
          </p:nvPicPr>
          <p:blipFill>
            <a:blip r:embed="rId2"/>
            <a:stretch>
              <a:fillRect/>
            </a:stretch>
          </p:blipFill>
          <p:spPr>
            <a:xfrm>
              <a:off x="2610774" y="981190"/>
              <a:ext cx="3922446" cy="3225592"/>
            </a:xfrm>
            <a:prstGeom prst="rect">
              <a:avLst/>
            </a:prstGeom>
          </p:spPr>
        </p:pic>
        <p:pic>
          <p:nvPicPr>
            <p:cNvPr id="3" name="Picture 6" descr="Free Click Icon, Symbol. PNG, SVG Download.">
              <a:extLst>
                <a:ext uri="{FF2B5EF4-FFF2-40B4-BE49-F238E27FC236}">
                  <a16:creationId xmlns:a16="http://schemas.microsoft.com/office/drawing/2014/main" id="{062FD9BF-3B9A-AAF9-66A0-AF28DDA815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638701">
              <a:off x="4670738" y="2436181"/>
              <a:ext cx="517385" cy="51738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71051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16371</TotalTime>
  <Words>1071</Words>
  <Application>Microsoft Macintosh PowerPoint</Application>
  <PresentationFormat>On-screen Show (4:3)</PresentationFormat>
  <Paragraphs>58</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Radboud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1</dc:title>
  <dc:creator>Chen Zhang</dc:creator>
  <cp:lastModifiedBy>Zhang Chen</cp:lastModifiedBy>
  <cp:revision>997</cp:revision>
  <dcterms:created xsi:type="dcterms:W3CDTF">2019-02-11T16:12:18Z</dcterms:created>
  <dcterms:modified xsi:type="dcterms:W3CDTF">2022-09-30T15:44:57Z</dcterms:modified>
</cp:coreProperties>
</file>