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othpal Bhattacharya" initials="NB" lastIdx="1" clrIdx="0">
    <p:extLst>
      <p:ext uri="{19B8F6BF-5375-455C-9EA6-DF929625EA0E}">
        <p15:presenceInfo xmlns:p15="http://schemas.microsoft.com/office/powerpoint/2012/main" userId="2d7465953ce12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F725"/>
    <a:srgbClr val="040B2B"/>
    <a:srgbClr val="040B2A"/>
    <a:srgbClr val="050E35"/>
    <a:srgbClr val="03042B"/>
    <a:srgbClr val="050757"/>
    <a:srgbClr val="07096F"/>
    <a:srgbClr val="000042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43CB-93F8-7F4E-598F-05E04F22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448C-D506-005F-7D39-A32AECF0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60D962-3F6A-5CB6-FCE0-29BE88C02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5134B8A-868D-0443-FB78-C165157BC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F3D2EFA-DC70-C59E-2884-55AB48FC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62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F3F3-2B79-0ED9-EAE5-D4810B3A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CAFD0-5F47-13C0-E127-08A16698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3C8E6F-A6FE-DDE7-9FF6-26C2A5B57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A9FFCB-F14F-4AEF-84D8-EDFB930FC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CDA9A13-0B92-9A34-940A-5022BCD57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3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0B600-810B-B5B6-560F-9EDC0A73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808C6-6F0E-976D-7D85-7816AAF0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99D52C-A0F3-FF28-4496-9D2B15FA2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399D10A-EAE2-AFEF-F493-A9140B9D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7A9DCB5-477B-3136-9969-1F189C60B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30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FFC-525D-BDFC-2396-5A43A584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469D-604E-E0BC-78CB-5517BDD5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7413EF-7DC6-81BF-4EF8-CC5ACC8CE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CA6D61B-5623-5FA5-42F5-1D348C602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B44E74D-EB1F-0E12-B8B9-1CF96F409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5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36C-56F8-7BCD-758E-D14A350D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EEA9-1093-12E7-59C0-8F2A543D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F93F34-5323-BACD-884D-7A0BB42DE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6FF22-523C-E5C0-6A44-43D769B90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1F5C293-44E9-3F32-1D36-53B1D811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13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C4FB-25E8-78C3-AEFA-2B9F519B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9F3E-1640-76C1-9996-29209F29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E430-3217-71F6-3F40-D915D1D6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4FD5DC3-43A7-9B9A-D1A1-3F84DF32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FA8C107-D6D8-EBA1-9710-877F96F9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CB9EDA-9A00-8D45-4026-F73E4668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520E-8ABC-DF80-012C-35277356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38E9-FEEF-9BE9-8ACE-8D4D2C59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4874-76A0-298E-3475-963B834C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D962A-5F9A-76BB-0F68-6B3BCBE59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BD864-28F6-34F5-BA6E-3E8D3855F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01F0B4-3B77-12C9-B30D-A7298153D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B67DF19-DACE-F3CB-C224-2C7784ADE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A38ABF0-DEEE-9A33-DDAB-E1A4835BDE4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8DC1-0BEE-2461-61F5-F0A7F4AB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92C245-0DF9-5C9B-D555-6F622FDD0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B26EDC6-7274-CEDF-9D36-606F25C2A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069F6E9-B12D-017A-0A98-DDAB66827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5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D23F57-D019-9D79-0150-0E4E652F5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E4A6A2-42C5-5C09-E63B-2D692C621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0211994-E11D-AFA3-E774-8AA4D448C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2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4E36-8BE2-FB6A-ACBA-DDDA13AA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5BFB-C7E6-C489-0295-CE8194D3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14FF4-37B7-3304-AFF7-74A945F8F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3F5476C-8E6E-85E0-76CF-DEB6CC884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515A0F-AF8E-A6E3-8B94-908E5562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73DF1FD-A40F-75D5-C009-39899B47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18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A8CB-39B4-537C-4246-6D4303D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6095D-6C13-F39F-D9FF-10030F8EC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1673B-578C-F1FC-671E-48E1C4AF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C76BD3-04D2-8FD7-2F24-ADDD0919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681A69C-0512-7650-95A1-06E715032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33DAEF2-7E82-5A37-2DB2-957327FA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0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62DD3-90EC-F85A-0800-96030E0C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413875"/>
            <a:ext cx="9311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9490-FD65-C2A6-8B8A-ABDCD12A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76" y="1866568"/>
            <a:ext cx="9311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53C80-25AC-88B2-824A-0E5ED7D6D75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55116" y="0"/>
            <a:ext cx="1538444" cy="4138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DCD2-3F95-9792-8540-E07B54285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9792" y="6421907"/>
            <a:ext cx="179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Nilothpal Bhattacharya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3E575-FD30-039A-7FB2-E7722FB43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6861" y="6424594"/>
            <a:ext cx="4333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National University of Singapore- Institute of System Science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7021A-7E26-7E62-CE1A-277EB68B57C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" y="31750"/>
            <a:ext cx="424754" cy="4247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4283DB-57AB-D5BB-52CB-5251BF70EAA7}"/>
              </a:ext>
            </a:extLst>
          </p:cNvPr>
          <p:cNvGrpSpPr/>
          <p:nvPr userDrawn="1"/>
        </p:nvGrpSpPr>
        <p:grpSpPr>
          <a:xfrm>
            <a:off x="9114090" y="5820428"/>
            <a:ext cx="3065401" cy="1057877"/>
            <a:chOff x="9114090" y="5820428"/>
            <a:chExt cx="3065401" cy="10578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4CC598-68AF-954A-DA74-EA2498A383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221" y="5820428"/>
              <a:ext cx="1029270" cy="1037571"/>
            </a:xfrm>
            <a:prstGeom prst="rect">
              <a:avLst/>
            </a:prstGeom>
          </p:spPr>
        </p:pic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B46E3C78-F696-20C3-D4B1-138AB35C7D5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4090" y="6364548"/>
              <a:ext cx="2299897" cy="51375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rgbClr val="92D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Med-Analytica</a:t>
              </a:r>
              <a:endPara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47FCED6-AB8F-5C9A-2462-5D180D02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055" y="64219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M.Tech Intelligent Systems</a:t>
            </a:r>
            <a:endParaRPr lang="en-IN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8CD5A9D-8AC3-9B0A-0F97-A770E34921B0}"/>
              </a:ext>
            </a:extLst>
          </p:cNvPr>
          <p:cNvSpPr txBox="1">
            <a:spLocks/>
          </p:cNvSpPr>
          <p:nvPr userDrawn="1"/>
        </p:nvSpPr>
        <p:spPr>
          <a:xfrm>
            <a:off x="11118376" y="427510"/>
            <a:ext cx="1073624" cy="2111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06D173-ABCB-4600-B40B-305710807BA9}" type="datetimeFigureOut">
              <a:rPr lang="en-IN" sz="1200" smtClean="0"/>
              <a:pPr/>
              <a:t>05-06-2023</a:t>
            </a:fld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465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A9CF-BB1A-B6C5-D979-290B096D7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48" y="4962068"/>
            <a:ext cx="9144000" cy="100603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Med-Analytica</a:t>
            </a:r>
            <a:r>
              <a:rPr lang="en-US" sz="1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a trusted AI partner</a:t>
            </a:r>
            <a:endParaRPr lang="en-IN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578F5-57CE-0B7D-E97E-E41C9207E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90" y="6472238"/>
            <a:ext cx="9144000" cy="3222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Nilothpal Bhattacharya, M.Tech Intelligent Systems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70AC0-540B-3B47-91E8-D717D21A3156}"/>
              </a:ext>
            </a:extLst>
          </p:cNvPr>
          <p:cNvSpPr txBox="1"/>
          <p:nvPr/>
        </p:nvSpPr>
        <p:spPr>
          <a:xfrm>
            <a:off x="1869743" y="1310185"/>
            <a:ext cx="8120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Technical Overview of Architecture</a:t>
            </a:r>
            <a:endParaRPr lang="en-IN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0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4C3E7A-6A34-6EB5-EC0C-1FFD512C0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73" y="1126736"/>
            <a:ext cx="9591206" cy="440060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60340-0483-08C7-426F-7A1611A7DA46}"/>
              </a:ext>
            </a:extLst>
          </p:cNvPr>
          <p:cNvSpPr txBox="1"/>
          <p:nvPr/>
        </p:nvSpPr>
        <p:spPr>
          <a:xfrm>
            <a:off x="1078173" y="518160"/>
            <a:ext cx="884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High Level Architecture – Med Analytica</a:t>
            </a:r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08194B9-E5CC-7CEF-E29D-22CD4A377695}"/>
              </a:ext>
            </a:extLst>
          </p:cNvPr>
          <p:cNvSpPr txBox="1">
            <a:spLocks/>
          </p:cNvSpPr>
          <p:nvPr/>
        </p:nvSpPr>
        <p:spPr>
          <a:xfrm>
            <a:off x="368490" y="6472238"/>
            <a:ext cx="9144000" cy="3222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Nilothpal Bhattacharya, M.Tech Intelligent Systems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00D4546-5F21-292C-4AD1-82F3DF335395}"/>
              </a:ext>
            </a:extLst>
          </p:cNvPr>
          <p:cNvSpPr/>
          <p:nvPr/>
        </p:nvSpPr>
        <p:spPr>
          <a:xfrm>
            <a:off x="899166" y="1356360"/>
            <a:ext cx="914394" cy="1173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CKD Data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D7721F-E51C-5534-3F15-B06E93D48944}"/>
              </a:ext>
            </a:extLst>
          </p:cNvPr>
          <p:cNvSpPr/>
          <p:nvPr/>
        </p:nvSpPr>
        <p:spPr>
          <a:xfrm>
            <a:off x="2727960" y="1021080"/>
            <a:ext cx="4480554" cy="344805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Python based FLASK App 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DB97E98-3FDA-1A8A-FA12-F5C6F8744BDB}"/>
              </a:ext>
            </a:extLst>
          </p:cNvPr>
          <p:cNvSpPr/>
          <p:nvPr/>
        </p:nvSpPr>
        <p:spPr>
          <a:xfrm>
            <a:off x="3108960" y="1722120"/>
            <a:ext cx="2423160" cy="434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- model_build_train.py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E815B-51BF-EEBE-2866-AEA7C31B9E25}"/>
              </a:ext>
            </a:extLst>
          </p:cNvPr>
          <p:cNvSpPr/>
          <p:nvPr/>
        </p:nvSpPr>
        <p:spPr>
          <a:xfrm>
            <a:off x="3108960" y="2739391"/>
            <a:ext cx="2423160" cy="150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 ckd.py</a:t>
            </a:r>
          </a:p>
          <a:p>
            <a:endParaRPr lang="en-US" dirty="0"/>
          </a:p>
          <a:p>
            <a:r>
              <a:rPr lang="en-US" u="sng" dirty="0"/>
              <a:t>Templates</a:t>
            </a:r>
          </a:p>
          <a:p>
            <a:r>
              <a:rPr lang="en-US" dirty="0"/>
              <a:t>- All html pages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E927B-5301-1353-F52C-DDE94E4A87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320540" y="2156460"/>
            <a:ext cx="0" cy="58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FB5A6-99FB-8C62-D497-E59ED4A17A85}"/>
              </a:ext>
            </a:extLst>
          </p:cNvPr>
          <p:cNvSpPr txBox="1"/>
          <p:nvPr/>
        </p:nvSpPr>
        <p:spPr>
          <a:xfrm>
            <a:off x="4408172" y="2276951"/>
            <a:ext cx="280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Logistic_regression_model.pkl</a:t>
            </a:r>
            <a:endParaRPr lang="en-IN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1DAFAC-7969-412B-AACB-E70A9BF387F4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V="1">
            <a:off x="1813560" y="1939290"/>
            <a:ext cx="1295400" cy="3810"/>
          </a:xfrm>
          <a:prstGeom prst="bentConnector3">
            <a:avLst/>
          </a:prstGeom>
          <a:ln w="38100">
            <a:solidFill>
              <a:srgbClr val="52F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9548C-B593-3055-60D9-FE515CD852EC}"/>
              </a:ext>
            </a:extLst>
          </p:cNvPr>
          <p:cNvSpPr/>
          <p:nvPr/>
        </p:nvSpPr>
        <p:spPr>
          <a:xfrm>
            <a:off x="8260074" y="2259331"/>
            <a:ext cx="30327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for Classification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B62C7-9963-248E-A6A9-A9481B87953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5532120" y="2579371"/>
            <a:ext cx="2727954" cy="914400"/>
          </a:xfrm>
          <a:prstGeom prst="bentConnector3">
            <a:avLst/>
          </a:prstGeom>
          <a:ln w="38100">
            <a:solidFill>
              <a:srgbClr val="52F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958FEC-7009-1B8B-459C-6F02564BBB64}"/>
              </a:ext>
            </a:extLst>
          </p:cNvPr>
          <p:cNvSpPr/>
          <p:nvPr/>
        </p:nvSpPr>
        <p:spPr>
          <a:xfrm>
            <a:off x="8869680" y="685800"/>
            <a:ext cx="1813560" cy="1082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without classification label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4BC840-A577-E29F-A2A4-60379895608D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9776454" y="1767840"/>
            <a:ext cx="6" cy="491491"/>
          </a:xfrm>
          <a:prstGeom prst="straightConnector1">
            <a:avLst/>
          </a:prstGeom>
          <a:ln w="38100">
            <a:solidFill>
              <a:srgbClr val="52F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372898-8D4C-330B-8BFA-6774FAE80A96}"/>
              </a:ext>
            </a:extLst>
          </p:cNvPr>
          <p:cNvSpPr/>
          <p:nvPr/>
        </p:nvSpPr>
        <p:spPr>
          <a:xfrm>
            <a:off x="8313417" y="3467098"/>
            <a:ext cx="2926074" cy="52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 CKD or NotCKD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BC6640-D2AE-D28E-F563-587F4D31394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9776454" y="2899411"/>
            <a:ext cx="0" cy="567687"/>
          </a:xfrm>
          <a:prstGeom prst="straightConnector1">
            <a:avLst/>
          </a:prstGeom>
          <a:ln w="38100">
            <a:solidFill>
              <a:srgbClr val="52F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62989F-52A2-A6F8-65CC-12AB187A8E8E}"/>
              </a:ext>
            </a:extLst>
          </p:cNvPr>
          <p:cNvSpPr/>
          <p:nvPr/>
        </p:nvSpPr>
        <p:spPr>
          <a:xfrm>
            <a:off x="2727960" y="5217796"/>
            <a:ext cx="4480554" cy="79771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Python based Streamlit App </a:t>
            </a:r>
          </a:p>
          <a:p>
            <a:r>
              <a:rPr lang="en-US" dirty="0"/>
              <a:t>For Dashboarding and Analysis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84584E4-5DBA-64B8-4EA8-B90C1F6D6783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 rot="16200000" flipH="1">
            <a:off x="498754" y="3387448"/>
            <a:ext cx="3086815" cy="1371597"/>
          </a:xfrm>
          <a:prstGeom prst="bentConnector2">
            <a:avLst/>
          </a:prstGeom>
          <a:ln w="38100">
            <a:solidFill>
              <a:srgbClr val="52F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6952FA5-6D9A-8618-14F6-242775D1EC20}"/>
              </a:ext>
            </a:extLst>
          </p:cNvPr>
          <p:cNvSpPr/>
          <p:nvPr/>
        </p:nvSpPr>
        <p:spPr>
          <a:xfrm>
            <a:off x="8260074" y="5293996"/>
            <a:ext cx="297941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Web App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A7843D-F035-B987-45E7-DC3CAEA17A9E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208514" y="5614036"/>
            <a:ext cx="1051560" cy="2619"/>
          </a:xfrm>
          <a:prstGeom prst="straightConnector1">
            <a:avLst/>
          </a:prstGeom>
          <a:ln w="38100">
            <a:solidFill>
              <a:srgbClr val="52F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C65B03-9B27-5209-3619-F1B0200659AB}"/>
              </a:ext>
            </a:extLst>
          </p:cNvPr>
          <p:cNvSpPr txBox="1"/>
          <p:nvPr/>
        </p:nvSpPr>
        <p:spPr>
          <a:xfrm>
            <a:off x="1014412" y="354360"/>
            <a:ext cx="6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Deployment design - – Med Analytica</a:t>
            </a:r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E6AB57E-7689-EDF8-3B6C-0EC18969D912}"/>
              </a:ext>
            </a:extLst>
          </p:cNvPr>
          <p:cNvSpPr txBox="1">
            <a:spLocks/>
          </p:cNvSpPr>
          <p:nvPr/>
        </p:nvSpPr>
        <p:spPr>
          <a:xfrm>
            <a:off x="368490" y="6472238"/>
            <a:ext cx="9144000" cy="3222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Nilothpal Bhattacharya, M.Tech Intelligent Systems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8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68F8F-3F2B-DF9C-6EDE-2C9D7CC5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338262"/>
            <a:ext cx="9401175" cy="2981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9CB60-C64E-A131-DBF6-0B764E23CCE3}"/>
              </a:ext>
            </a:extLst>
          </p:cNvPr>
          <p:cNvSpPr txBox="1"/>
          <p:nvPr/>
        </p:nvSpPr>
        <p:spPr>
          <a:xfrm>
            <a:off x="1395412" y="554385"/>
            <a:ext cx="635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 building Pipeline</a:t>
            </a:r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8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B9FC20-9A97-0919-9692-0B7B2FF65BEE}"/>
              </a:ext>
            </a:extLst>
          </p:cNvPr>
          <p:cNvGrpSpPr/>
          <p:nvPr/>
        </p:nvGrpSpPr>
        <p:grpSpPr>
          <a:xfrm>
            <a:off x="187193" y="149312"/>
            <a:ext cx="11884806" cy="5881144"/>
            <a:chOff x="187193" y="149312"/>
            <a:chExt cx="11884806" cy="58811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4E31BF-AC19-31ED-644C-457B5F1C8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2120" y="869937"/>
              <a:ext cx="2116883" cy="1278904"/>
            </a:xfrm>
            <a:prstGeom prst="rect">
              <a:avLst/>
            </a:prstGeom>
          </p:spPr>
        </p:pic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4E21C040-3B42-5512-8A15-594CDF70F81E}"/>
                </a:ext>
              </a:extLst>
            </p:cNvPr>
            <p:cNvSpPr/>
            <p:nvPr/>
          </p:nvSpPr>
          <p:spPr>
            <a:xfrm>
              <a:off x="347880" y="1105529"/>
              <a:ext cx="594354" cy="8077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CKD Data</a:t>
              </a:r>
              <a:endParaRPr lang="en-IN" sz="12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EC50A3-BEB0-CCD5-9820-C1B5D02D828E}"/>
                </a:ext>
              </a:extLst>
            </p:cNvPr>
            <p:cNvCxnSpPr>
              <a:cxnSpLocks/>
              <a:stCxn id="4" idx="4"/>
              <a:endCxn id="3" idx="1"/>
            </p:cNvCxnSpPr>
            <p:nvPr/>
          </p:nvCxnSpPr>
          <p:spPr>
            <a:xfrm>
              <a:off x="942234" y="1509389"/>
              <a:ext cx="779886" cy="0"/>
            </a:xfrm>
            <a:prstGeom prst="straightConnector1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99D045-1D05-DBA8-7D46-8CD87466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5480" y="2859405"/>
              <a:ext cx="1903523" cy="1225345"/>
            </a:xfrm>
            <a:prstGeom prst="rect">
              <a:avLst/>
            </a:prstGeom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1A2E404-92A0-8CCB-6949-A787C3BD4458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 rot="16200000" flipH="1">
              <a:off x="2478620" y="2450783"/>
              <a:ext cx="710564" cy="106680"/>
            </a:xfrm>
            <a:prstGeom prst="bentConnector3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0BC4DC-B42E-334D-9894-71ECD31B6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2528" y="854765"/>
              <a:ext cx="2560721" cy="2004640"/>
            </a:xfrm>
            <a:prstGeom prst="rect">
              <a:avLst/>
            </a:prstGeom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C032347-80DC-211D-B5C4-28BDDA514D2B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3839003" y="1509389"/>
              <a:ext cx="1083525" cy="347696"/>
            </a:xfrm>
            <a:prstGeom prst="bentConnector3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36FAD8-FAB5-5E1E-88C9-FA26302E0196}"/>
                </a:ext>
              </a:extLst>
            </p:cNvPr>
            <p:cNvCxnSpPr>
              <a:cxnSpLocks/>
              <a:stCxn id="8" idx="3"/>
              <a:endCxn id="12" idx="2"/>
            </p:cNvCxnSpPr>
            <p:nvPr/>
          </p:nvCxnSpPr>
          <p:spPr>
            <a:xfrm flipV="1">
              <a:off x="3839003" y="2859405"/>
              <a:ext cx="2363886" cy="612673"/>
            </a:xfrm>
            <a:prstGeom prst="bentConnector2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E6E855-FA89-D31B-9515-E9DDD263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1764" y="746759"/>
              <a:ext cx="2400034" cy="163470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1F5DEEF-B29C-2F4B-3AD7-DB802337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2180" y="2625554"/>
              <a:ext cx="2400033" cy="196696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A405BD-4AE3-CFBD-A970-2D244EA1F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5043" y="4895739"/>
              <a:ext cx="1774306" cy="1009418"/>
            </a:xfrm>
            <a:prstGeom prst="rect">
              <a:avLst/>
            </a:prstGeom>
            <a:ln>
              <a:solidFill>
                <a:srgbClr val="52F725"/>
              </a:solidFill>
            </a:ln>
          </p:spPr>
        </p:pic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175115E-B7C1-A62C-7B50-9D5CA77B7E39}"/>
                </a:ext>
              </a:extLst>
            </p:cNvPr>
            <p:cNvCxnSpPr>
              <a:stCxn id="12" idx="3"/>
              <a:endCxn id="18" idx="1"/>
            </p:cNvCxnSpPr>
            <p:nvPr/>
          </p:nvCxnSpPr>
          <p:spPr>
            <a:xfrm flipV="1">
              <a:off x="7483249" y="1564112"/>
              <a:ext cx="808515" cy="292973"/>
            </a:xfrm>
            <a:prstGeom prst="bentConnector3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62D5C34-64A4-56FA-CC14-9DD765B85BE1}"/>
                </a:ext>
              </a:extLst>
            </p:cNvPr>
            <p:cNvCxnSpPr>
              <a:stCxn id="18" idx="2"/>
              <a:endCxn id="32" idx="0"/>
            </p:cNvCxnSpPr>
            <p:nvPr/>
          </p:nvCxnSpPr>
          <p:spPr>
            <a:xfrm flipH="1">
              <a:off x="9482197" y="2381464"/>
              <a:ext cx="9584" cy="244090"/>
            </a:xfrm>
            <a:prstGeom prst="straightConnector1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ACA32B7-3942-2104-FC61-0BC94DFE21B9}"/>
                </a:ext>
              </a:extLst>
            </p:cNvPr>
            <p:cNvCxnSpPr>
              <a:stCxn id="32" idx="2"/>
              <a:endCxn id="36" idx="0"/>
            </p:cNvCxnSpPr>
            <p:nvPr/>
          </p:nvCxnSpPr>
          <p:spPr>
            <a:xfrm flipH="1">
              <a:off x="9482196" y="4592519"/>
              <a:ext cx="1" cy="303220"/>
            </a:xfrm>
            <a:prstGeom prst="straightConnector1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99C7AA-3C7B-E78B-69BB-90AC265CF94D}"/>
                </a:ext>
              </a:extLst>
            </p:cNvPr>
            <p:cNvSpPr txBox="1"/>
            <p:nvPr/>
          </p:nvSpPr>
          <p:spPr>
            <a:xfrm>
              <a:off x="1932980" y="177953"/>
              <a:ext cx="1691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Model built and trained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F1210B-B74C-751A-A08E-1458DE0A278B}"/>
                </a:ext>
              </a:extLst>
            </p:cNvPr>
            <p:cNvSpPr txBox="1"/>
            <p:nvPr/>
          </p:nvSpPr>
          <p:spPr>
            <a:xfrm>
              <a:off x="789323" y="3169890"/>
              <a:ext cx="1143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Model generated</a:t>
              </a:r>
              <a:endParaRPr lang="en-I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99A68D-835E-653F-FE9D-6E251F00F788}"/>
                </a:ext>
              </a:extLst>
            </p:cNvPr>
            <p:cNvSpPr txBox="1"/>
            <p:nvPr/>
          </p:nvSpPr>
          <p:spPr>
            <a:xfrm>
              <a:off x="7726048" y="149312"/>
              <a:ext cx="2571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Web Classification app running on local host with blank form</a:t>
              </a:r>
              <a:endPara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5CF1CF-F734-BC04-6B73-513B7E1AE0C7}"/>
                </a:ext>
              </a:extLst>
            </p:cNvPr>
            <p:cNvSpPr txBox="1"/>
            <p:nvPr/>
          </p:nvSpPr>
          <p:spPr>
            <a:xfrm>
              <a:off x="6339592" y="2871195"/>
              <a:ext cx="15090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Main Flask App to be executed to start hosting web app</a:t>
              </a:r>
              <a:endPara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72EC55-1545-168D-972D-E5CDD449F452}"/>
                </a:ext>
              </a:extLst>
            </p:cNvPr>
            <p:cNvSpPr txBox="1"/>
            <p:nvPr/>
          </p:nvSpPr>
          <p:spPr>
            <a:xfrm>
              <a:off x="10852485" y="935392"/>
              <a:ext cx="121951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http://127.0.0.1:5002/ckdstatus.html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B36B88-907D-8FA8-88E7-F77CCD8BE3FD}"/>
                </a:ext>
              </a:extLst>
            </p:cNvPr>
            <p:cNvSpPr txBox="1"/>
            <p:nvPr/>
          </p:nvSpPr>
          <p:spPr>
            <a:xfrm>
              <a:off x="10729447" y="2881796"/>
              <a:ext cx="12195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Doctor/Nurse enter patient details to predict</a:t>
              </a:r>
              <a:endPara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238834-5CA1-B0E0-3AAA-68EED53AB551}"/>
                </a:ext>
              </a:extLst>
            </p:cNvPr>
            <p:cNvSpPr txBox="1"/>
            <p:nvPr/>
          </p:nvSpPr>
          <p:spPr>
            <a:xfrm>
              <a:off x="10479105" y="4895739"/>
              <a:ext cx="12195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CKD /NotCKD classification O/P predicted</a:t>
              </a:r>
              <a:endPara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F40218E8-9DEF-D03D-E915-3AA43BDC0F51}"/>
                </a:ext>
              </a:extLst>
            </p:cNvPr>
            <p:cNvSpPr/>
            <p:nvPr/>
          </p:nvSpPr>
          <p:spPr>
            <a:xfrm>
              <a:off x="187193" y="845891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CDAB9121-7EC6-5744-1AF8-44867E7B58BF}"/>
                </a:ext>
              </a:extLst>
            </p:cNvPr>
            <p:cNvSpPr/>
            <p:nvPr/>
          </p:nvSpPr>
          <p:spPr>
            <a:xfrm>
              <a:off x="1437734" y="739768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2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78B39BC6-69D2-ABF3-3EBC-B0513E691812}"/>
                </a:ext>
              </a:extLst>
            </p:cNvPr>
            <p:cNvSpPr/>
            <p:nvPr/>
          </p:nvSpPr>
          <p:spPr>
            <a:xfrm>
              <a:off x="1771404" y="2547931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3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F019D5F3-3883-81B6-027B-432647B0A60E}"/>
                </a:ext>
              </a:extLst>
            </p:cNvPr>
            <p:cNvSpPr/>
            <p:nvPr/>
          </p:nvSpPr>
          <p:spPr>
            <a:xfrm>
              <a:off x="4761841" y="595474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4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9785FB9D-7ED2-8D45-3906-7E40369CBE67}"/>
                </a:ext>
              </a:extLst>
            </p:cNvPr>
            <p:cNvSpPr/>
            <p:nvPr/>
          </p:nvSpPr>
          <p:spPr>
            <a:xfrm>
              <a:off x="7931431" y="617524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5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A9FC8A1-CCA1-159B-A1D6-AAF7630913BB}"/>
                </a:ext>
              </a:extLst>
            </p:cNvPr>
            <p:cNvSpPr/>
            <p:nvPr/>
          </p:nvSpPr>
          <p:spPr>
            <a:xfrm>
              <a:off x="7963797" y="2385239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6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3325F921-2656-727B-4B24-610F13D8A079}"/>
                </a:ext>
              </a:extLst>
            </p:cNvPr>
            <p:cNvSpPr/>
            <p:nvPr/>
          </p:nvSpPr>
          <p:spPr>
            <a:xfrm>
              <a:off x="8298356" y="4728806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7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6A3BEF-3B4F-C506-EEA6-2160A367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1151" y="4796034"/>
              <a:ext cx="2279711" cy="1225345"/>
            </a:xfrm>
            <a:prstGeom prst="rect">
              <a:avLst/>
            </a:prstGeom>
          </p:spPr>
        </p:pic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A1467823-469C-B18E-4E53-99BEF8FB3FF8}"/>
                </a:ext>
              </a:extLst>
            </p:cNvPr>
            <p:cNvCxnSpPr>
              <a:cxnSpLocks/>
              <a:stCxn id="4" idx="3"/>
              <a:endCxn id="66" idx="1"/>
            </p:cNvCxnSpPr>
            <p:nvPr/>
          </p:nvCxnSpPr>
          <p:spPr>
            <a:xfrm rot="16200000" flipH="1">
              <a:off x="-744625" y="3302931"/>
              <a:ext cx="3495458" cy="716094"/>
            </a:xfrm>
            <a:prstGeom prst="bentConnector2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99B7CD7-066C-1BFA-F572-89BAE8A2C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90143" y="4805111"/>
              <a:ext cx="2400033" cy="1225345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B4A3FF5-4E3C-E656-4710-0807C72D73FF}"/>
                </a:ext>
              </a:extLst>
            </p:cNvPr>
            <p:cNvCxnSpPr>
              <a:stCxn id="66" idx="3"/>
              <a:endCxn id="70" idx="1"/>
            </p:cNvCxnSpPr>
            <p:nvPr/>
          </p:nvCxnSpPr>
          <p:spPr>
            <a:xfrm>
              <a:off x="3640862" y="5408707"/>
              <a:ext cx="849281" cy="9077"/>
            </a:xfrm>
            <a:prstGeom prst="straightConnector1">
              <a:avLst/>
            </a:prstGeom>
            <a:ln>
              <a:solidFill>
                <a:srgbClr val="52F7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20EAFBA3-9FE8-B728-A862-238EEF239865}"/>
                </a:ext>
              </a:extLst>
            </p:cNvPr>
            <p:cNvSpPr/>
            <p:nvPr/>
          </p:nvSpPr>
          <p:spPr>
            <a:xfrm>
              <a:off x="1147249" y="4623941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8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3CD52B94-26FB-6AA0-B234-CDF652B1A224}"/>
                </a:ext>
              </a:extLst>
            </p:cNvPr>
            <p:cNvSpPr/>
            <p:nvPr/>
          </p:nvSpPr>
          <p:spPr>
            <a:xfrm>
              <a:off x="4187630" y="4638178"/>
              <a:ext cx="334559" cy="33386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9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1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DB6CB-C336-7E2F-8125-BE24ECB6F3C6}"/>
              </a:ext>
            </a:extLst>
          </p:cNvPr>
          <p:cNvSpPr txBox="1"/>
          <p:nvPr/>
        </p:nvSpPr>
        <p:spPr>
          <a:xfrm>
            <a:off x="4030980" y="2788920"/>
            <a:ext cx="413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168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Med-Analytica@ a trusted AI partner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Med-Analytica</dc:title>
  <dc:creator>Nilothpal Bhattacharya</dc:creator>
  <cp:lastModifiedBy>Nilothpal Bhattacharya</cp:lastModifiedBy>
  <cp:revision>17</cp:revision>
  <dcterms:created xsi:type="dcterms:W3CDTF">2023-06-03T13:12:54Z</dcterms:created>
  <dcterms:modified xsi:type="dcterms:W3CDTF">2023-06-05T06:10:14Z</dcterms:modified>
</cp:coreProperties>
</file>