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0" r:id="rId3"/>
    <p:sldId id="267" r:id="rId4"/>
    <p:sldId id="268" r:id="rId5"/>
    <p:sldId id="269" r:id="rId6"/>
    <p:sldId id="273" r:id="rId7"/>
    <p:sldId id="262" r:id="rId8"/>
    <p:sldId id="274" r:id="rId9"/>
    <p:sldId id="272" r:id="rId10"/>
    <p:sldId id="271" r:id="rId11"/>
    <p:sldId id="276" r:id="rId12"/>
    <p:sldId id="275"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599" autoAdjust="0"/>
  </p:normalViewPr>
  <p:slideViewPr>
    <p:cSldViewPr>
      <p:cViewPr varScale="1">
        <p:scale>
          <a:sx n="72" d="100"/>
          <a:sy n="72" d="100"/>
        </p:scale>
        <p:origin x="690"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7/13/2020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7/13/2020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7/13/2020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7/13/2020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7/13/2020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7/13/2020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7/13/2020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7/13/2020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7/13/2020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7/13/2020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7/13/2020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a:t>Subtitle</a:t>
            </a:r>
          </a:p>
        </p:txBody>
      </p:sp>
      <p:pic>
        <p:nvPicPr>
          <p:cNvPr id="5" name="Picture 4">
            <a:extLst>
              <a:ext uri="{FF2B5EF4-FFF2-40B4-BE49-F238E27FC236}">
                <a16:creationId xmlns:a16="http://schemas.microsoft.com/office/drawing/2014/main" id="{8C1C6F4B-2DCE-4F0A-9A46-094D10E824C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a:xfrm>
            <a:off x="0" y="0"/>
            <a:ext cx="12188825" cy="6912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98CD6B9-4C4D-4F37-BD43-BF329ABAB0C6}"/>
              </a:ext>
            </a:extLst>
          </p:cNvPr>
          <p:cNvSpPr txBox="1"/>
          <p:nvPr/>
        </p:nvSpPr>
        <p:spPr>
          <a:xfrm>
            <a:off x="4150196" y="5793635"/>
            <a:ext cx="7560840" cy="757130"/>
          </a:xfrm>
          <a:prstGeom prst="rect">
            <a:avLst/>
          </a:prstGeom>
          <a:noFill/>
        </p:spPr>
        <p:txBody>
          <a:bodyPr wrap="square" rtlCol="0">
            <a:spAutoFit/>
          </a:bodyPr>
          <a:lstStyle/>
          <a:p>
            <a:pPr>
              <a:lnSpc>
                <a:spcPct val="90000"/>
              </a:lnSpc>
            </a:pPr>
            <a:r>
              <a:rPr lang="en-IN" sz="2400" b="1" dirty="0">
                <a:solidFill>
                  <a:schemeClr val="bg1"/>
                </a:solidFill>
              </a:rPr>
              <a:t>Presented By –  </a:t>
            </a:r>
            <a:r>
              <a:rPr lang="en-IN" sz="2400" dirty="0">
                <a:solidFill>
                  <a:schemeClr val="bg1"/>
                </a:solidFill>
              </a:rPr>
              <a:t>Sumon Chakrabarty, Subham Chowdhary, Nilotpal Banerjee, Sharmistha Roy</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924" y="260648"/>
            <a:ext cx="8424936" cy="1236786"/>
          </a:xfrm>
        </p:spPr>
        <p:txBody>
          <a:bodyPr>
            <a:noAutofit/>
            <a:scene3d>
              <a:camera prst="obliqueTopLeft"/>
              <a:lightRig rig="threePt" dir="t"/>
            </a:scene3d>
            <a:sp3d extrusionH="57150">
              <a:bevelT h="25400" prst="softRound"/>
            </a:sp3d>
          </a:bodyPr>
          <a:lstStyle/>
          <a:p>
            <a:r>
              <a:rPr lang="en-US" sz="8000" dirty="0">
                <a:effectLst>
                  <a:outerShdw blurRad="50800" dist="38100" dir="13500000" algn="br" rotWithShape="0">
                    <a:prstClr val="black">
                      <a:alpha val="40000"/>
                    </a:prstClr>
                  </a:outerShdw>
                </a:effectLst>
                <a:latin typeface="Stencil" panose="040409050D0802020404" pitchFamily="82" charset="0"/>
              </a:rPr>
              <a:t>DISADVANTAGES</a:t>
            </a:r>
          </a:p>
        </p:txBody>
      </p:sp>
      <p:sp>
        <p:nvSpPr>
          <p:cNvPr id="3" name="TextBox 2">
            <a:extLst>
              <a:ext uri="{FF2B5EF4-FFF2-40B4-BE49-F238E27FC236}">
                <a16:creationId xmlns:a16="http://schemas.microsoft.com/office/drawing/2014/main" id="{1DE6D748-FD89-426E-A4FF-031A609EC08C}"/>
              </a:ext>
            </a:extLst>
          </p:cNvPr>
          <p:cNvSpPr txBox="1"/>
          <p:nvPr/>
        </p:nvSpPr>
        <p:spPr>
          <a:xfrm>
            <a:off x="1125860" y="1988840"/>
            <a:ext cx="2880320"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a:t>Open-Book Exams</a:t>
            </a:r>
            <a:endParaRPr lang="en-IN" sz="2400" dirty="0"/>
          </a:p>
        </p:txBody>
      </p:sp>
      <p:pic>
        <p:nvPicPr>
          <p:cNvPr id="5" name="Picture 4">
            <a:extLst>
              <a:ext uri="{FF2B5EF4-FFF2-40B4-BE49-F238E27FC236}">
                <a16:creationId xmlns:a16="http://schemas.microsoft.com/office/drawing/2014/main" id="{8F495515-1226-42A6-97CB-15D4742B4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212" y="1844824"/>
            <a:ext cx="771593" cy="853812"/>
          </a:xfrm>
          <a:prstGeom prst="rect">
            <a:avLst/>
          </a:prstGeom>
        </p:spPr>
      </p:pic>
      <p:sp>
        <p:nvSpPr>
          <p:cNvPr id="6" name="TextBox 5">
            <a:extLst>
              <a:ext uri="{FF2B5EF4-FFF2-40B4-BE49-F238E27FC236}">
                <a16:creationId xmlns:a16="http://schemas.microsoft.com/office/drawing/2014/main" id="{93E29BBC-EA47-4E82-AA53-C4FE27273A68}"/>
              </a:ext>
            </a:extLst>
          </p:cNvPr>
          <p:cNvSpPr txBox="1"/>
          <p:nvPr/>
        </p:nvSpPr>
        <p:spPr>
          <a:xfrm>
            <a:off x="1125859" y="3284984"/>
            <a:ext cx="3939945"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a:t>Adopting New Technology</a:t>
            </a:r>
            <a:endParaRPr lang="en-IN" sz="2400" dirty="0"/>
          </a:p>
        </p:txBody>
      </p:sp>
      <p:pic>
        <p:nvPicPr>
          <p:cNvPr id="8" name="Picture 7">
            <a:extLst>
              <a:ext uri="{FF2B5EF4-FFF2-40B4-BE49-F238E27FC236}">
                <a16:creationId xmlns:a16="http://schemas.microsoft.com/office/drawing/2014/main" id="{3DEE1D32-6A08-496A-9DAA-B9D80C789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16" y="3005636"/>
            <a:ext cx="1131555" cy="704080"/>
          </a:xfrm>
          <a:prstGeom prst="rect">
            <a:avLst/>
          </a:prstGeom>
        </p:spPr>
      </p:pic>
      <p:sp>
        <p:nvSpPr>
          <p:cNvPr id="9" name="TextBox 8">
            <a:extLst>
              <a:ext uri="{FF2B5EF4-FFF2-40B4-BE49-F238E27FC236}">
                <a16:creationId xmlns:a16="http://schemas.microsoft.com/office/drawing/2014/main" id="{6893A4D7-41DB-4382-99C5-ED6101B26CE2}"/>
              </a:ext>
            </a:extLst>
          </p:cNvPr>
          <p:cNvSpPr txBox="1"/>
          <p:nvPr/>
        </p:nvSpPr>
        <p:spPr>
          <a:xfrm>
            <a:off x="1125859" y="4581128"/>
            <a:ext cx="3939944"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dirty="0"/>
              <a:t>Infrastructural Limitations</a:t>
            </a:r>
          </a:p>
        </p:txBody>
      </p:sp>
      <p:pic>
        <p:nvPicPr>
          <p:cNvPr id="13" name="Picture 12">
            <a:extLst>
              <a:ext uri="{FF2B5EF4-FFF2-40B4-BE49-F238E27FC236}">
                <a16:creationId xmlns:a16="http://schemas.microsoft.com/office/drawing/2014/main" id="{7C7053AF-046B-4617-BD00-45B2EFB48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4590" y="4153274"/>
            <a:ext cx="959822" cy="1020763"/>
          </a:xfrm>
          <a:prstGeom prst="rect">
            <a:avLst/>
          </a:prstGeom>
        </p:spPr>
      </p:pic>
      <p:sp>
        <p:nvSpPr>
          <p:cNvPr id="14" name="TextBox 13">
            <a:extLst>
              <a:ext uri="{FF2B5EF4-FFF2-40B4-BE49-F238E27FC236}">
                <a16:creationId xmlns:a16="http://schemas.microsoft.com/office/drawing/2014/main" id="{E8B031FC-C3C7-4689-880F-19980C4FA21B}"/>
              </a:ext>
            </a:extLst>
          </p:cNvPr>
          <p:cNvSpPr txBox="1"/>
          <p:nvPr/>
        </p:nvSpPr>
        <p:spPr>
          <a:xfrm>
            <a:off x="7318548" y="3727634"/>
            <a:ext cx="3024336" cy="757130"/>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US" sz="2400"/>
              <a:t>Trends in Teaching and Assessment</a:t>
            </a:r>
            <a:endParaRPr lang="en-IN" sz="2400" dirty="0"/>
          </a:p>
        </p:txBody>
      </p:sp>
      <p:pic>
        <p:nvPicPr>
          <p:cNvPr id="16" name="Picture 15">
            <a:extLst>
              <a:ext uri="{FF2B5EF4-FFF2-40B4-BE49-F238E27FC236}">
                <a16:creationId xmlns:a16="http://schemas.microsoft.com/office/drawing/2014/main" id="{6B600359-9F17-4A4B-8969-8510289B60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8041" y="3611769"/>
            <a:ext cx="1204758" cy="872102"/>
          </a:xfrm>
          <a:prstGeom prst="rect">
            <a:avLst/>
          </a:prstGeom>
        </p:spPr>
      </p:pic>
      <p:sp>
        <p:nvSpPr>
          <p:cNvPr id="17" name="TextBox 16">
            <a:extLst>
              <a:ext uri="{FF2B5EF4-FFF2-40B4-BE49-F238E27FC236}">
                <a16:creationId xmlns:a16="http://schemas.microsoft.com/office/drawing/2014/main" id="{04EFCC28-08C2-4054-830D-43931EB9E1A3}"/>
              </a:ext>
            </a:extLst>
          </p:cNvPr>
          <p:cNvSpPr txBox="1"/>
          <p:nvPr/>
        </p:nvSpPr>
        <p:spPr>
          <a:xfrm>
            <a:off x="7318547" y="5145362"/>
            <a:ext cx="3109493" cy="1089529"/>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US" sz="2400"/>
              <a:t>Computer-Based Tests: Some Apprehensions Too</a:t>
            </a:r>
            <a:endParaRPr lang="en-IN" sz="2400" dirty="0"/>
          </a:p>
        </p:txBody>
      </p:sp>
      <p:pic>
        <p:nvPicPr>
          <p:cNvPr id="19" name="Picture 18">
            <a:extLst>
              <a:ext uri="{FF2B5EF4-FFF2-40B4-BE49-F238E27FC236}">
                <a16:creationId xmlns:a16="http://schemas.microsoft.com/office/drawing/2014/main" id="{52890EE7-BEBE-41AF-9D68-4ED6FDC704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4188" y="5174037"/>
            <a:ext cx="878611" cy="872103"/>
          </a:xfrm>
          <a:prstGeom prst="rect">
            <a:avLst/>
          </a:prstGeom>
        </p:spPr>
      </p:pic>
    </p:spTree>
    <p:extLst>
      <p:ext uri="{BB962C8B-B14F-4D97-AF65-F5344CB8AC3E}">
        <p14:creationId xmlns:p14="http://schemas.microsoft.com/office/powerpoint/2010/main" val="385832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924" y="267261"/>
            <a:ext cx="7272808" cy="1230173"/>
          </a:xfrm>
        </p:spPr>
        <p:txBody>
          <a:bodyPr>
            <a:noAutofit/>
            <a:scene3d>
              <a:camera prst="obliqueTopLeft"/>
              <a:lightRig rig="threePt" dir="t"/>
            </a:scene3d>
            <a:sp3d extrusionH="57150">
              <a:bevelT h="25400" prst="softRound"/>
            </a:sp3d>
          </a:bodyPr>
          <a:lstStyle/>
          <a:p>
            <a:r>
              <a:rPr lang="en-US" sz="8800" dirty="0">
                <a:effectLst>
                  <a:outerShdw blurRad="50800" dist="38100" dir="13500000" algn="br" rotWithShape="0">
                    <a:prstClr val="black">
                      <a:alpha val="40000"/>
                    </a:prstClr>
                  </a:outerShdw>
                </a:effectLst>
                <a:latin typeface="Stencil" panose="040409050D0802020404" pitchFamily="82" charset="0"/>
              </a:rPr>
              <a:t>conclusion</a:t>
            </a:r>
          </a:p>
        </p:txBody>
      </p:sp>
      <p:sp>
        <p:nvSpPr>
          <p:cNvPr id="3" name="TextBox 2">
            <a:extLst>
              <a:ext uri="{FF2B5EF4-FFF2-40B4-BE49-F238E27FC236}">
                <a16:creationId xmlns:a16="http://schemas.microsoft.com/office/drawing/2014/main" id="{B18B88D3-1DE0-45DF-BD47-30055EA3CE8B}"/>
              </a:ext>
            </a:extLst>
          </p:cNvPr>
          <p:cNvSpPr txBox="1"/>
          <p:nvPr/>
        </p:nvSpPr>
        <p:spPr>
          <a:xfrm>
            <a:off x="1485900" y="1844824"/>
            <a:ext cx="10369152" cy="4745915"/>
          </a:xfrm>
          <a:prstGeom prst="rect">
            <a:avLst/>
          </a:prstGeom>
          <a:noFill/>
        </p:spPr>
        <p:txBody>
          <a:bodyPr wrap="square" rtlCol="0">
            <a:spAutoFit/>
          </a:bodyPr>
          <a:lstStyle/>
          <a:p>
            <a:pPr algn="just">
              <a:lnSpc>
                <a:spcPct val="90000"/>
              </a:lnSpc>
            </a:pPr>
            <a:r>
              <a:rPr lang="en-US" sz="2800" dirty="0">
                <a:solidFill>
                  <a:srgbClr val="FFC000"/>
                </a:solidFill>
              </a:rPr>
              <a:t>Examinations are an inevitable part of the educational ecosystem. With evolving technologies, a globalized world, and an increasingly competitive educational landscape, it is necessary to keep up with the times. Along with ever-evolving teaching and learning methods, processes like examinations must also be examined. An online examination system is the product of such an analysis – it automates, digitizes and flattens the process to become more accessible, inclusive and accurate compared to its previous avatar. At the same time, it does not eliminate best practices in student evaluation and examination that have been built over the years. Instead, the online examination system is a culmination of the old and familiar and the new and innovative. </a:t>
            </a:r>
            <a:endParaRPr lang="en-IN" sz="2800" dirty="0">
              <a:solidFill>
                <a:srgbClr val="FFC000"/>
              </a:solidFill>
            </a:endParaRPr>
          </a:p>
        </p:txBody>
      </p:sp>
    </p:spTree>
    <p:extLst>
      <p:ext uri="{BB962C8B-B14F-4D97-AF65-F5344CB8AC3E}">
        <p14:creationId xmlns:p14="http://schemas.microsoft.com/office/powerpoint/2010/main" val="399117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E8215-9F01-45B0-A440-44A4E8E8F68C}"/>
              </a:ext>
            </a:extLst>
          </p:cNvPr>
          <p:cNvSpPr txBox="1"/>
          <p:nvPr/>
        </p:nvSpPr>
        <p:spPr>
          <a:xfrm>
            <a:off x="2349996" y="5013176"/>
            <a:ext cx="7200800" cy="1200329"/>
          </a:xfrm>
          <a:prstGeom prst="rect">
            <a:avLst/>
          </a:prstGeom>
          <a:noFill/>
        </p:spPr>
        <p:txBody>
          <a:bodyPr wrap="square" rtlCol="0">
            <a:spAutoFit/>
            <a:scene3d>
              <a:camera prst="obliqueTopLeft"/>
              <a:lightRig rig="threePt" dir="t"/>
            </a:scene3d>
            <a:sp3d extrusionH="57150">
              <a:bevelT w="38100" h="38100" prst="angle"/>
            </a:sp3d>
          </a:bodyPr>
          <a:lstStyle/>
          <a:p>
            <a:pPr>
              <a:lnSpc>
                <a:spcPct val="90000"/>
              </a:lnSpc>
            </a:pPr>
            <a:r>
              <a:rPr lang="en-IN" sz="8000" b="1" dirty="0">
                <a:ln w="9525">
                  <a:solidFill>
                    <a:schemeClr val="bg1"/>
                  </a:solidFill>
                  <a:prstDash val="solid"/>
                </a:ln>
                <a:effectLst>
                  <a:outerShdw blurRad="50800" dist="38100" dir="13500000" algn="br" rotWithShape="0">
                    <a:prstClr val="black">
                      <a:alpha val="40000"/>
                    </a:prstClr>
                  </a:outerShdw>
                </a:effectLst>
                <a:latin typeface="Arial Black" panose="020B0A04020102020204" pitchFamily="34" charset="0"/>
              </a:rPr>
              <a:t>THANK YOU</a:t>
            </a:r>
          </a:p>
        </p:txBody>
      </p:sp>
      <p:pic>
        <p:nvPicPr>
          <p:cNvPr id="4" name="Picture 3">
            <a:extLst>
              <a:ext uri="{FF2B5EF4-FFF2-40B4-BE49-F238E27FC236}">
                <a16:creationId xmlns:a16="http://schemas.microsoft.com/office/drawing/2014/main" id="{D0F2CE19-C28B-415F-8F0B-5E2221314D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6020" y="188640"/>
            <a:ext cx="6534572" cy="4356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200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01924" y="188640"/>
            <a:ext cx="7848872" cy="1308794"/>
          </a:xfrm>
        </p:spPr>
        <p:txBody>
          <a:bodyPr>
            <a:noAutofit/>
            <a:scene3d>
              <a:camera prst="obliqueTopLeft"/>
              <a:lightRig rig="threePt" dir="t"/>
            </a:scene3d>
            <a:sp3d extrusionH="57150">
              <a:bevelT h="25400" prst="softRound"/>
            </a:sp3d>
          </a:bodyPr>
          <a:lstStyle/>
          <a:p>
            <a:r>
              <a:rPr lang="en-US" sz="8000" b="1" dirty="0">
                <a:ln w="9525">
                  <a:solidFill>
                    <a:schemeClr val="bg1"/>
                  </a:solidFill>
                  <a:prstDash val="solid"/>
                </a:ln>
                <a:effectLst>
                  <a:outerShdw blurRad="50800" dist="38100" dir="13500000" algn="br" rotWithShape="0">
                    <a:prstClr val="black">
                      <a:alpha val="40000"/>
                    </a:prstClr>
                  </a:outerShdw>
                </a:effectLst>
                <a:latin typeface="Stencil" panose="040409050D0802020404" pitchFamily="82" charset="0"/>
              </a:rPr>
              <a:t>INTRODUCTION</a:t>
            </a:r>
          </a:p>
        </p:txBody>
      </p:sp>
      <p:sp>
        <p:nvSpPr>
          <p:cNvPr id="4" name="TextBox 3">
            <a:extLst>
              <a:ext uri="{FF2B5EF4-FFF2-40B4-BE49-F238E27FC236}">
                <a16:creationId xmlns:a16="http://schemas.microsoft.com/office/drawing/2014/main" id="{C39F43BC-6ADE-44C8-9D86-4D01921A1C52}"/>
              </a:ext>
            </a:extLst>
          </p:cNvPr>
          <p:cNvSpPr txBox="1"/>
          <p:nvPr/>
        </p:nvSpPr>
        <p:spPr>
          <a:xfrm>
            <a:off x="196364" y="1628800"/>
            <a:ext cx="7986280" cy="5133713"/>
          </a:xfrm>
          <a:prstGeom prst="rect">
            <a:avLst/>
          </a:prstGeom>
          <a:noFill/>
        </p:spPr>
        <p:txBody>
          <a:bodyPr wrap="square" rtlCol="0">
            <a:spAutoFit/>
          </a:bodyPr>
          <a:lstStyle/>
          <a:p>
            <a:pPr algn="just">
              <a:lnSpc>
                <a:spcPct val="90000"/>
              </a:lnSpc>
            </a:pPr>
            <a:r>
              <a:rPr lang="en-US" sz="2800" dirty="0">
                <a:solidFill>
                  <a:srgbClr val="FFC000"/>
                </a:solidFill>
                <a:latin typeface="Source Sans Pro Semibold" panose="020B0603030403020204" pitchFamily="34" charset="0"/>
              </a:rPr>
              <a:t>Today ,Online Examination System is considered a fast developing examination method because of its accuracy and speed. It is also needed less manpower to handle the examination. Almost all organizations today, are managing their exams by online examination system, since it reduces student's time in examinations. Organizations can also easily monitor the progress of the student that they give through an examination. As a result of this, the result is calculated in less time. It also helps diminishing the need for paper. The best use of this system is in Scholastic Institute and training centres.</a:t>
            </a:r>
            <a:endParaRPr lang="en-IN" sz="2800" dirty="0">
              <a:solidFill>
                <a:srgbClr val="FFC000"/>
              </a:solidFill>
              <a:latin typeface="Source Sans Pro Semibold" panose="020B0603030403020204" pitchFamily="34" charset="0"/>
            </a:endParaRPr>
          </a:p>
        </p:txBody>
      </p:sp>
      <p:pic>
        <p:nvPicPr>
          <p:cNvPr id="3" name="Picture 2">
            <a:extLst>
              <a:ext uri="{FF2B5EF4-FFF2-40B4-BE49-F238E27FC236}">
                <a16:creationId xmlns:a16="http://schemas.microsoft.com/office/drawing/2014/main" id="{D8064D7B-C2E9-40AC-ABF8-4C5F7274975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b="4616"/>
          <a:stretch/>
        </p:blipFill>
        <p:spPr>
          <a:xfrm>
            <a:off x="8032021" y="3645024"/>
            <a:ext cx="4156804" cy="3190799"/>
          </a:xfrm>
          <a:prstGeom prst="rect">
            <a:avLst/>
          </a:prstGeom>
        </p:spPr>
      </p:pic>
    </p:spTree>
    <p:extLst>
      <p:ext uri="{BB962C8B-B14F-4D97-AF65-F5344CB8AC3E}">
        <p14:creationId xmlns:p14="http://schemas.microsoft.com/office/powerpoint/2010/main" val="87060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260648"/>
            <a:ext cx="11234193" cy="1164778"/>
          </a:xfrm>
        </p:spPr>
        <p:txBody>
          <a:bodyPr>
            <a:noAutofit/>
            <a:scene3d>
              <a:camera prst="obliqueTopLeft"/>
              <a:lightRig rig="threePt" dir="t"/>
            </a:scene3d>
            <a:sp3d extrusionH="57150">
              <a:bevelT h="25400" prst="softRound"/>
            </a:sp3d>
          </a:bodyPr>
          <a:lstStyle/>
          <a:p>
            <a:r>
              <a:rPr lang="en-US" sz="6000" dirty="0">
                <a:effectLst>
                  <a:outerShdw blurRad="50800" dist="38100" dir="13500000" algn="br" rotWithShape="0">
                    <a:prstClr val="black">
                      <a:alpha val="40000"/>
                    </a:prstClr>
                  </a:outerShdw>
                </a:effectLst>
                <a:latin typeface="Stencil" panose="040409050D0802020404" pitchFamily="82" charset="0"/>
              </a:rPr>
              <a:t>Online examination System</a:t>
            </a:r>
          </a:p>
        </p:txBody>
      </p:sp>
      <p:sp>
        <p:nvSpPr>
          <p:cNvPr id="5" name="TextBox 4">
            <a:extLst>
              <a:ext uri="{FF2B5EF4-FFF2-40B4-BE49-F238E27FC236}">
                <a16:creationId xmlns:a16="http://schemas.microsoft.com/office/drawing/2014/main" id="{7C70211C-12DD-48D0-9FE1-E3409DE75CA1}"/>
              </a:ext>
            </a:extLst>
          </p:cNvPr>
          <p:cNvSpPr txBox="1"/>
          <p:nvPr/>
        </p:nvSpPr>
        <p:spPr>
          <a:xfrm>
            <a:off x="4150195" y="1772816"/>
            <a:ext cx="7921825" cy="4893647"/>
          </a:xfrm>
          <a:prstGeom prst="rect">
            <a:avLst/>
          </a:prstGeom>
          <a:noFill/>
        </p:spPr>
        <p:txBody>
          <a:bodyPr wrap="square" rtlCol="0">
            <a:spAutoFit/>
          </a:bodyPr>
          <a:lstStyle/>
          <a:p>
            <a:pPr algn="just"/>
            <a:r>
              <a:rPr lang="en-US" sz="2400" dirty="0">
                <a:solidFill>
                  <a:srgbClr val="FFC000"/>
                </a:solidFill>
                <a:latin typeface="Source Sans Pro Semibold" panose="020B0603030403020204" pitchFamily="34" charset="0"/>
              </a:rPr>
              <a:t>Online Examination System is a technology-driven way to simplify examination activities like defining exam patterns with question banks, defining exam timer, objective/ subjective question sections, conducting exams using the computer or mobile devices in a paperless manner.</a:t>
            </a:r>
          </a:p>
          <a:p>
            <a:pPr algn="just"/>
            <a:r>
              <a:rPr lang="en-US" sz="2400" dirty="0">
                <a:solidFill>
                  <a:srgbClr val="FFC000"/>
                </a:solidFill>
                <a:latin typeface="Source Sans Pro Semibold" panose="020B0603030403020204" pitchFamily="34" charset="0"/>
              </a:rPr>
              <a:t>Online Examination System is a cost-effective, scalable way to convert traditional pen and paper-based exams to online and paperless mode.</a:t>
            </a:r>
          </a:p>
          <a:p>
            <a:pPr algn="just"/>
            <a:r>
              <a:rPr lang="en-US" sz="2400" dirty="0">
                <a:solidFill>
                  <a:srgbClr val="FFC000"/>
                </a:solidFill>
                <a:latin typeface="Source Sans Pro Semibold" panose="020B0603030403020204" pitchFamily="34" charset="0"/>
              </a:rPr>
              <a:t>Candidates can appear for the exam using any desktop, laptop, or mobile device with a browser. Exam results can be generated instantly for the objective type of questions.</a:t>
            </a:r>
          </a:p>
          <a:p>
            <a:pPr algn="just"/>
            <a:r>
              <a:rPr lang="en-US" sz="2400" dirty="0">
                <a:solidFill>
                  <a:srgbClr val="FFC000"/>
                </a:solidFill>
                <a:latin typeface="Source Sans Pro Semibold" panose="020B0603030403020204" pitchFamily="34" charset="0"/>
              </a:rPr>
              <a:t>It can simplify overall examination management and result in generation activity</a:t>
            </a:r>
            <a:r>
              <a:rPr lang="en-US" sz="2400" dirty="0"/>
              <a:t>.</a:t>
            </a:r>
            <a:endParaRPr lang="en-IN" sz="2400" dirty="0"/>
          </a:p>
        </p:txBody>
      </p:sp>
      <p:sp>
        <p:nvSpPr>
          <p:cNvPr id="10" name="Teardrop 9">
            <a:extLst>
              <a:ext uri="{FF2B5EF4-FFF2-40B4-BE49-F238E27FC236}">
                <a16:creationId xmlns:a16="http://schemas.microsoft.com/office/drawing/2014/main" id="{725500BD-8238-42C1-99F1-29B145702852}"/>
              </a:ext>
            </a:extLst>
          </p:cNvPr>
          <p:cNvSpPr/>
          <p:nvPr/>
        </p:nvSpPr>
        <p:spPr>
          <a:xfrm rot="10800000">
            <a:off x="-2" y="2924944"/>
            <a:ext cx="4078190" cy="3933056"/>
          </a:xfrm>
          <a:prstGeom prst="teardrop">
            <a:avLst/>
          </a:prstGeom>
          <a:blipFill dpi="0"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a:blipFill>
          <a:ln>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0"/>
            <a:ext cx="11521280" cy="2116042"/>
          </a:xfrm>
        </p:spPr>
        <p:txBody>
          <a:bodyPr>
            <a:noAutofit/>
            <a:scene3d>
              <a:camera prst="obliqueTopLeft"/>
              <a:lightRig rig="threePt" dir="t"/>
            </a:scene3d>
            <a:sp3d extrusionH="57150">
              <a:bevelT h="25400" prst="softRound"/>
            </a:sp3d>
          </a:bodyPr>
          <a:lstStyle/>
          <a:p>
            <a:r>
              <a:rPr lang="en-US" sz="4400" b="1" dirty="0">
                <a:ln w="9525">
                  <a:solidFill>
                    <a:schemeClr val="bg1"/>
                  </a:solidFill>
                  <a:prstDash val="solid"/>
                </a:ln>
                <a:effectLst>
                  <a:outerShdw blurRad="50800" dist="38100" dir="13500000" algn="br" rotWithShape="0">
                    <a:prstClr val="black">
                      <a:alpha val="40000"/>
                    </a:prstClr>
                  </a:outerShdw>
                </a:effectLst>
                <a:latin typeface="Stencil" panose="040409050D0802020404" pitchFamily="82" charset="0"/>
              </a:rPr>
              <a:t>Why Should Educational Institutions Switch to Online Exams?</a:t>
            </a:r>
            <a:br>
              <a:rPr lang="en-US" sz="4400" b="1" dirty="0">
                <a:ln w="9525">
                  <a:solidFill>
                    <a:schemeClr val="bg1"/>
                  </a:solidFill>
                  <a:prstDash val="solid"/>
                </a:ln>
                <a:effectLst>
                  <a:outerShdw blurRad="50800" dist="38100" dir="13500000" algn="br" rotWithShape="0">
                    <a:prstClr val="black">
                      <a:alpha val="40000"/>
                    </a:prstClr>
                  </a:outerShdw>
                </a:effectLst>
              </a:rPr>
            </a:br>
            <a:endParaRPr lang="en-US" sz="4400" b="1" dirty="0">
              <a:ln w="9525">
                <a:solidFill>
                  <a:schemeClr val="bg1"/>
                </a:solidFill>
                <a:prstDash val="solid"/>
              </a:ln>
              <a:effectLst>
                <a:outerShdw blurRad="50800" dist="38100" dir="13500000" algn="br" rotWithShape="0">
                  <a:prstClr val="black">
                    <a:alpha val="40000"/>
                  </a:prstClr>
                </a:outerShdw>
              </a:effectLst>
            </a:endParaRPr>
          </a:p>
        </p:txBody>
      </p:sp>
      <p:sp>
        <p:nvSpPr>
          <p:cNvPr id="9" name="TextBox 8">
            <a:extLst>
              <a:ext uri="{FF2B5EF4-FFF2-40B4-BE49-F238E27FC236}">
                <a16:creationId xmlns:a16="http://schemas.microsoft.com/office/drawing/2014/main" id="{6227FA8A-39C2-4C9E-905E-AEBD8B33ED2D}"/>
              </a:ext>
            </a:extLst>
          </p:cNvPr>
          <p:cNvSpPr txBox="1"/>
          <p:nvPr/>
        </p:nvSpPr>
        <p:spPr>
          <a:xfrm>
            <a:off x="1125860" y="1793096"/>
            <a:ext cx="10369152" cy="1089529"/>
          </a:xfrm>
          <a:prstGeom prst="rect">
            <a:avLst/>
          </a:prstGeom>
          <a:noFill/>
        </p:spPr>
        <p:txBody>
          <a:bodyPr wrap="square" rtlCol="0">
            <a:spAutoFit/>
          </a:bodyPr>
          <a:lstStyle/>
          <a:p>
            <a:pPr algn="just">
              <a:lnSpc>
                <a:spcPct val="90000"/>
              </a:lnSpc>
            </a:pPr>
            <a:r>
              <a:rPr lang="en-US" sz="2400" dirty="0">
                <a:solidFill>
                  <a:srgbClr val="FFC000"/>
                </a:solidFill>
                <a:latin typeface="Source Sans Pro Semibold" panose="020B0603030403020204" pitchFamily="34" charset="0"/>
              </a:rPr>
              <a:t>Schools, colleges and universities have benefited by migrating to the online examination format. If you are yet to upgrade, the below factors may convince you to do so.</a:t>
            </a:r>
            <a:endParaRPr lang="en-IN" sz="2400" dirty="0">
              <a:solidFill>
                <a:srgbClr val="FFC000"/>
              </a:solidFill>
              <a:latin typeface="Source Sans Pro Semibold" panose="020B0603030403020204" pitchFamily="34" charset="0"/>
            </a:endParaRPr>
          </a:p>
        </p:txBody>
      </p:sp>
      <p:sp>
        <p:nvSpPr>
          <p:cNvPr id="10" name="TextBox 9">
            <a:extLst>
              <a:ext uri="{FF2B5EF4-FFF2-40B4-BE49-F238E27FC236}">
                <a16:creationId xmlns:a16="http://schemas.microsoft.com/office/drawing/2014/main" id="{DB62FFC9-59DF-4EB2-AF5D-76F3C526C186}"/>
              </a:ext>
            </a:extLst>
          </p:cNvPr>
          <p:cNvSpPr txBox="1"/>
          <p:nvPr/>
        </p:nvSpPr>
        <p:spPr>
          <a:xfrm>
            <a:off x="5657734" y="3098145"/>
            <a:ext cx="5040560" cy="535531"/>
          </a:xfrm>
          <a:prstGeom prst="rect">
            <a:avLst/>
          </a:prstGeom>
          <a:noFill/>
        </p:spPr>
        <p:txBody>
          <a:bodyPr wrap="square" rtlCol="0">
            <a:spAutoFit/>
            <a:scene3d>
              <a:camera prst="obliqueTopLeft"/>
              <a:lightRig rig="threePt" dir="t"/>
            </a:scene3d>
          </a:bodyPr>
          <a:lstStyle/>
          <a:p>
            <a:pPr>
              <a:lnSpc>
                <a:spcPct val="90000"/>
              </a:lnSpc>
            </a:pPr>
            <a:r>
              <a:rPr lang="en-US" sz="3200" b="1" dirty="0">
                <a:solidFill>
                  <a:srgbClr val="FFFF00"/>
                </a:solidFill>
                <a:effectLst>
                  <a:outerShdw blurRad="50800" dist="38100" dir="13500000" algn="br" rotWithShape="0">
                    <a:prstClr val="black">
                      <a:alpha val="40000"/>
                    </a:prstClr>
                  </a:outerShdw>
                </a:effectLst>
                <a:latin typeface="Calibri" panose="020F0502020204030204" pitchFamily="34" charset="0"/>
                <a:cs typeface="Calibri" panose="020F0502020204030204" pitchFamily="34" charset="0"/>
              </a:rPr>
              <a:t>1. Evaluate a test effortlessly</a:t>
            </a:r>
            <a:endParaRPr lang="en-IN" sz="3200" b="1" dirty="0">
              <a:solidFill>
                <a:srgbClr val="FFFF00"/>
              </a:solidFill>
              <a:effectLst>
                <a:outerShdw blurRad="50800" dist="38100" dir="13500000" algn="br" rotWithShape="0">
                  <a:prstClr val="black">
                    <a:alpha val="40000"/>
                  </a:prstClr>
                </a:outerShdw>
              </a:effectLst>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99A6F1D-CB60-4945-B05A-E2EDB2D90765}"/>
              </a:ext>
            </a:extLst>
          </p:cNvPr>
          <p:cNvSpPr txBox="1"/>
          <p:nvPr/>
        </p:nvSpPr>
        <p:spPr>
          <a:xfrm>
            <a:off x="5657734" y="3886957"/>
            <a:ext cx="5040560" cy="535531"/>
          </a:xfrm>
          <a:prstGeom prst="rect">
            <a:avLst/>
          </a:prstGeom>
          <a:noFill/>
        </p:spPr>
        <p:txBody>
          <a:bodyPr wrap="square" rtlCol="0">
            <a:spAutoFit/>
            <a:scene3d>
              <a:camera prst="obliqueTopLeft"/>
              <a:lightRig rig="threePt" dir="t"/>
            </a:scene3d>
          </a:bodyPr>
          <a:lstStyle/>
          <a:p>
            <a:pPr>
              <a:lnSpc>
                <a:spcPct val="90000"/>
              </a:lnSpc>
            </a:pPr>
            <a:r>
              <a:rPr lang="en-US" sz="3200" b="1" dirty="0">
                <a:solidFill>
                  <a:srgbClr val="FFFF00"/>
                </a:solidFill>
                <a:effectLst>
                  <a:outerShdw blurRad="50800" dist="38100" dir="13500000" algn="br" rotWithShape="0">
                    <a:prstClr val="black">
                      <a:alpha val="40000"/>
                    </a:prstClr>
                  </a:outerShdw>
                </a:effectLst>
                <a:latin typeface="Calibri" panose="020F0502020204030204" pitchFamily="34" charset="0"/>
                <a:cs typeface="Calibri" panose="020F0502020204030204" pitchFamily="34" charset="0"/>
              </a:rPr>
              <a:t>2. Save time and money</a:t>
            </a:r>
            <a:endParaRPr lang="en-IN" sz="3200" b="1" dirty="0">
              <a:solidFill>
                <a:srgbClr val="FFFF00"/>
              </a:solidFill>
              <a:effectLst>
                <a:outerShdw blurRad="50800" dist="38100" dir="13500000" algn="br" rotWithShape="0">
                  <a:prstClr val="black">
                    <a:alpha val="40000"/>
                  </a:prstClr>
                </a:outerShdw>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C886B01A-7920-4FDE-BCC9-5A821D34B6F9}"/>
              </a:ext>
            </a:extLst>
          </p:cNvPr>
          <p:cNvSpPr txBox="1"/>
          <p:nvPr/>
        </p:nvSpPr>
        <p:spPr>
          <a:xfrm>
            <a:off x="5657734" y="4676794"/>
            <a:ext cx="4248472" cy="535531"/>
          </a:xfrm>
          <a:prstGeom prst="rect">
            <a:avLst/>
          </a:prstGeom>
          <a:noFill/>
        </p:spPr>
        <p:txBody>
          <a:bodyPr wrap="square" rtlCol="0">
            <a:spAutoFit/>
            <a:scene3d>
              <a:camera prst="obliqueTopLeft"/>
              <a:lightRig rig="threePt" dir="t"/>
            </a:scene3d>
          </a:bodyPr>
          <a:lstStyle/>
          <a:p>
            <a:pPr>
              <a:lnSpc>
                <a:spcPct val="90000"/>
              </a:lnSpc>
            </a:pPr>
            <a:r>
              <a:rPr lang="en-IN" sz="3200" b="1" dirty="0">
                <a:solidFill>
                  <a:srgbClr val="FFFF00"/>
                </a:solidFill>
                <a:effectLst>
                  <a:outerShdw blurRad="50800" dist="38100" dir="13500000" algn="br" rotWithShape="0">
                    <a:prstClr val="black">
                      <a:alpha val="40000"/>
                    </a:prstClr>
                  </a:outerShdw>
                </a:effectLst>
                <a:latin typeface="Calibri" panose="020F0502020204030204" pitchFamily="34" charset="0"/>
                <a:cs typeface="Calibri" panose="020F0502020204030204" pitchFamily="34" charset="0"/>
              </a:rPr>
              <a:t>3. Improved security</a:t>
            </a:r>
          </a:p>
        </p:txBody>
      </p:sp>
      <p:sp>
        <p:nvSpPr>
          <p:cNvPr id="13" name="TextBox 12">
            <a:extLst>
              <a:ext uri="{FF2B5EF4-FFF2-40B4-BE49-F238E27FC236}">
                <a16:creationId xmlns:a16="http://schemas.microsoft.com/office/drawing/2014/main" id="{97DD2127-2452-4E13-A0F1-B44AFF068DBD}"/>
              </a:ext>
            </a:extLst>
          </p:cNvPr>
          <p:cNvSpPr txBox="1"/>
          <p:nvPr/>
        </p:nvSpPr>
        <p:spPr>
          <a:xfrm>
            <a:off x="5653239" y="5404591"/>
            <a:ext cx="5472608" cy="978729"/>
          </a:xfrm>
          <a:prstGeom prst="rect">
            <a:avLst/>
          </a:prstGeom>
          <a:noFill/>
        </p:spPr>
        <p:txBody>
          <a:bodyPr wrap="square" rtlCol="0">
            <a:spAutoFit/>
            <a:scene3d>
              <a:camera prst="obliqueTopLeft"/>
              <a:lightRig rig="threePt" dir="t"/>
            </a:scene3d>
          </a:bodyPr>
          <a:lstStyle/>
          <a:p>
            <a:pPr>
              <a:lnSpc>
                <a:spcPct val="90000"/>
              </a:lnSpc>
            </a:pPr>
            <a:r>
              <a:rPr lang="en-US" sz="3200" b="1" dirty="0">
                <a:solidFill>
                  <a:srgbClr val="FFFF00"/>
                </a:solidFill>
                <a:effectLst>
                  <a:outerShdw blurRad="50800" dist="38100" dir="13500000" algn="br" rotWithShape="0">
                    <a:prstClr val="black">
                      <a:alpha val="40000"/>
                    </a:prstClr>
                  </a:outerShdw>
                </a:effectLst>
                <a:latin typeface="Calibri" panose="020F0502020204030204" pitchFamily="34" charset="0"/>
                <a:cs typeface="Calibri" panose="020F0502020204030204" pitchFamily="34" charset="0"/>
              </a:rPr>
              <a:t>4. Cut costs on paper and save the environment</a:t>
            </a:r>
            <a:endParaRPr lang="en-IN" sz="3200" b="1" dirty="0">
              <a:solidFill>
                <a:srgbClr val="FFFF00"/>
              </a:solidFill>
              <a:effectLst>
                <a:outerShdw blurRad="50800" dist="38100" dir="13500000" algn="br" rotWithShape="0">
                  <a:prstClr val="black">
                    <a:alpha val="40000"/>
                  </a:prstClr>
                </a:outerShdw>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2F739D4-876D-4ADA-9062-50F95D6D8C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124751">
            <a:off x="561791" y="3461432"/>
            <a:ext cx="4590265" cy="2582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529" y="13793"/>
            <a:ext cx="11665296" cy="1466800"/>
          </a:xfrm>
        </p:spPr>
        <p:txBody>
          <a:bodyPr>
            <a:noAutofit/>
            <a:scene3d>
              <a:camera prst="obliqueTopLeft"/>
              <a:lightRig rig="threePt" dir="t"/>
            </a:scene3d>
            <a:sp3d extrusionH="57150">
              <a:bevelT h="25400" prst="softRound"/>
            </a:sp3d>
          </a:bodyPr>
          <a:lstStyle/>
          <a:p>
            <a:r>
              <a:rPr lang="en-US" sz="4800" b="1" dirty="0">
                <a:ln w="9525">
                  <a:solidFill>
                    <a:schemeClr val="bg1"/>
                  </a:solidFill>
                  <a:prstDash val="solid"/>
                </a:ln>
                <a:effectLst>
                  <a:outerShdw blurRad="50800" dist="38100" dir="13500000" algn="br" rotWithShape="0">
                    <a:prstClr val="black">
                      <a:alpha val="40000"/>
                    </a:prstClr>
                  </a:outerShdw>
                </a:effectLst>
                <a:latin typeface="Stencil" panose="040409050D0802020404" pitchFamily="82" charset="0"/>
              </a:rPr>
              <a:t>How can online examinations help educational institutions?</a:t>
            </a:r>
          </a:p>
        </p:txBody>
      </p:sp>
      <p:sp>
        <p:nvSpPr>
          <p:cNvPr id="10" name="TextBox 9">
            <a:extLst>
              <a:ext uri="{FF2B5EF4-FFF2-40B4-BE49-F238E27FC236}">
                <a16:creationId xmlns:a16="http://schemas.microsoft.com/office/drawing/2014/main" id="{583DC33B-57FB-4850-B4FF-C5F692F62014}"/>
              </a:ext>
            </a:extLst>
          </p:cNvPr>
          <p:cNvSpPr txBox="1"/>
          <p:nvPr/>
        </p:nvSpPr>
        <p:spPr>
          <a:xfrm>
            <a:off x="5040561" y="1772816"/>
            <a:ext cx="6958509" cy="4745915"/>
          </a:xfrm>
          <a:prstGeom prst="rect">
            <a:avLst/>
          </a:prstGeom>
          <a:noFill/>
        </p:spPr>
        <p:txBody>
          <a:bodyPr wrap="square" rtlCol="0">
            <a:spAutoFit/>
            <a:scene3d>
              <a:camera prst="obliqueTopLeft"/>
              <a:lightRig rig="threePt" dir="t"/>
            </a:scene3d>
          </a:bodyPr>
          <a:lstStyle/>
          <a:p>
            <a:pPr algn="just">
              <a:lnSpc>
                <a:spcPct val="90000"/>
              </a:lnSpc>
            </a:pPr>
            <a:r>
              <a:rPr lang="en-US" sz="2800" dirty="0">
                <a:solidFill>
                  <a:srgbClr val="FFC000"/>
                </a:solidFill>
                <a:effectLst>
                  <a:outerShdw blurRad="50800" dist="38100" dir="13500000" algn="br" rotWithShape="0">
                    <a:prstClr val="black">
                      <a:alpha val="40000"/>
                    </a:prstClr>
                  </a:outerShdw>
                </a:effectLst>
                <a:latin typeface="Source Sans Pro Semibold" panose="020B0603030403020204" pitchFamily="34" charset="0"/>
              </a:rPr>
              <a:t>Every year educational institutions face the highly challenging task of administering exams and evaluating thousands of answer scripts. The administrative process of examination delivery is time-consuming, highly-stressfully and often pose concerns regarding security and bias-free evaluation. </a:t>
            </a:r>
          </a:p>
          <a:p>
            <a:pPr algn="just">
              <a:lnSpc>
                <a:spcPct val="90000"/>
              </a:lnSpc>
            </a:pPr>
            <a:endParaRPr lang="en-US" sz="2800" dirty="0">
              <a:solidFill>
                <a:srgbClr val="FFC000"/>
              </a:solidFill>
              <a:effectLst>
                <a:outerShdw blurRad="50800" dist="38100" dir="13500000" algn="br" rotWithShape="0">
                  <a:prstClr val="black">
                    <a:alpha val="40000"/>
                  </a:prstClr>
                </a:outerShdw>
              </a:effectLst>
              <a:latin typeface="Source Sans Pro Semibold" panose="020B0603030403020204" pitchFamily="34" charset="0"/>
            </a:endParaRPr>
          </a:p>
          <a:p>
            <a:pPr algn="just">
              <a:lnSpc>
                <a:spcPct val="90000"/>
              </a:lnSpc>
            </a:pPr>
            <a:r>
              <a:rPr lang="en-US" sz="2800" dirty="0">
                <a:solidFill>
                  <a:srgbClr val="FFC000"/>
                </a:solidFill>
                <a:effectLst>
                  <a:outerShdw blurRad="50800" dist="38100" dir="13500000" algn="br" rotWithShape="0">
                    <a:prstClr val="black">
                      <a:alpha val="40000"/>
                    </a:prstClr>
                  </a:outerShdw>
                </a:effectLst>
                <a:latin typeface="Source Sans Pro Semibold" panose="020B0603030403020204" pitchFamily="34" charset="0"/>
              </a:rPr>
              <a:t>Online examination platforms come with features to help educators streamline the examination process and overcome many of these hurdles.</a:t>
            </a:r>
            <a:endParaRPr lang="en-IN" sz="2800" dirty="0">
              <a:solidFill>
                <a:srgbClr val="FFC000"/>
              </a:solidFill>
              <a:effectLst>
                <a:outerShdw blurRad="50800" dist="38100" dir="13500000" algn="br" rotWithShape="0">
                  <a:prstClr val="black">
                    <a:alpha val="40000"/>
                  </a:prstClr>
                </a:outerShdw>
              </a:effectLst>
              <a:latin typeface="Source Sans Pro Semibold" panose="020B0603030403020204" pitchFamily="34" charset="0"/>
            </a:endParaRPr>
          </a:p>
        </p:txBody>
      </p:sp>
      <p:pic>
        <p:nvPicPr>
          <p:cNvPr id="4" name="Picture 3">
            <a:extLst>
              <a:ext uri="{FF2B5EF4-FFF2-40B4-BE49-F238E27FC236}">
                <a16:creationId xmlns:a16="http://schemas.microsoft.com/office/drawing/2014/main" id="{BA370C36-75DE-474A-83E1-42A4AEC158F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20944730">
            <a:off x="410910" y="2715523"/>
            <a:ext cx="4389764" cy="2923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48749"/>
            <a:ext cx="6840760" cy="1248685"/>
          </a:xfrm>
        </p:spPr>
        <p:txBody>
          <a:bodyPr>
            <a:noAutofit/>
            <a:scene3d>
              <a:camera prst="obliqueTopLeft"/>
              <a:lightRig rig="threePt" dir="t"/>
            </a:scene3d>
            <a:sp3d extrusionH="57150">
              <a:bevelT h="25400" prst="softRound"/>
            </a:sp3d>
          </a:bodyPr>
          <a:lstStyle/>
          <a:p>
            <a:r>
              <a:rPr lang="en-US" sz="8800" b="1" dirty="0">
                <a:ln w="9525">
                  <a:solidFill>
                    <a:schemeClr val="bg1"/>
                  </a:solidFill>
                  <a:prstDash val="solid"/>
                </a:ln>
                <a:effectLst>
                  <a:outerShdw blurRad="50800" dist="38100" dir="13500000" algn="br" rotWithShape="0">
                    <a:prstClr val="black">
                      <a:alpha val="40000"/>
                    </a:prstClr>
                  </a:outerShdw>
                </a:effectLst>
                <a:latin typeface="Stencil" panose="040409050D0802020404" pitchFamily="82" charset="0"/>
              </a:rPr>
              <a:t>ABSTRACT :</a:t>
            </a:r>
          </a:p>
        </p:txBody>
      </p:sp>
      <p:sp>
        <p:nvSpPr>
          <p:cNvPr id="3" name="TextBox 2">
            <a:extLst>
              <a:ext uri="{FF2B5EF4-FFF2-40B4-BE49-F238E27FC236}">
                <a16:creationId xmlns:a16="http://schemas.microsoft.com/office/drawing/2014/main" id="{8569D7FF-A6E4-4D1C-9F6F-CC98DDFC21BB}"/>
              </a:ext>
            </a:extLst>
          </p:cNvPr>
          <p:cNvSpPr txBox="1"/>
          <p:nvPr/>
        </p:nvSpPr>
        <p:spPr>
          <a:xfrm>
            <a:off x="477788" y="1773851"/>
            <a:ext cx="3240360" cy="480131"/>
          </a:xfrm>
          <a:prstGeom prst="rect">
            <a:avLst/>
          </a:prstGeom>
          <a:noFill/>
        </p:spPr>
        <p:txBody>
          <a:bodyPr wrap="square" rtlCol="0">
            <a:spAutoFit/>
            <a:scene3d>
              <a:camera prst="obliqueTopLeft"/>
              <a:lightRig rig="threePt" dir="t"/>
            </a:scene3d>
          </a:bodyPr>
          <a:lstStyle/>
          <a:p>
            <a:pPr>
              <a:lnSpc>
                <a:spcPct val="90000"/>
              </a:lnSpc>
            </a:pPr>
            <a:r>
              <a:rPr lang="en-IN" sz="2800" b="1" u="sng" dirty="0">
                <a:solidFill>
                  <a:srgbClr val="00B050"/>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t>LOGIN SYSTEM :</a:t>
            </a:r>
          </a:p>
        </p:txBody>
      </p:sp>
      <p:sp>
        <p:nvSpPr>
          <p:cNvPr id="4" name="TextBox 3">
            <a:extLst>
              <a:ext uri="{FF2B5EF4-FFF2-40B4-BE49-F238E27FC236}">
                <a16:creationId xmlns:a16="http://schemas.microsoft.com/office/drawing/2014/main" id="{60D53C46-FC0F-47BE-AFC7-FD18836F378E}"/>
              </a:ext>
            </a:extLst>
          </p:cNvPr>
          <p:cNvSpPr txBox="1"/>
          <p:nvPr/>
        </p:nvSpPr>
        <p:spPr>
          <a:xfrm>
            <a:off x="1341884" y="2386148"/>
            <a:ext cx="9865096" cy="757130"/>
          </a:xfrm>
          <a:prstGeom prst="rect">
            <a:avLst/>
          </a:prstGeom>
          <a:noFill/>
        </p:spPr>
        <p:txBody>
          <a:bodyPr wrap="square" rtlCol="0">
            <a:spAutoFit/>
          </a:bodyPr>
          <a:lstStyle/>
          <a:p>
            <a:pPr>
              <a:lnSpc>
                <a:spcPct val="90000"/>
              </a:lnSpc>
            </a:pPr>
            <a:r>
              <a:rPr lang="en-IN" sz="2400" dirty="0"/>
              <a:t>At first comes the Login System Welcome page appears , which consists of three different Login Systems. They are :</a:t>
            </a:r>
          </a:p>
        </p:txBody>
      </p:sp>
      <p:sp>
        <p:nvSpPr>
          <p:cNvPr id="5" name="TextBox 4">
            <a:extLst>
              <a:ext uri="{FF2B5EF4-FFF2-40B4-BE49-F238E27FC236}">
                <a16:creationId xmlns:a16="http://schemas.microsoft.com/office/drawing/2014/main" id="{C24203B2-3149-4F14-8E2E-7A1449CBA912}"/>
              </a:ext>
            </a:extLst>
          </p:cNvPr>
          <p:cNvSpPr txBox="1"/>
          <p:nvPr/>
        </p:nvSpPr>
        <p:spPr>
          <a:xfrm>
            <a:off x="2106927" y="3268731"/>
            <a:ext cx="2808312"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Ø"/>
            </a:pPr>
            <a:r>
              <a:rPr lang="en-IN" sz="2400" dirty="0">
                <a:solidFill>
                  <a:srgbClr val="FFC000"/>
                </a:solidFill>
                <a:latin typeface="Arial Black" panose="020B0A04020102020204" pitchFamily="34" charset="0"/>
              </a:rPr>
              <a:t>Admin Login              </a:t>
            </a:r>
          </a:p>
        </p:txBody>
      </p:sp>
      <p:sp>
        <p:nvSpPr>
          <p:cNvPr id="6" name="TextBox 5">
            <a:extLst>
              <a:ext uri="{FF2B5EF4-FFF2-40B4-BE49-F238E27FC236}">
                <a16:creationId xmlns:a16="http://schemas.microsoft.com/office/drawing/2014/main" id="{3B1433FE-2D20-43B5-ACBC-0BE35F511FBA}"/>
              </a:ext>
            </a:extLst>
          </p:cNvPr>
          <p:cNvSpPr txBox="1"/>
          <p:nvPr/>
        </p:nvSpPr>
        <p:spPr>
          <a:xfrm>
            <a:off x="5122303" y="3267656"/>
            <a:ext cx="2520280"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Ø"/>
            </a:pPr>
            <a:r>
              <a:rPr lang="en-IN" sz="2400" dirty="0">
                <a:solidFill>
                  <a:srgbClr val="FFC000"/>
                </a:solidFill>
                <a:latin typeface="Arial Black" panose="020B0A04020102020204" pitchFamily="34" charset="0"/>
              </a:rPr>
              <a:t>User Login</a:t>
            </a:r>
          </a:p>
        </p:txBody>
      </p:sp>
      <p:sp>
        <p:nvSpPr>
          <p:cNvPr id="7" name="TextBox 6">
            <a:extLst>
              <a:ext uri="{FF2B5EF4-FFF2-40B4-BE49-F238E27FC236}">
                <a16:creationId xmlns:a16="http://schemas.microsoft.com/office/drawing/2014/main" id="{B106A012-9A15-4364-8CA0-DE1D798DB011}"/>
              </a:ext>
            </a:extLst>
          </p:cNvPr>
          <p:cNvSpPr txBox="1"/>
          <p:nvPr/>
        </p:nvSpPr>
        <p:spPr>
          <a:xfrm>
            <a:off x="1027483" y="4004718"/>
            <a:ext cx="3590765" cy="480131"/>
          </a:xfrm>
          <a:prstGeom prst="rect">
            <a:avLst/>
          </a:prstGeom>
          <a:noFill/>
        </p:spPr>
        <p:txBody>
          <a:bodyPr wrap="square" rtlCol="0">
            <a:spAutoFit/>
          </a:bodyPr>
          <a:lstStyle/>
          <a:p>
            <a:pPr marL="457200" indent="-457200">
              <a:lnSpc>
                <a:spcPct val="90000"/>
              </a:lnSpc>
              <a:buFont typeface="Wingdings" panose="05000000000000000000" pitchFamily="2" charset="2"/>
              <a:buChar char="Ø"/>
            </a:pPr>
            <a:r>
              <a:rPr lang="en-IN" sz="2800" b="1" u="sng" dirty="0">
                <a:solidFill>
                  <a:srgbClr val="00B050"/>
                </a:solidFill>
                <a:latin typeface="Times New Roman" panose="02020603050405020304" pitchFamily="18" charset="0"/>
                <a:cs typeface="Times New Roman" panose="02020603050405020304" pitchFamily="18" charset="0"/>
              </a:rPr>
              <a:t>ADMIN LOGIN :</a:t>
            </a:r>
          </a:p>
        </p:txBody>
      </p:sp>
      <p:sp>
        <p:nvSpPr>
          <p:cNvPr id="8" name="TextBox 7">
            <a:extLst>
              <a:ext uri="{FF2B5EF4-FFF2-40B4-BE49-F238E27FC236}">
                <a16:creationId xmlns:a16="http://schemas.microsoft.com/office/drawing/2014/main" id="{17571EAD-D451-4199-8596-649614107F55}"/>
              </a:ext>
            </a:extLst>
          </p:cNvPr>
          <p:cNvSpPr txBox="1"/>
          <p:nvPr/>
        </p:nvSpPr>
        <p:spPr>
          <a:xfrm>
            <a:off x="2106927" y="4668380"/>
            <a:ext cx="9865096" cy="757130"/>
          </a:xfrm>
          <a:prstGeom prst="rect">
            <a:avLst/>
          </a:prstGeom>
          <a:noFill/>
        </p:spPr>
        <p:txBody>
          <a:bodyPr wrap="square" rtlCol="0">
            <a:spAutoFit/>
          </a:bodyPr>
          <a:lstStyle/>
          <a:p>
            <a:pPr>
              <a:lnSpc>
                <a:spcPct val="90000"/>
              </a:lnSpc>
            </a:pPr>
            <a:r>
              <a:rPr lang="en-IN" sz="2400" dirty="0"/>
              <a:t>After signing in as Admin, we will be taken to the </a:t>
            </a:r>
            <a:r>
              <a:rPr lang="en-IN" sz="2400" b="1" dirty="0">
                <a:solidFill>
                  <a:srgbClr val="FF0000"/>
                </a:solidFill>
              </a:rPr>
              <a:t>“Control Panel “</a:t>
            </a:r>
            <a:r>
              <a:rPr lang="en-IN" sz="2400" dirty="0"/>
              <a:t>. This Control Panel consists of two sections which are : </a:t>
            </a:r>
          </a:p>
        </p:txBody>
      </p:sp>
      <p:sp>
        <p:nvSpPr>
          <p:cNvPr id="9" name="TextBox 8">
            <a:extLst>
              <a:ext uri="{FF2B5EF4-FFF2-40B4-BE49-F238E27FC236}">
                <a16:creationId xmlns:a16="http://schemas.microsoft.com/office/drawing/2014/main" id="{0C52BAF2-872E-476B-8DA9-DDBC6AAB00A9}"/>
              </a:ext>
            </a:extLst>
          </p:cNvPr>
          <p:cNvSpPr txBox="1"/>
          <p:nvPr/>
        </p:nvSpPr>
        <p:spPr>
          <a:xfrm>
            <a:off x="3502123" y="5609041"/>
            <a:ext cx="288032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400" dirty="0">
                <a:solidFill>
                  <a:srgbClr val="FFC000"/>
                </a:solidFill>
                <a:latin typeface="Arial Black" panose="020B0A04020102020204" pitchFamily="34" charset="0"/>
              </a:rPr>
              <a:t>Manage Tests</a:t>
            </a:r>
          </a:p>
        </p:txBody>
      </p:sp>
      <p:sp>
        <p:nvSpPr>
          <p:cNvPr id="10" name="TextBox 9">
            <a:extLst>
              <a:ext uri="{FF2B5EF4-FFF2-40B4-BE49-F238E27FC236}">
                <a16:creationId xmlns:a16="http://schemas.microsoft.com/office/drawing/2014/main" id="{850E72FF-5A7E-4E08-8DE6-07DABA9CE974}"/>
              </a:ext>
            </a:extLst>
          </p:cNvPr>
          <p:cNvSpPr txBox="1"/>
          <p:nvPr/>
        </p:nvSpPr>
        <p:spPr>
          <a:xfrm>
            <a:off x="7388130" y="5609041"/>
            <a:ext cx="3734035"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400" dirty="0">
                <a:solidFill>
                  <a:srgbClr val="FFC000"/>
                </a:solidFill>
                <a:latin typeface="Arial Black" panose="020B0A04020102020204" pitchFamily="34" charset="0"/>
              </a:rPr>
              <a:t>Manage Questions</a:t>
            </a:r>
          </a:p>
        </p:txBody>
      </p:sp>
      <p:sp>
        <p:nvSpPr>
          <p:cNvPr id="11" name="TextBox 10">
            <a:extLst>
              <a:ext uri="{FF2B5EF4-FFF2-40B4-BE49-F238E27FC236}">
                <a16:creationId xmlns:a16="http://schemas.microsoft.com/office/drawing/2014/main" id="{BC2911E3-04B5-4BB5-A2B4-83F2B4720352}"/>
              </a:ext>
            </a:extLst>
          </p:cNvPr>
          <p:cNvSpPr txBox="1"/>
          <p:nvPr/>
        </p:nvSpPr>
        <p:spPr>
          <a:xfrm>
            <a:off x="7822604" y="3289991"/>
            <a:ext cx="4536504"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Ø"/>
            </a:pPr>
            <a:r>
              <a:rPr lang="en-IN" sz="2400" dirty="0">
                <a:solidFill>
                  <a:srgbClr val="FFC000"/>
                </a:solidFill>
                <a:latin typeface="Arial Black" panose="020B0A04020102020204" pitchFamily="34" charset="0"/>
              </a:rPr>
              <a:t>New User Registration</a:t>
            </a:r>
          </a:p>
        </p:txBody>
      </p:sp>
    </p:spTree>
    <p:extLst>
      <p:ext uri="{BB962C8B-B14F-4D97-AF65-F5344CB8AC3E}">
        <p14:creationId xmlns:p14="http://schemas.microsoft.com/office/powerpoint/2010/main" val="151447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E9B3B1-7013-4F09-A4C0-B750932B92F0}"/>
              </a:ext>
            </a:extLst>
          </p:cNvPr>
          <p:cNvSpPr txBox="1"/>
          <p:nvPr/>
        </p:nvSpPr>
        <p:spPr>
          <a:xfrm>
            <a:off x="333772" y="260648"/>
            <a:ext cx="3744416" cy="480131"/>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IN" sz="2800" b="1" u="sng" dirty="0">
                <a:solidFill>
                  <a:srgbClr val="00B050"/>
                </a:solidFill>
                <a:latin typeface="Times New Roman" panose="02020603050405020304" pitchFamily="18" charset="0"/>
                <a:cs typeface="Times New Roman" panose="02020603050405020304" pitchFamily="18" charset="0"/>
              </a:rPr>
              <a:t>Manage Tests :</a:t>
            </a:r>
          </a:p>
        </p:txBody>
      </p:sp>
      <p:sp>
        <p:nvSpPr>
          <p:cNvPr id="5" name="TextBox 4">
            <a:extLst>
              <a:ext uri="{FF2B5EF4-FFF2-40B4-BE49-F238E27FC236}">
                <a16:creationId xmlns:a16="http://schemas.microsoft.com/office/drawing/2014/main" id="{C56D545A-39A0-4551-969F-099D7885839B}"/>
              </a:ext>
            </a:extLst>
          </p:cNvPr>
          <p:cNvSpPr txBox="1"/>
          <p:nvPr/>
        </p:nvSpPr>
        <p:spPr>
          <a:xfrm>
            <a:off x="1234617" y="1069212"/>
            <a:ext cx="2952327"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IN" sz="2400" b="1" u="sng" dirty="0">
                <a:solidFill>
                  <a:srgbClr val="FFC000"/>
                </a:solidFill>
              </a:rPr>
              <a:t>View Test Papers :</a:t>
            </a:r>
          </a:p>
        </p:txBody>
      </p:sp>
      <p:sp>
        <p:nvSpPr>
          <p:cNvPr id="7" name="TextBox 6">
            <a:extLst>
              <a:ext uri="{FF2B5EF4-FFF2-40B4-BE49-F238E27FC236}">
                <a16:creationId xmlns:a16="http://schemas.microsoft.com/office/drawing/2014/main" id="{D113B5EA-8EA3-405E-8B4F-BFF22B34CEC0}"/>
              </a:ext>
            </a:extLst>
          </p:cNvPr>
          <p:cNvSpPr txBox="1"/>
          <p:nvPr/>
        </p:nvSpPr>
        <p:spPr>
          <a:xfrm>
            <a:off x="1234617" y="2092304"/>
            <a:ext cx="3168351"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IN" sz="2400" b="1" u="sng" dirty="0">
                <a:solidFill>
                  <a:srgbClr val="FFC000"/>
                </a:solidFill>
              </a:rPr>
              <a:t>Create Test Papers :</a:t>
            </a:r>
          </a:p>
        </p:txBody>
      </p:sp>
      <p:sp>
        <p:nvSpPr>
          <p:cNvPr id="11" name="TextBox 10">
            <a:extLst>
              <a:ext uri="{FF2B5EF4-FFF2-40B4-BE49-F238E27FC236}">
                <a16:creationId xmlns:a16="http://schemas.microsoft.com/office/drawing/2014/main" id="{7EB045E4-A963-4B18-8E13-8FB1278C9559}"/>
              </a:ext>
            </a:extLst>
          </p:cNvPr>
          <p:cNvSpPr txBox="1"/>
          <p:nvPr/>
        </p:nvSpPr>
        <p:spPr>
          <a:xfrm>
            <a:off x="4339343" y="1076887"/>
            <a:ext cx="7751610" cy="757130"/>
          </a:xfrm>
          <a:prstGeom prst="rect">
            <a:avLst/>
          </a:prstGeom>
          <a:noFill/>
        </p:spPr>
        <p:txBody>
          <a:bodyPr wrap="square" rtlCol="0">
            <a:spAutoFit/>
          </a:bodyPr>
          <a:lstStyle/>
          <a:p>
            <a:pPr>
              <a:lnSpc>
                <a:spcPct val="90000"/>
              </a:lnSpc>
            </a:pPr>
            <a:r>
              <a:rPr lang="en-IN" sz="2400" dirty="0"/>
              <a:t>It consists of questions from different subjects with Subject Name &amp; Total No. of Questions in a particular subject. </a:t>
            </a:r>
          </a:p>
        </p:txBody>
      </p:sp>
      <p:sp>
        <p:nvSpPr>
          <p:cNvPr id="14" name="TextBox 13">
            <a:extLst>
              <a:ext uri="{FF2B5EF4-FFF2-40B4-BE49-F238E27FC236}">
                <a16:creationId xmlns:a16="http://schemas.microsoft.com/office/drawing/2014/main" id="{AF2535D4-7C81-492D-ADA0-8AAE1E1C58DE}"/>
              </a:ext>
            </a:extLst>
          </p:cNvPr>
          <p:cNvSpPr txBox="1"/>
          <p:nvPr/>
        </p:nvSpPr>
        <p:spPr>
          <a:xfrm>
            <a:off x="4339343" y="2142792"/>
            <a:ext cx="7751610" cy="1089529"/>
          </a:xfrm>
          <a:prstGeom prst="rect">
            <a:avLst/>
          </a:prstGeom>
          <a:noFill/>
        </p:spPr>
        <p:txBody>
          <a:bodyPr wrap="square" rtlCol="0">
            <a:spAutoFit/>
          </a:bodyPr>
          <a:lstStyle/>
          <a:p>
            <a:pPr>
              <a:lnSpc>
                <a:spcPct val="90000"/>
              </a:lnSpc>
            </a:pPr>
            <a:r>
              <a:rPr lang="en-IN" sz="2400" dirty="0"/>
              <a:t>It consists of subjects which contains different questions from where we have to choose the questions which we want to give in test paper.</a:t>
            </a:r>
          </a:p>
        </p:txBody>
      </p:sp>
      <p:sp>
        <p:nvSpPr>
          <p:cNvPr id="17" name="TextBox 16">
            <a:extLst>
              <a:ext uri="{FF2B5EF4-FFF2-40B4-BE49-F238E27FC236}">
                <a16:creationId xmlns:a16="http://schemas.microsoft.com/office/drawing/2014/main" id="{A23D2E16-C6D9-4A57-AE62-B37B89B663D0}"/>
              </a:ext>
            </a:extLst>
          </p:cNvPr>
          <p:cNvSpPr txBox="1"/>
          <p:nvPr/>
        </p:nvSpPr>
        <p:spPr>
          <a:xfrm>
            <a:off x="369099" y="3587170"/>
            <a:ext cx="4789208" cy="480131"/>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IN" sz="2800" b="1" u="sng" dirty="0">
                <a:solidFill>
                  <a:srgbClr val="00B050"/>
                </a:solidFill>
                <a:latin typeface="Times New Roman" panose="02020603050405020304" pitchFamily="18" charset="0"/>
                <a:cs typeface="Times New Roman" panose="02020603050405020304" pitchFamily="18" charset="0"/>
              </a:rPr>
              <a:t>Manage Questions :</a:t>
            </a:r>
          </a:p>
        </p:txBody>
      </p:sp>
      <p:sp>
        <p:nvSpPr>
          <p:cNvPr id="18" name="TextBox 17">
            <a:extLst>
              <a:ext uri="{FF2B5EF4-FFF2-40B4-BE49-F238E27FC236}">
                <a16:creationId xmlns:a16="http://schemas.microsoft.com/office/drawing/2014/main" id="{A7FC9EEF-8C44-4A8C-BA9C-AF2C10BDB4D6}"/>
              </a:ext>
            </a:extLst>
          </p:cNvPr>
          <p:cNvSpPr txBox="1"/>
          <p:nvPr/>
        </p:nvSpPr>
        <p:spPr>
          <a:xfrm>
            <a:off x="4402968" y="4371755"/>
            <a:ext cx="7669933" cy="757130"/>
          </a:xfrm>
          <a:prstGeom prst="rect">
            <a:avLst/>
          </a:prstGeom>
          <a:noFill/>
        </p:spPr>
        <p:txBody>
          <a:bodyPr wrap="square" rtlCol="0">
            <a:spAutoFit/>
          </a:bodyPr>
          <a:lstStyle/>
          <a:p>
            <a:pPr>
              <a:lnSpc>
                <a:spcPct val="90000"/>
              </a:lnSpc>
            </a:pPr>
            <a:r>
              <a:rPr lang="en-IN" sz="2400" dirty="0"/>
              <a:t>Here, we can view all type of questions related to different subjects with Subject Name and their Options.</a:t>
            </a:r>
          </a:p>
        </p:txBody>
      </p:sp>
      <p:sp>
        <p:nvSpPr>
          <p:cNvPr id="20" name="TextBox 19">
            <a:extLst>
              <a:ext uri="{FF2B5EF4-FFF2-40B4-BE49-F238E27FC236}">
                <a16:creationId xmlns:a16="http://schemas.microsoft.com/office/drawing/2014/main" id="{480051CF-BA05-4413-97CB-5B6B7C03745E}"/>
              </a:ext>
            </a:extLst>
          </p:cNvPr>
          <p:cNvSpPr txBox="1"/>
          <p:nvPr/>
        </p:nvSpPr>
        <p:spPr>
          <a:xfrm>
            <a:off x="1287539" y="4325588"/>
            <a:ext cx="2952327"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IN" sz="2400" b="1" u="sng" dirty="0">
                <a:solidFill>
                  <a:srgbClr val="FFC000"/>
                </a:solidFill>
              </a:rPr>
              <a:t>View Questions :</a:t>
            </a:r>
          </a:p>
        </p:txBody>
      </p:sp>
      <p:sp>
        <p:nvSpPr>
          <p:cNvPr id="23" name="TextBox 22">
            <a:extLst>
              <a:ext uri="{FF2B5EF4-FFF2-40B4-BE49-F238E27FC236}">
                <a16:creationId xmlns:a16="http://schemas.microsoft.com/office/drawing/2014/main" id="{57505862-0F31-441C-ADF4-F71DEDA3654A}"/>
              </a:ext>
            </a:extLst>
          </p:cNvPr>
          <p:cNvSpPr txBox="1"/>
          <p:nvPr/>
        </p:nvSpPr>
        <p:spPr>
          <a:xfrm>
            <a:off x="1234617" y="5502416"/>
            <a:ext cx="2952327"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
            </a:pPr>
            <a:r>
              <a:rPr lang="en-IN" sz="2400" b="1" u="sng" dirty="0">
                <a:solidFill>
                  <a:srgbClr val="FFC000"/>
                </a:solidFill>
              </a:rPr>
              <a:t>Create Questions :</a:t>
            </a:r>
          </a:p>
        </p:txBody>
      </p:sp>
      <p:sp>
        <p:nvSpPr>
          <p:cNvPr id="24" name="TextBox 23">
            <a:extLst>
              <a:ext uri="{FF2B5EF4-FFF2-40B4-BE49-F238E27FC236}">
                <a16:creationId xmlns:a16="http://schemas.microsoft.com/office/drawing/2014/main" id="{A3F7DD1C-80BC-4198-89F9-48B6B5443723}"/>
              </a:ext>
            </a:extLst>
          </p:cNvPr>
          <p:cNvSpPr txBox="1"/>
          <p:nvPr/>
        </p:nvSpPr>
        <p:spPr>
          <a:xfrm>
            <a:off x="4402968" y="5533947"/>
            <a:ext cx="7508709" cy="1089529"/>
          </a:xfrm>
          <a:prstGeom prst="rect">
            <a:avLst/>
          </a:prstGeom>
          <a:noFill/>
        </p:spPr>
        <p:txBody>
          <a:bodyPr wrap="square" rtlCol="0">
            <a:spAutoFit/>
          </a:bodyPr>
          <a:lstStyle/>
          <a:p>
            <a:pPr>
              <a:lnSpc>
                <a:spcPct val="90000"/>
              </a:lnSpc>
            </a:pPr>
            <a:r>
              <a:rPr lang="en-IN" sz="2400" dirty="0"/>
              <a:t>Here, we can create questions &amp; accordingly we can also create options and select the correct answer. Also, we can select the subject from which it is related.</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7D62C-7DC4-468E-BF10-AB3868B1EBFD}"/>
              </a:ext>
            </a:extLst>
          </p:cNvPr>
          <p:cNvSpPr txBox="1"/>
          <p:nvPr/>
        </p:nvSpPr>
        <p:spPr>
          <a:xfrm>
            <a:off x="909836" y="273716"/>
            <a:ext cx="3590765" cy="480131"/>
          </a:xfrm>
          <a:prstGeom prst="rect">
            <a:avLst/>
          </a:prstGeom>
          <a:noFill/>
        </p:spPr>
        <p:txBody>
          <a:bodyPr wrap="square" rtlCol="0">
            <a:spAutoFit/>
          </a:bodyPr>
          <a:lstStyle/>
          <a:p>
            <a:pPr marL="457200" indent="-457200">
              <a:lnSpc>
                <a:spcPct val="90000"/>
              </a:lnSpc>
              <a:buFont typeface="Wingdings" panose="05000000000000000000" pitchFamily="2" charset="2"/>
              <a:buChar char="Ø"/>
            </a:pPr>
            <a:r>
              <a:rPr lang="en-IN" sz="2800" b="1" u="sng" dirty="0">
                <a:solidFill>
                  <a:srgbClr val="00B050"/>
                </a:solidFill>
                <a:latin typeface="Times New Roman" panose="02020603050405020304" pitchFamily="18" charset="0"/>
                <a:cs typeface="Times New Roman" panose="02020603050405020304" pitchFamily="18" charset="0"/>
              </a:rPr>
              <a:t>USER LOGIN :</a:t>
            </a:r>
          </a:p>
        </p:txBody>
      </p:sp>
      <p:sp>
        <p:nvSpPr>
          <p:cNvPr id="6" name="TextBox 5">
            <a:extLst>
              <a:ext uri="{FF2B5EF4-FFF2-40B4-BE49-F238E27FC236}">
                <a16:creationId xmlns:a16="http://schemas.microsoft.com/office/drawing/2014/main" id="{AE49F053-FAE4-495C-AD35-3B798FE59DEB}"/>
              </a:ext>
            </a:extLst>
          </p:cNvPr>
          <p:cNvSpPr txBox="1"/>
          <p:nvPr/>
        </p:nvSpPr>
        <p:spPr>
          <a:xfrm>
            <a:off x="2296719" y="908720"/>
            <a:ext cx="9486325" cy="757130"/>
          </a:xfrm>
          <a:prstGeom prst="rect">
            <a:avLst/>
          </a:prstGeom>
          <a:noFill/>
        </p:spPr>
        <p:txBody>
          <a:bodyPr wrap="square" rtlCol="0">
            <a:spAutoFit/>
          </a:bodyPr>
          <a:lstStyle/>
          <a:p>
            <a:pPr>
              <a:lnSpc>
                <a:spcPct val="90000"/>
              </a:lnSpc>
            </a:pPr>
            <a:r>
              <a:rPr lang="en-IN" sz="2400" dirty="0"/>
              <a:t>After signing in as User, we will be taken to the </a:t>
            </a:r>
            <a:r>
              <a:rPr lang="en-IN" sz="2400" b="1" dirty="0">
                <a:solidFill>
                  <a:srgbClr val="FF0000"/>
                </a:solidFill>
              </a:rPr>
              <a:t>“Home “</a:t>
            </a:r>
            <a:r>
              <a:rPr lang="en-IN" sz="2400" dirty="0"/>
              <a:t>. The Home consists of two sections which are : </a:t>
            </a:r>
          </a:p>
        </p:txBody>
      </p:sp>
      <p:sp>
        <p:nvSpPr>
          <p:cNvPr id="8" name="TextBox 7">
            <a:extLst>
              <a:ext uri="{FF2B5EF4-FFF2-40B4-BE49-F238E27FC236}">
                <a16:creationId xmlns:a16="http://schemas.microsoft.com/office/drawing/2014/main" id="{6967CDFE-45DE-469E-AC64-29E3DFDD91FD}"/>
              </a:ext>
            </a:extLst>
          </p:cNvPr>
          <p:cNvSpPr txBox="1"/>
          <p:nvPr/>
        </p:nvSpPr>
        <p:spPr>
          <a:xfrm>
            <a:off x="3276465" y="1761783"/>
            <a:ext cx="288032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400" dirty="0">
                <a:solidFill>
                  <a:srgbClr val="FFC000"/>
                </a:solidFill>
                <a:latin typeface="Arial Black" panose="020B0A04020102020204" pitchFamily="34" charset="0"/>
              </a:rPr>
              <a:t>My Account</a:t>
            </a:r>
          </a:p>
        </p:txBody>
      </p:sp>
      <p:sp>
        <p:nvSpPr>
          <p:cNvPr id="21" name="TextBox 20">
            <a:extLst>
              <a:ext uri="{FF2B5EF4-FFF2-40B4-BE49-F238E27FC236}">
                <a16:creationId xmlns:a16="http://schemas.microsoft.com/office/drawing/2014/main" id="{512006CF-61DD-4CCC-A688-47DB31606666}"/>
              </a:ext>
            </a:extLst>
          </p:cNvPr>
          <p:cNvSpPr txBox="1"/>
          <p:nvPr/>
        </p:nvSpPr>
        <p:spPr>
          <a:xfrm>
            <a:off x="7390556" y="1761783"/>
            <a:ext cx="324036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400" dirty="0">
                <a:solidFill>
                  <a:srgbClr val="FFC000"/>
                </a:solidFill>
                <a:latin typeface="Arial Black" panose="020B0A04020102020204" pitchFamily="34" charset="0"/>
              </a:rPr>
              <a:t>Test Paper List</a:t>
            </a:r>
          </a:p>
        </p:txBody>
      </p:sp>
      <p:sp>
        <p:nvSpPr>
          <p:cNvPr id="9" name="TextBox 8">
            <a:extLst>
              <a:ext uri="{FF2B5EF4-FFF2-40B4-BE49-F238E27FC236}">
                <a16:creationId xmlns:a16="http://schemas.microsoft.com/office/drawing/2014/main" id="{EE97657D-247E-4076-BC1B-E63348BB34AF}"/>
              </a:ext>
            </a:extLst>
          </p:cNvPr>
          <p:cNvSpPr txBox="1"/>
          <p:nvPr/>
        </p:nvSpPr>
        <p:spPr>
          <a:xfrm>
            <a:off x="2001147" y="2300854"/>
            <a:ext cx="3744416" cy="480131"/>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IN" sz="2800" b="1" u="sng" dirty="0">
                <a:solidFill>
                  <a:srgbClr val="00B050"/>
                </a:solidFill>
                <a:latin typeface="Times New Roman" panose="02020603050405020304" pitchFamily="18" charset="0"/>
                <a:cs typeface="Times New Roman" panose="02020603050405020304" pitchFamily="18" charset="0"/>
              </a:rPr>
              <a:t>My Account :</a:t>
            </a:r>
          </a:p>
        </p:txBody>
      </p:sp>
      <p:sp>
        <p:nvSpPr>
          <p:cNvPr id="10" name="TextBox 9">
            <a:extLst>
              <a:ext uri="{FF2B5EF4-FFF2-40B4-BE49-F238E27FC236}">
                <a16:creationId xmlns:a16="http://schemas.microsoft.com/office/drawing/2014/main" id="{36C55299-7C67-45F4-8692-E7DAC41583CB}"/>
              </a:ext>
            </a:extLst>
          </p:cNvPr>
          <p:cNvSpPr txBox="1"/>
          <p:nvPr/>
        </p:nvSpPr>
        <p:spPr>
          <a:xfrm>
            <a:off x="4006180" y="2852254"/>
            <a:ext cx="6480720" cy="424732"/>
          </a:xfrm>
          <a:prstGeom prst="rect">
            <a:avLst/>
          </a:prstGeom>
          <a:noFill/>
        </p:spPr>
        <p:txBody>
          <a:bodyPr wrap="square" rtlCol="0">
            <a:spAutoFit/>
          </a:bodyPr>
          <a:lstStyle/>
          <a:p>
            <a:pPr>
              <a:lnSpc>
                <a:spcPct val="90000"/>
              </a:lnSpc>
            </a:pPr>
            <a:r>
              <a:rPr lang="en-IN" sz="2400" dirty="0"/>
              <a:t>Only contains </a:t>
            </a:r>
            <a:r>
              <a:rPr lang="en-IN" sz="2400" b="1" dirty="0">
                <a:solidFill>
                  <a:srgbClr val="FF0000"/>
                </a:solidFill>
              </a:rPr>
              <a:t>“Change Password” </a:t>
            </a:r>
            <a:r>
              <a:rPr lang="en-IN" sz="2400" dirty="0"/>
              <a:t>option.</a:t>
            </a:r>
          </a:p>
        </p:txBody>
      </p:sp>
      <p:sp>
        <p:nvSpPr>
          <p:cNvPr id="25" name="TextBox 24">
            <a:extLst>
              <a:ext uri="{FF2B5EF4-FFF2-40B4-BE49-F238E27FC236}">
                <a16:creationId xmlns:a16="http://schemas.microsoft.com/office/drawing/2014/main" id="{E50BD038-FE3F-4A32-A5C6-0768289D3F1D}"/>
              </a:ext>
            </a:extLst>
          </p:cNvPr>
          <p:cNvSpPr txBox="1"/>
          <p:nvPr/>
        </p:nvSpPr>
        <p:spPr>
          <a:xfrm>
            <a:off x="2001146" y="3372919"/>
            <a:ext cx="4093265" cy="480131"/>
          </a:xfrm>
          <a:prstGeom prst="rect">
            <a:avLst/>
          </a:prstGeom>
          <a:noFill/>
        </p:spPr>
        <p:txBody>
          <a:bodyPr wrap="square" rtlCol="0">
            <a:spAutoFit/>
          </a:bodyPr>
          <a:lstStyle/>
          <a:p>
            <a:pPr marL="457200" indent="-457200">
              <a:lnSpc>
                <a:spcPct val="90000"/>
              </a:lnSpc>
              <a:buFont typeface="Arial" panose="020B0604020202020204" pitchFamily="34" charset="0"/>
              <a:buChar char="•"/>
            </a:pPr>
            <a:r>
              <a:rPr lang="en-IN" sz="2800" b="1" u="sng" dirty="0">
                <a:solidFill>
                  <a:srgbClr val="00B050"/>
                </a:solidFill>
                <a:latin typeface="Times New Roman" panose="02020603050405020304" pitchFamily="18" charset="0"/>
                <a:cs typeface="Times New Roman" panose="02020603050405020304" pitchFamily="18" charset="0"/>
              </a:rPr>
              <a:t>Test Paper List:</a:t>
            </a:r>
          </a:p>
        </p:txBody>
      </p:sp>
      <p:sp>
        <p:nvSpPr>
          <p:cNvPr id="26" name="TextBox 25">
            <a:extLst>
              <a:ext uri="{FF2B5EF4-FFF2-40B4-BE49-F238E27FC236}">
                <a16:creationId xmlns:a16="http://schemas.microsoft.com/office/drawing/2014/main" id="{ED47CC4B-625D-4870-9E07-7ED5B6B6A4A3}"/>
              </a:ext>
            </a:extLst>
          </p:cNvPr>
          <p:cNvSpPr txBox="1"/>
          <p:nvPr/>
        </p:nvSpPr>
        <p:spPr>
          <a:xfrm>
            <a:off x="3975044" y="3942725"/>
            <a:ext cx="7808000" cy="757130"/>
          </a:xfrm>
          <a:prstGeom prst="rect">
            <a:avLst/>
          </a:prstGeom>
          <a:noFill/>
        </p:spPr>
        <p:txBody>
          <a:bodyPr wrap="square" rtlCol="0">
            <a:spAutoFit/>
          </a:bodyPr>
          <a:lstStyle/>
          <a:p>
            <a:pPr>
              <a:lnSpc>
                <a:spcPct val="90000"/>
              </a:lnSpc>
            </a:pPr>
            <a:r>
              <a:rPr lang="en-IN" sz="2400" dirty="0"/>
              <a:t>Contains subjects with their total no. of questions which we have to attempt.</a:t>
            </a:r>
          </a:p>
        </p:txBody>
      </p:sp>
      <p:sp>
        <p:nvSpPr>
          <p:cNvPr id="27" name="TextBox 26">
            <a:extLst>
              <a:ext uri="{FF2B5EF4-FFF2-40B4-BE49-F238E27FC236}">
                <a16:creationId xmlns:a16="http://schemas.microsoft.com/office/drawing/2014/main" id="{7EBD068B-A79E-4E38-9D4D-ACF948DE10CF}"/>
              </a:ext>
            </a:extLst>
          </p:cNvPr>
          <p:cNvSpPr txBox="1"/>
          <p:nvPr/>
        </p:nvSpPr>
        <p:spPr>
          <a:xfrm>
            <a:off x="909228" y="5073730"/>
            <a:ext cx="5688633" cy="480131"/>
          </a:xfrm>
          <a:prstGeom prst="rect">
            <a:avLst/>
          </a:prstGeom>
          <a:noFill/>
        </p:spPr>
        <p:txBody>
          <a:bodyPr wrap="square" rtlCol="0">
            <a:spAutoFit/>
          </a:bodyPr>
          <a:lstStyle/>
          <a:p>
            <a:pPr marL="457200" indent="-457200">
              <a:lnSpc>
                <a:spcPct val="90000"/>
              </a:lnSpc>
              <a:buFont typeface="Wingdings" panose="05000000000000000000" pitchFamily="2" charset="2"/>
              <a:buChar char="Ø"/>
            </a:pPr>
            <a:r>
              <a:rPr lang="en-IN" sz="2800" b="1" u="sng" dirty="0">
                <a:solidFill>
                  <a:srgbClr val="00B050"/>
                </a:solidFill>
                <a:latin typeface="Times New Roman" panose="02020603050405020304" pitchFamily="18" charset="0"/>
                <a:cs typeface="Times New Roman" panose="02020603050405020304" pitchFamily="18" charset="0"/>
              </a:rPr>
              <a:t>NEW USER REGISTRATION :</a:t>
            </a:r>
          </a:p>
        </p:txBody>
      </p:sp>
      <p:sp>
        <p:nvSpPr>
          <p:cNvPr id="28" name="TextBox 27">
            <a:extLst>
              <a:ext uri="{FF2B5EF4-FFF2-40B4-BE49-F238E27FC236}">
                <a16:creationId xmlns:a16="http://schemas.microsoft.com/office/drawing/2014/main" id="{FC5ABCFE-549F-4648-B932-BCEADC39066F}"/>
              </a:ext>
            </a:extLst>
          </p:cNvPr>
          <p:cNvSpPr txBox="1"/>
          <p:nvPr/>
        </p:nvSpPr>
        <p:spPr>
          <a:xfrm>
            <a:off x="2296719" y="5751360"/>
            <a:ext cx="9486325" cy="757130"/>
          </a:xfrm>
          <a:prstGeom prst="rect">
            <a:avLst/>
          </a:prstGeom>
          <a:noFill/>
        </p:spPr>
        <p:txBody>
          <a:bodyPr wrap="square" rtlCol="0">
            <a:spAutoFit/>
          </a:bodyPr>
          <a:lstStyle/>
          <a:p>
            <a:pPr>
              <a:lnSpc>
                <a:spcPct val="90000"/>
              </a:lnSpc>
            </a:pPr>
            <a:r>
              <a:rPr lang="en-IN" sz="2400" dirty="0"/>
              <a:t>If we are a new user then, we have to create our own id and password for accessing. </a:t>
            </a:r>
          </a:p>
        </p:txBody>
      </p:sp>
    </p:spTree>
    <p:extLst>
      <p:ext uri="{BB962C8B-B14F-4D97-AF65-F5344CB8AC3E}">
        <p14:creationId xmlns:p14="http://schemas.microsoft.com/office/powerpoint/2010/main" val="319589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924" y="169925"/>
            <a:ext cx="7128792" cy="1327509"/>
          </a:xfrm>
        </p:spPr>
        <p:txBody>
          <a:bodyPr>
            <a:noAutofit/>
            <a:scene3d>
              <a:camera prst="obliqueTopLeft"/>
              <a:lightRig rig="threePt" dir="t"/>
            </a:scene3d>
            <a:sp3d extrusionH="57150">
              <a:bevelT h="25400" prst="softRound"/>
            </a:sp3d>
          </a:bodyPr>
          <a:lstStyle/>
          <a:p>
            <a:r>
              <a:rPr lang="en-US" sz="8000" b="1" dirty="0">
                <a:ln w="9525">
                  <a:solidFill>
                    <a:schemeClr val="bg1"/>
                  </a:solidFill>
                  <a:prstDash val="solid"/>
                </a:ln>
                <a:effectLst>
                  <a:outerShdw blurRad="50800" dist="38100" dir="13500000" algn="br" rotWithShape="0">
                    <a:prstClr val="black">
                      <a:alpha val="40000"/>
                    </a:prstClr>
                  </a:outerShdw>
                </a:effectLst>
                <a:latin typeface="Stencil" panose="040409050D0802020404" pitchFamily="82" charset="0"/>
              </a:rPr>
              <a:t>ADVANTAGES</a:t>
            </a:r>
          </a:p>
        </p:txBody>
      </p:sp>
      <p:sp>
        <p:nvSpPr>
          <p:cNvPr id="3" name="TextBox 2">
            <a:extLst>
              <a:ext uri="{FF2B5EF4-FFF2-40B4-BE49-F238E27FC236}">
                <a16:creationId xmlns:a16="http://schemas.microsoft.com/office/drawing/2014/main" id="{4571D679-69E2-4F77-840D-432C28DDA384}"/>
              </a:ext>
            </a:extLst>
          </p:cNvPr>
          <p:cNvSpPr txBox="1"/>
          <p:nvPr/>
        </p:nvSpPr>
        <p:spPr>
          <a:xfrm>
            <a:off x="766239" y="1934504"/>
            <a:ext cx="5112568"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dirty="0"/>
              <a:t>Addressing Environmental Concern</a:t>
            </a:r>
          </a:p>
        </p:txBody>
      </p:sp>
      <p:sp>
        <p:nvSpPr>
          <p:cNvPr id="4" name="TextBox 3">
            <a:extLst>
              <a:ext uri="{FF2B5EF4-FFF2-40B4-BE49-F238E27FC236}">
                <a16:creationId xmlns:a16="http://schemas.microsoft.com/office/drawing/2014/main" id="{BE141D36-628A-4DE7-882D-A86A6E71727D}"/>
              </a:ext>
            </a:extLst>
          </p:cNvPr>
          <p:cNvSpPr txBox="1"/>
          <p:nvPr/>
        </p:nvSpPr>
        <p:spPr>
          <a:xfrm>
            <a:off x="766238" y="3154395"/>
            <a:ext cx="4248472"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dirty="0"/>
              <a:t>Technologically Advanced</a:t>
            </a:r>
          </a:p>
        </p:txBody>
      </p:sp>
      <p:pic>
        <p:nvPicPr>
          <p:cNvPr id="6" name="Picture 5">
            <a:extLst>
              <a:ext uri="{FF2B5EF4-FFF2-40B4-BE49-F238E27FC236}">
                <a16:creationId xmlns:a16="http://schemas.microsoft.com/office/drawing/2014/main" id="{00C0DC78-4D0E-4704-9141-19D119176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016" y="1753644"/>
            <a:ext cx="770855" cy="770855"/>
          </a:xfrm>
          <a:prstGeom prst="rect">
            <a:avLst/>
          </a:prstGeom>
        </p:spPr>
      </p:pic>
      <p:pic>
        <p:nvPicPr>
          <p:cNvPr id="8" name="Picture 7">
            <a:extLst>
              <a:ext uri="{FF2B5EF4-FFF2-40B4-BE49-F238E27FC236}">
                <a16:creationId xmlns:a16="http://schemas.microsoft.com/office/drawing/2014/main" id="{D90427B9-8740-4F7B-80C5-88B46A81A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786" y="2927912"/>
            <a:ext cx="647370" cy="669750"/>
          </a:xfrm>
          <a:prstGeom prst="rect">
            <a:avLst/>
          </a:prstGeom>
        </p:spPr>
      </p:pic>
      <p:sp>
        <p:nvSpPr>
          <p:cNvPr id="9" name="TextBox 8">
            <a:extLst>
              <a:ext uri="{FF2B5EF4-FFF2-40B4-BE49-F238E27FC236}">
                <a16:creationId xmlns:a16="http://schemas.microsoft.com/office/drawing/2014/main" id="{D55C8BAD-68E7-4606-B480-EEE6B687F1F4}"/>
              </a:ext>
            </a:extLst>
          </p:cNvPr>
          <p:cNvSpPr txBox="1"/>
          <p:nvPr/>
        </p:nvSpPr>
        <p:spPr>
          <a:xfrm>
            <a:off x="766238" y="4228552"/>
            <a:ext cx="3816005"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dirty="0"/>
              <a:t>Minimizes Cost of Labour</a:t>
            </a:r>
          </a:p>
        </p:txBody>
      </p:sp>
      <p:pic>
        <p:nvPicPr>
          <p:cNvPr id="11" name="Picture 10">
            <a:extLst>
              <a:ext uri="{FF2B5EF4-FFF2-40B4-BE49-F238E27FC236}">
                <a16:creationId xmlns:a16="http://schemas.microsoft.com/office/drawing/2014/main" id="{4ADCD667-5323-4563-9301-AFA98BED0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363" y="4078162"/>
            <a:ext cx="1157444" cy="656461"/>
          </a:xfrm>
          <a:prstGeom prst="rect">
            <a:avLst/>
          </a:prstGeom>
        </p:spPr>
      </p:pic>
      <p:sp>
        <p:nvSpPr>
          <p:cNvPr id="12" name="TextBox 11">
            <a:extLst>
              <a:ext uri="{FF2B5EF4-FFF2-40B4-BE49-F238E27FC236}">
                <a16:creationId xmlns:a16="http://schemas.microsoft.com/office/drawing/2014/main" id="{F3ACC6EA-8696-4B88-BA75-7A20C9C2BA79}"/>
              </a:ext>
            </a:extLst>
          </p:cNvPr>
          <p:cNvSpPr txBox="1"/>
          <p:nvPr/>
        </p:nvSpPr>
        <p:spPr>
          <a:xfrm>
            <a:off x="6640275" y="3489270"/>
            <a:ext cx="3314524"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US" sz="2400" dirty="0"/>
              <a:t>In the Interest of Time</a:t>
            </a:r>
            <a:endParaRPr lang="en-IN" sz="2400" dirty="0"/>
          </a:p>
        </p:txBody>
      </p:sp>
      <p:pic>
        <p:nvPicPr>
          <p:cNvPr id="14" name="Picture 13">
            <a:extLst>
              <a:ext uri="{FF2B5EF4-FFF2-40B4-BE49-F238E27FC236}">
                <a16:creationId xmlns:a16="http://schemas.microsoft.com/office/drawing/2014/main" id="{973EA145-5F4B-430D-BFEE-0F9B19FBA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243" y="3258325"/>
            <a:ext cx="683739" cy="678674"/>
          </a:xfrm>
          <a:prstGeom prst="rect">
            <a:avLst/>
          </a:prstGeom>
        </p:spPr>
      </p:pic>
      <p:sp>
        <p:nvSpPr>
          <p:cNvPr id="15" name="TextBox 14">
            <a:extLst>
              <a:ext uri="{FF2B5EF4-FFF2-40B4-BE49-F238E27FC236}">
                <a16:creationId xmlns:a16="http://schemas.microsoft.com/office/drawing/2014/main" id="{8DB81EEE-31D2-4F7A-8130-E6BF3B39CDE4}"/>
              </a:ext>
            </a:extLst>
          </p:cNvPr>
          <p:cNvSpPr txBox="1"/>
          <p:nvPr/>
        </p:nvSpPr>
        <p:spPr>
          <a:xfrm>
            <a:off x="6668537" y="4595515"/>
            <a:ext cx="3386532" cy="424732"/>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dirty="0"/>
              <a:t>Limiting Overheads</a:t>
            </a:r>
          </a:p>
        </p:txBody>
      </p:sp>
      <p:pic>
        <p:nvPicPr>
          <p:cNvPr id="17" name="Picture 16">
            <a:extLst>
              <a:ext uri="{FF2B5EF4-FFF2-40B4-BE49-F238E27FC236}">
                <a16:creationId xmlns:a16="http://schemas.microsoft.com/office/drawing/2014/main" id="{4F021F27-51CC-4BF4-80C7-64837A573F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4937" y="4463606"/>
            <a:ext cx="873376" cy="632221"/>
          </a:xfrm>
          <a:prstGeom prst="rect">
            <a:avLst/>
          </a:prstGeom>
        </p:spPr>
      </p:pic>
      <p:sp>
        <p:nvSpPr>
          <p:cNvPr id="18" name="TextBox 17">
            <a:extLst>
              <a:ext uri="{FF2B5EF4-FFF2-40B4-BE49-F238E27FC236}">
                <a16:creationId xmlns:a16="http://schemas.microsoft.com/office/drawing/2014/main" id="{FD4E8807-9D5A-4888-83B9-1AF1CCD0E55B}"/>
              </a:ext>
            </a:extLst>
          </p:cNvPr>
          <p:cNvSpPr txBox="1"/>
          <p:nvPr/>
        </p:nvSpPr>
        <p:spPr>
          <a:xfrm>
            <a:off x="6668537" y="5678581"/>
            <a:ext cx="3125018" cy="757130"/>
          </a:xfrm>
          <a:prstGeom prst="rect">
            <a:avLst/>
          </a:prstGeom>
          <a:noFill/>
        </p:spPr>
        <p:txBody>
          <a:bodyPr wrap="square" rtlCol="0">
            <a:spAutoFit/>
          </a:bodyPr>
          <a:lstStyle/>
          <a:p>
            <a:pPr marL="342900" indent="-342900">
              <a:lnSpc>
                <a:spcPct val="90000"/>
              </a:lnSpc>
              <a:buFont typeface="Wingdings" panose="05000000000000000000" pitchFamily="2" charset="2"/>
              <a:buChar char="v"/>
            </a:pPr>
            <a:r>
              <a:rPr lang="en-IN" sz="2400" dirty="0"/>
              <a:t>Better Security and Privacy</a:t>
            </a:r>
          </a:p>
        </p:txBody>
      </p:sp>
      <p:pic>
        <p:nvPicPr>
          <p:cNvPr id="20" name="Picture 19">
            <a:extLst>
              <a:ext uri="{FF2B5EF4-FFF2-40B4-BE49-F238E27FC236}">
                <a16:creationId xmlns:a16="http://schemas.microsoft.com/office/drawing/2014/main" id="{FDC97677-1DEB-4C54-AA3E-EF041C017F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16893" y="5546854"/>
            <a:ext cx="840701" cy="834474"/>
          </a:xfrm>
          <a:prstGeom prst="rect">
            <a:avLst/>
          </a:prstGeom>
        </p:spPr>
      </p:pic>
    </p:spTree>
    <p:extLst>
      <p:ext uri="{BB962C8B-B14F-4D97-AF65-F5344CB8AC3E}">
        <p14:creationId xmlns:p14="http://schemas.microsoft.com/office/powerpoint/2010/main" val="10644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240</TotalTime>
  <Words>812</Words>
  <Application>Microsoft Office PowerPoint</Application>
  <PresentationFormat>Custom</PresentationFormat>
  <Paragraphs>66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Calibri</vt:lpstr>
      <vt:lpstr>Consolas</vt:lpstr>
      <vt:lpstr>Corbel</vt:lpstr>
      <vt:lpstr>Source Sans Pro Semibold</vt:lpstr>
      <vt:lpstr>Stencil</vt:lpstr>
      <vt:lpstr>Times New Roman</vt:lpstr>
      <vt:lpstr>Wingdings</vt:lpstr>
      <vt:lpstr>Chalkboard 16x9</vt:lpstr>
      <vt:lpstr>Title Layout</vt:lpstr>
      <vt:lpstr>INTRODUCTION</vt:lpstr>
      <vt:lpstr>Online examination System</vt:lpstr>
      <vt:lpstr>Why Should Educational Institutions Switch to Online Exams? </vt:lpstr>
      <vt:lpstr>How can online examinations help educational institutions?</vt:lpstr>
      <vt:lpstr>ABSTRACT :</vt:lpstr>
      <vt:lpstr>PowerPoint Presentation</vt:lpstr>
      <vt:lpstr>PowerPoint Presentation</vt:lpstr>
      <vt:lpstr>ADVANTAGES</vt:lpstr>
      <vt:lpstr>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Sharmistha Roy</dc:creator>
  <cp:lastModifiedBy>Sharmistha Roy</cp:lastModifiedBy>
  <cp:revision>41</cp:revision>
  <dcterms:created xsi:type="dcterms:W3CDTF">2020-07-12T13:44:34Z</dcterms:created>
  <dcterms:modified xsi:type="dcterms:W3CDTF">2020-07-13T03:14:58Z</dcterms:modified>
</cp:coreProperties>
</file>