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eedforward 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neural network</a:t>
            </a:r>
          </a:p>
        </p:txBody>
      </p:sp>
      <p:sp>
        <p:nvSpPr>
          <p:cNvPr id="120" name="Simulate episodes (~ 10,000 steps),  store  ."/>
          <p:cNvSpPr txBox="1"/>
          <p:nvPr>
            <p:ph type="body" idx="1"/>
          </p:nvPr>
        </p:nvSpPr>
        <p:spPr>
          <a:xfrm>
            <a:off x="1445481" y="270471"/>
            <a:ext cx="21005801" cy="9296401"/>
          </a:xfrm>
          <a:prstGeom prst="rect">
            <a:avLst/>
          </a:prstGeom>
        </p:spPr>
        <p:txBody>
          <a:bodyPr/>
          <a:lstStyle/>
          <a:p>
            <a:pPr/>
            <a:r>
              <a:t>Simulate episodes (~ 10,000 steps),  store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Quantifying conjunctive represent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/>
            </a:lvl1pPr>
          </a:lstStyle>
          <a:p>
            <a:pPr/>
            <a:r>
              <a:t>Quantifying conjunctive representation:</a:t>
            </a:r>
          </a:p>
        </p:txBody>
      </p:sp>
      <p:sp>
        <p:nvSpPr>
          <p:cNvPr id="185" name="Disentanglement"/>
          <p:cNvSpPr txBox="1"/>
          <p:nvPr/>
        </p:nvSpPr>
        <p:spPr>
          <a:xfrm>
            <a:off x="3373737" y="10361475"/>
            <a:ext cx="31965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Disentanglement</a:t>
            </a:r>
          </a:p>
        </p:txBody>
      </p:sp>
      <p:sp>
        <p:nvSpPr>
          <p:cNvPr id="186" name="Mutual Information Gap"/>
          <p:cNvSpPr txBox="1"/>
          <p:nvPr/>
        </p:nvSpPr>
        <p:spPr>
          <a:xfrm>
            <a:off x="3206699" y="9409148"/>
            <a:ext cx="441655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Mutual Information Gap</a:t>
            </a:r>
          </a:p>
        </p:txBody>
      </p:sp>
      <p:sp>
        <p:nvSpPr>
          <p:cNvPr id="187" name="(Chen 2018)"/>
          <p:cNvSpPr txBox="1"/>
          <p:nvPr/>
        </p:nvSpPr>
        <p:spPr>
          <a:xfrm>
            <a:off x="7497430" y="10361475"/>
            <a:ext cx="22459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(Chen 2018)</a:t>
            </a:r>
          </a:p>
        </p:txBody>
      </p:sp>
      <p:sp>
        <p:nvSpPr>
          <p:cNvPr id="188" name="Circle"/>
          <p:cNvSpPr/>
          <p:nvPr/>
        </p:nvSpPr>
        <p:spPr>
          <a:xfrm>
            <a:off x="2698144" y="318062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quare"/>
          <p:cNvSpPr/>
          <p:nvPr/>
        </p:nvSpPr>
        <p:spPr>
          <a:xfrm>
            <a:off x="4580651" y="4680130"/>
            <a:ext cx="127000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Equation"/>
          <p:cNvSpPr txBox="1"/>
          <p:nvPr/>
        </p:nvSpPr>
        <p:spPr>
          <a:xfrm>
            <a:off x="6081772" y="3108049"/>
            <a:ext cx="136635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91" name="Equation"/>
          <p:cNvSpPr txBox="1"/>
          <p:nvPr/>
        </p:nvSpPr>
        <p:spPr>
          <a:xfrm>
            <a:off x="6087937" y="3814108"/>
            <a:ext cx="131173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92" name="Equation"/>
          <p:cNvSpPr txBox="1"/>
          <p:nvPr/>
        </p:nvSpPr>
        <p:spPr>
          <a:xfrm>
            <a:off x="8932871" y="3108049"/>
            <a:ext cx="2414357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93" name="Equation"/>
          <p:cNvSpPr txBox="1"/>
          <p:nvPr/>
        </p:nvSpPr>
        <p:spPr>
          <a:xfrm>
            <a:off x="8939035" y="3814108"/>
            <a:ext cx="2414358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94" name="OR"/>
          <p:cNvSpPr txBox="1"/>
          <p:nvPr/>
        </p:nvSpPr>
        <p:spPr>
          <a:xfrm>
            <a:off x="7847598" y="3285282"/>
            <a:ext cx="6858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</a:t>
            </a:r>
          </a:p>
        </p:txBody>
      </p:sp>
      <p:sp>
        <p:nvSpPr>
          <p:cNvPr id="195" name="Dimensionality"/>
          <p:cNvSpPr txBox="1"/>
          <p:nvPr/>
        </p:nvSpPr>
        <p:spPr>
          <a:xfrm>
            <a:off x="16658362" y="10472211"/>
            <a:ext cx="279349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Dimensionality</a:t>
            </a:r>
          </a:p>
        </p:txBody>
      </p:sp>
      <p:sp>
        <p:nvSpPr>
          <p:cNvPr id="196" name="Variance Explained"/>
          <p:cNvSpPr txBox="1"/>
          <p:nvPr/>
        </p:nvSpPr>
        <p:spPr>
          <a:xfrm>
            <a:off x="16472686" y="9674915"/>
            <a:ext cx="356349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Variance Explained</a:t>
            </a:r>
          </a:p>
        </p:txBody>
      </p:sp>
      <p:sp>
        <p:nvSpPr>
          <p:cNvPr id="197" name="(Rigotti 2013)"/>
          <p:cNvSpPr txBox="1"/>
          <p:nvPr/>
        </p:nvSpPr>
        <p:spPr>
          <a:xfrm>
            <a:off x="20045176" y="10472211"/>
            <a:ext cx="249859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(Rigotti 2013)</a:t>
            </a:r>
          </a:p>
        </p:txBody>
      </p:sp>
      <p:sp>
        <p:nvSpPr>
          <p:cNvPr id="198" name="Rectangle"/>
          <p:cNvSpPr/>
          <p:nvPr/>
        </p:nvSpPr>
        <p:spPr>
          <a:xfrm>
            <a:off x="18986775" y="2677727"/>
            <a:ext cx="421316" cy="4488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56150" y="7728980"/>
            <a:ext cx="8740584" cy="911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0857" y="6904549"/>
            <a:ext cx="8593151" cy="726069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Equation"/>
          <p:cNvSpPr txBox="1"/>
          <p:nvPr/>
        </p:nvSpPr>
        <p:spPr>
          <a:xfrm>
            <a:off x="1456154" y="6416579"/>
            <a:ext cx="12125910" cy="2247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200"/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21550" y="2738484"/>
            <a:ext cx="6151766" cy="3337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"/>
          <p:cNvSpPr/>
          <p:nvPr/>
        </p:nvSpPr>
        <p:spPr>
          <a:xfrm>
            <a:off x="18986775" y="2741227"/>
            <a:ext cx="421316" cy="4488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Quantifying conjunctive represent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/>
            </a:lvl1pPr>
          </a:lstStyle>
          <a:p>
            <a:pPr/>
            <a:r>
              <a:t>Quantifying conjunctive representation:</a:t>
            </a:r>
          </a:p>
        </p:txBody>
      </p:sp>
      <p:sp>
        <p:nvSpPr>
          <p:cNvPr id="206" name="Disentanglement"/>
          <p:cNvSpPr txBox="1"/>
          <p:nvPr/>
        </p:nvSpPr>
        <p:spPr>
          <a:xfrm>
            <a:off x="3373737" y="10361475"/>
            <a:ext cx="31965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Disentanglement</a:t>
            </a:r>
          </a:p>
        </p:txBody>
      </p:sp>
      <p:sp>
        <p:nvSpPr>
          <p:cNvPr id="207" name="Mutual Information Gap"/>
          <p:cNvSpPr txBox="1"/>
          <p:nvPr/>
        </p:nvSpPr>
        <p:spPr>
          <a:xfrm>
            <a:off x="3206699" y="9409148"/>
            <a:ext cx="441655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Mutual Information Gap</a:t>
            </a:r>
          </a:p>
        </p:txBody>
      </p:sp>
      <p:sp>
        <p:nvSpPr>
          <p:cNvPr id="208" name="(Chen 2018)"/>
          <p:cNvSpPr txBox="1"/>
          <p:nvPr/>
        </p:nvSpPr>
        <p:spPr>
          <a:xfrm>
            <a:off x="7497430" y="10361475"/>
            <a:ext cx="22459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(Chen 2018)</a:t>
            </a:r>
          </a:p>
        </p:txBody>
      </p:sp>
      <p:sp>
        <p:nvSpPr>
          <p:cNvPr id="209" name="Circle"/>
          <p:cNvSpPr/>
          <p:nvPr/>
        </p:nvSpPr>
        <p:spPr>
          <a:xfrm>
            <a:off x="2698144" y="318062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Square"/>
          <p:cNvSpPr/>
          <p:nvPr/>
        </p:nvSpPr>
        <p:spPr>
          <a:xfrm>
            <a:off x="4580651" y="4680130"/>
            <a:ext cx="127000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Equation"/>
          <p:cNvSpPr txBox="1"/>
          <p:nvPr/>
        </p:nvSpPr>
        <p:spPr>
          <a:xfrm>
            <a:off x="6081772" y="3108049"/>
            <a:ext cx="136635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212" name="Equation"/>
          <p:cNvSpPr txBox="1"/>
          <p:nvPr/>
        </p:nvSpPr>
        <p:spPr>
          <a:xfrm>
            <a:off x="6087937" y="3814108"/>
            <a:ext cx="131173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213" name="Equation"/>
          <p:cNvSpPr txBox="1"/>
          <p:nvPr/>
        </p:nvSpPr>
        <p:spPr>
          <a:xfrm>
            <a:off x="8932871" y="3108049"/>
            <a:ext cx="2414357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214" name="Equation"/>
          <p:cNvSpPr txBox="1"/>
          <p:nvPr/>
        </p:nvSpPr>
        <p:spPr>
          <a:xfrm>
            <a:off x="8939035" y="3814108"/>
            <a:ext cx="2414358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215" name="OR"/>
          <p:cNvSpPr txBox="1"/>
          <p:nvPr/>
        </p:nvSpPr>
        <p:spPr>
          <a:xfrm>
            <a:off x="7847598" y="3285282"/>
            <a:ext cx="6858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</a:t>
            </a:r>
          </a:p>
        </p:txBody>
      </p:sp>
      <p:sp>
        <p:nvSpPr>
          <p:cNvPr id="216" name="Dimensionality"/>
          <p:cNvSpPr txBox="1"/>
          <p:nvPr/>
        </p:nvSpPr>
        <p:spPr>
          <a:xfrm>
            <a:off x="16658362" y="10472211"/>
            <a:ext cx="279349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Dimensionality</a:t>
            </a:r>
          </a:p>
        </p:txBody>
      </p:sp>
      <p:sp>
        <p:nvSpPr>
          <p:cNvPr id="217" name="Variance Explained"/>
          <p:cNvSpPr txBox="1"/>
          <p:nvPr/>
        </p:nvSpPr>
        <p:spPr>
          <a:xfrm>
            <a:off x="16472686" y="9674915"/>
            <a:ext cx="356349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Variance Explained</a:t>
            </a:r>
          </a:p>
        </p:txBody>
      </p:sp>
      <p:sp>
        <p:nvSpPr>
          <p:cNvPr id="218" name="(Rigotti 2013)"/>
          <p:cNvSpPr txBox="1"/>
          <p:nvPr/>
        </p:nvSpPr>
        <p:spPr>
          <a:xfrm>
            <a:off x="20045176" y="10472211"/>
            <a:ext cx="249859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(Rigotti 2013)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1550" y="2738485"/>
            <a:ext cx="6151766" cy="333722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Rectangle"/>
          <p:cNvSpPr/>
          <p:nvPr/>
        </p:nvSpPr>
        <p:spPr>
          <a:xfrm>
            <a:off x="18986775" y="2741227"/>
            <a:ext cx="421316" cy="4488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56150" y="7728980"/>
            <a:ext cx="8740584" cy="911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00857" y="6904549"/>
            <a:ext cx="8593151" cy="726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97143" y="8637168"/>
            <a:ext cx="6935844" cy="800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Equation"/>
          <p:cNvSpPr txBox="1"/>
          <p:nvPr/>
        </p:nvSpPr>
        <p:spPr>
          <a:xfrm>
            <a:off x="1456154" y="6416579"/>
            <a:ext cx="12125910" cy="2247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Next Step: Moving Closer to Biological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defRPr sz="8064"/>
            </a:lvl1pPr>
          </a:lstStyle>
          <a:p>
            <a:pPr/>
            <a:r>
              <a:t>Next Step: Moving Closer to Biological case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11305855" y="3829771"/>
            <a:ext cx="507404" cy="3844086"/>
            <a:chOff x="0" y="0"/>
            <a:chExt cx="507403" cy="3844085"/>
          </a:xfrm>
        </p:grpSpPr>
        <p:sp>
          <p:nvSpPr>
            <p:cNvPr id="227" name="Circle"/>
            <p:cNvSpPr/>
            <p:nvPr/>
          </p:nvSpPr>
          <p:spPr>
            <a:xfrm>
              <a:off x="0" y="-1"/>
              <a:ext cx="483242" cy="483393"/>
            </a:xfrm>
            <a:prstGeom prst="ellipse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Circle"/>
            <p:cNvSpPr/>
            <p:nvPr/>
          </p:nvSpPr>
          <p:spPr>
            <a:xfrm>
              <a:off x="0" y="672138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Circle"/>
            <p:cNvSpPr/>
            <p:nvPr/>
          </p:nvSpPr>
          <p:spPr>
            <a:xfrm>
              <a:off x="0" y="1344277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Circle"/>
            <p:cNvSpPr/>
            <p:nvPr/>
          </p:nvSpPr>
          <p:spPr>
            <a:xfrm>
              <a:off x="24162" y="2016416"/>
              <a:ext cx="483242" cy="483392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Circle"/>
            <p:cNvSpPr/>
            <p:nvPr/>
          </p:nvSpPr>
          <p:spPr>
            <a:xfrm>
              <a:off x="24162" y="2688554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Circle"/>
            <p:cNvSpPr/>
            <p:nvPr/>
          </p:nvSpPr>
          <p:spPr>
            <a:xfrm>
              <a:off x="24162" y="3360693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4" name="Circle"/>
          <p:cNvSpPr/>
          <p:nvPr/>
        </p:nvSpPr>
        <p:spPr>
          <a:xfrm>
            <a:off x="12599211" y="3829771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Circle"/>
          <p:cNvSpPr/>
          <p:nvPr/>
        </p:nvSpPr>
        <p:spPr>
          <a:xfrm>
            <a:off x="12599211" y="4501910"/>
            <a:ext cx="483242" cy="483393"/>
          </a:xfrm>
          <a:prstGeom prst="ellipse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Circle"/>
          <p:cNvSpPr/>
          <p:nvPr/>
        </p:nvSpPr>
        <p:spPr>
          <a:xfrm>
            <a:off x="12599211" y="5174049"/>
            <a:ext cx="483242" cy="48339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Circle"/>
          <p:cNvSpPr/>
          <p:nvPr/>
        </p:nvSpPr>
        <p:spPr>
          <a:xfrm>
            <a:off x="12623373" y="5846187"/>
            <a:ext cx="483242" cy="483393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Circle"/>
          <p:cNvSpPr/>
          <p:nvPr/>
        </p:nvSpPr>
        <p:spPr>
          <a:xfrm>
            <a:off x="12623373" y="6518326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Circle"/>
          <p:cNvSpPr/>
          <p:nvPr/>
        </p:nvSpPr>
        <p:spPr>
          <a:xfrm>
            <a:off x="12623373" y="7190465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Circle"/>
          <p:cNvSpPr/>
          <p:nvPr/>
        </p:nvSpPr>
        <p:spPr>
          <a:xfrm>
            <a:off x="13744454" y="3829771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Circle"/>
          <p:cNvSpPr/>
          <p:nvPr/>
        </p:nvSpPr>
        <p:spPr>
          <a:xfrm>
            <a:off x="13744454" y="4501910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Circle"/>
          <p:cNvSpPr/>
          <p:nvPr/>
        </p:nvSpPr>
        <p:spPr>
          <a:xfrm>
            <a:off x="13744454" y="5174049"/>
            <a:ext cx="483242" cy="483392"/>
          </a:xfrm>
          <a:prstGeom prst="ellipse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Circle"/>
          <p:cNvSpPr/>
          <p:nvPr/>
        </p:nvSpPr>
        <p:spPr>
          <a:xfrm>
            <a:off x="13768616" y="5846187"/>
            <a:ext cx="483242" cy="483393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Circle"/>
          <p:cNvSpPr/>
          <p:nvPr/>
        </p:nvSpPr>
        <p:spPr>
          <a:xfrm>
            <a:off x="13768616" y="6518326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Circle"/>
          <p:cNvSpPr/>
          <p:nvPr/>
        </p:nvSpPr>
        <p:spPr>
          <a:xfrm>
            <a:off x="13768616" y="7190465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Odor Unit"/>
          <p:cNvSpPr txBox="1"/>
          <p:nvPr/>
        </p:nvSpPr>
        <p:spPr>
          <a:xfrm>
            <a:off x="9307506" y="5833487"/>
            <a:ext cx="187109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Odor Unit</a:t>
            </a:r>
          </a:p>
        </p:txBody>
      </p:sp>
      <p:sp>
        <p:nvSpPr>
          <p:cNvPr id="247" name="Loc Unit"/>
          <p:cNvSpPr txBox="1"/>
          <p:nvPr/>
        </p:nvSpPr>
        <p:spPr>
          <a:xfrm>
            <a:off x="9423901" y="3791243"/>
            <a:ext cx="1638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sp>
        <p:nvSpPr>
          <p:cNvPr id="248" name="Loc Unit"/>
          <p:cNvSpPr txBox="1"/>
          <p:nvPr/>
        </p:nvSpPr>
        <p:spPr>
          <a:xfrm>
            <a:off x="9423901" y="4463382"/>
            <a:ext cx="1638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sp>
        <p:nvSpPr>
          <p:cNvPr id="249" name="Loc Unit"/>
          <p:cNvSpPr txBox="1"/>
          <p:nvPr/>
        </p:nvSpPr>
        <p:spPr>
          <a:xfrm>
            <a:off x="9423901" y="5100563"/>
            <a:ext cx="1638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sp>
        <p:nvSpPr>
          <p:cNvPr id="250" name="Time Step 1"/>
          <p:cNvSpPr txBox="1"/>
          <p:nvPr/>
        </p:nvSpPr>
        <p:spPr>
          <a:xfrm>
            <a:off x="11137208" y="2896660"/>
            <a:ext cx="844698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Time Step 1</a:t>
            </a:r>
          </a:p>
        </p:txBody>
      </p:sp>
      <p:sp>
        <p:nvSpPr>
          <p:cNvPr id="251" name="Time Step 2"/>
          <p:cNvSpPr txBox="1"/>
          <p:nvPr/>
        </p:nvSpPr>
        <p:spPr>
          <a:xfrm>
            <a:off x="12418483" y="2896660"/>
            <a:ext cx="844698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Time Step 2</a:t>
            </a:r>
          </a:p>
        </p:txBody>
      </p:sp>
      <p:sp>
        <p:nvSpPr>
          <p:cNvPr id="252" name="Time Step 3"/>
          <p:cNvSpPr txBox="1"/>
          <p:nvPr/>
        </p:nvSpPr>
        <p:spPr>
          <a:xfrm>
            <a:off x="13563726" y="2896660"/>
            <a:ext cx="844698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Time Step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Next Step: Moving Closer to Biological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defRPr sz="8064"/>
            </a:lvl1pPr>
          </a:lstStyle>
          <a:p>
            <a:pPr/>
            <a:r>
              <a:t>Next Step: Moving Closer to Biological case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11305855" y="3829771"/>
            <a:ext cx="507405" cy="3844086"/>
            <a:chOff x="0" y="0"/>
            <a:chExt cx="507403" cy="3844085"/>
          </a:xfrm>
        </p:grpSpPr>
        <p:sp>
          <p:nvSpPr>
            <p:cNvPr id="255" name="Circle"/>
            <p:cNvSpPr/>
            <p:nvPr/>
          </p:nvSpPr>
          <p:spPr>
            <a:xfrm>
              <a:off x="0" y="-1"/>
              <a:ext cx="483242" cy="483393"/>
            </a:xfrm>
            <a:prstGeom prst="ellipse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6" name="Circle"/>
            <p:cNvSpPr/>
            <p:nvPr/>
          </p:nvSpPr>
          <p:spPr>
            <a:xfrm>
              <a:off x="0" y="672138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7" name="Circle"/>
            <p:cNvSpPr/>
            <p:nvPr/>
          </p:nvSpPr>
          <p:spPr>
            <a:xfrm>
              <a:off x="0" y="1344277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8" name="Circle"/>
            <p:cNvSpPr/>
            <p:nvPr/>
          </p:nvSpPr>
          <p:spPr>
            <a:xfrm>
              <a:off x="24162" y="2016416"/>
              <a:ext cx="483242" cy="483392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Circle"/>
            <p:cNvSpPr/>
            <p:nvPr/>
          </p:nvSpPr>
          <p:spPr>
            <a:xfrm>
              <a:off x="24162" y="2688554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Circle"/>
            <p:cNvSpPr/>
            <p:nvPr/>
          </p:nvSpPr>
          <p:spPr>
            <a:xfrm>
              <a:off x="24162" y="3360693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2" name="Circle"/>
          <p:cNvSpPr/>
          <p:nvPr/>
        </p:nvSpPr>
        <p:spPr>
          <a:xfrm>
            <a:off x="12599211" y="3829771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Circle"/>
          <p:cNvSpPr/>
          <p:nvPr/>
        </p:nvSpPr>
        <p:spPr>
          <a:xfrm>
            <a:off x="12599211" y="4501910"/>
            <a:ext cx="483243" cy="483393"/>
          </a:xfrm>
          <a:prstGeom prst="ellipse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Circle"/>
          <p:cNvSpPr/>
          <p:nvPr/>
        </p:nvSpPr>
        <p:spPr>
          <a:xfrm>
            <a:off x="12599211" y="5174048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Circle"/>
          <p:cNvSpPr/>
          <p:nvPr/>
        </p:nvSpPr>
        <p:spPr>
          <a:xfrm>
            <a:off x="12623373" y="5846187"/>
            <a:ext cx="483243" cy="483393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Circle"/>
          <p:cNvSpPr/>
          <p:nvPr/>
        </p:nvSpPr>
        <p:spPr>
          <a:xfrm>
            <a:off x="12623373" y="6518326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Circle"/>
          <p:cNvSpPr/>
          <p:nvPr/>
        </p:nvSpPr>
        <p:spPr>
          <a:xfrm>
            <a:off x="12623373" y="7190464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Circle"/>
          <p:cNvSpPr/>
          <p:nvPr/>
        </p:nvSpPr>
        <p:spPr>
          <a:xfrm>
            <a:off x="13744454" y="3829771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Circle"/>
          <p:cNvSpPr/>
          <p:nvPr/>
        </p:nvSpPr>
        <p:spPr>
          <a:xfrm>
            <a:off x="13744454" y="4501910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Circle"/>
          <p:cNvSpPr/>
          <p:nvPr/>
        </p:nvSpPr>
        <p:spPr>
          <a:xfrm>
            <a:off x="13744454" y="5174048"/>
            <a:ext cx="483242" cy="483393"/>
          </a:xfrm>
          <a:prstGeom prst="ellipse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Circle"/>
          <p:cNvSpPr/>
          <p:nvPr/>
        </p:nvSpPr>
        <p:spPr>
          <a:xfrm>
            <a:off x="13768616" y="5846187"/>
            <a:ext cx="483243" cy="483393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Circle"/>
          <p:cNvSpPr/>
          <p:nvPr/>
        </p:nvSpPr>
        <p:spPr>
          <a:xfrm>
            <a:off x="13768616" y="6518326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Circle"/>
          <p:cNvSpPr/>
          <p:nvPr/>
        </p:nvSpPr>
        <p:spPr>
          <a:xfrm>
            <a:off x="13768616" y="7190464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Odor Unit"/>
          <p:cNvSpPr txBox="1"/>
          <p:nvPr/>
        </p:nvSpPr>
        <p:spPr>
          <a:xfrm>
            <a:off x="9307506" y="5833487"/>
            <a:ext cx="187109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Odor Unit</a:t>
            </a:r>
          </a:p>
        </p:txBody>
      </p:sp>
      <p:sp>
        <p:nvSpPr>
          <p:cNvPr id="275" name="Loc Unit"/>
          <p:cNvSpPr txBox="1"/>
          <p:nvPr/>
        </p:nvSpPr>
        <p:spPr>
          <a:xfrm>
            <a:off x="9423901" y="3791243"/>
            <a:ext cx="1638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sp>
        <p:nvSpPr>
          <p:cNvPr id="276" name="Loc Unit"/>
          <p:cNvSpPr txBox="1"/>
          <p:nvPr/>
        </p:nvSpPr>
        <p:spPr>
          <a:xfrm>
            <a:off x="9423901" y="4463382"/>
            <a:ext cx="1638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sp>
        <p:nvSpPr>
          <p:cNvPr id="277" name="Loc Unit"/>
          <p:cNvSpPr txBox="1"/>
          <p:nvPr/>
        </p:nvSpPr>
        <p:spPr>
          <a:xfrm>
            <a:off x="9423901" y="5100563"/>
            <a:ext cx="16383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1322120" y="8740554"/>
            <a:ext cx="507405" cy="3844086"/>
            <a:chOff x="0" y="0"/>
            <a:chExt cx="507403" cy="3844085"/>
          </a:xfrm>
        </p:grpSpPr>
        <p:sp>
          <p:nvSpPr>
            <p:cNvPr id="278" name="Circle"/>
            <p:cNvSpPr/>
            <p:nvPr/>
          </p:nvSpPr>
          <p:spPr>
            <a:xfrm>
              <a:off x="0" y="-1"/>
              <a:ext cx="483242" cy="483393"/>
            </a:xfrm>
            <a:prstGeom prst="ellipse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9" name="Circle"/>
            <p:cNvSpPr/>
            <p:nvPr/>
          </p:nvSpPr>
          <p:spPr>
            <a:xfrm>
              <a:off x="0" y="672138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" name="Circle"/>
            <p:cNvSpPr/>
            <p:nvPr/>
          </p:nvSpPr>
          <p:spPr>
            <a:xfrm>
              <a:off x="0" y="1344277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1" name="Circle"/>
            <p:cNvSpPr/>
            <p:nvPr/>
          </p:nvSpPr>
          <p:spPr>
            <a:xfrm>
              <a:off x="24162" y="2016416"/>
              <a:ext cx="483242" cy="483392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2" name="Circle"/>
            <p:cNvSpPr/>
            <p:nvPr/>
          </p:nvSpPr>
          <p:spPr>
            <a:xfrm>
              <a:off x="24162" y="2688554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3" name="Circle"/>
            <p:cNvSpPr/>
            <p:nvPr/>
          </p:nvSpPr>
          <p:spPr>
            <a:xfrm>
              <a:off x="24162" y="3360693"/>
              <a:ext cx="483242" cy="4833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5" name="Circle"/>
          <p:cNvSpPr/>
          <p:nvPr/>
        </p:nvSpPr>
        <p:spPr>
          <a:xfrm>
            <a:off x="12615475" y="8740554"/>
            <a:ext cx="483243" cy="48339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Circle"/>
          <p:cNvSpPr/>
          <p:nvPr/>
        </p:nvSpPr>
        <p:spPr>
          <a:xfrm>
            <a:off x="12615475" y="9412692"/>
            <a:ext cx="483243" cy="483393"/>
          </a:xfrm>
          <a:prstGeom prst="ellipse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Circle"/>
          <p:cNvSpPr/>
          <p:nvPr/>
        </p:nvSpPr>
        <p:spPr>
          <a:xfrm>
            <a:off x="12615475" y="10084830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Circle"/>
          <p:cNvSpPr/>
          <p:nvPr/>
        </p:nvSpPr>
        <p:spPr>
          <a:xfrm>
            <a:off x="12639638" y="10756969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Circle"/>
          <p:cNvSpPr/>
          <p:nvPr/>
        </p:nvSpPr>
        <p:spPr>
          <a:xfrm>
            <a:off x="12639638" y="11429108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Circle"/>
          <p:cNvSpPr/>
          <p:nvPr/>
        </p:nvSpPr>
        <p:spPr>
          <a:xfrm>
            <a:off x="12639638" y="12101247"/>
            <a:ext cx="483243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Circle"/>
          <p:cNvSpPr/>
          <p:nvPr/>
        </p:nvSpPr>
        <p:spPr>
          <a:xfrm>
            <a:off x="13760718" y="8740554"/>
            <a:ext cx="483242" cy="48339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Circle"/>
          <p:cNvSpPr/>
          <p:nvPr/>
        </p:nvSpPr>
        <p:spPr>
          <a:xfrm>
            <a:off x="13760718" y="9412692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Circle"/>
          <p:cNvSpPr/>
          <p:nvPr/>
        </p:nvSpPr>
        <p:spPr>
          <a:xfrm>
            <a:off x="13760718" y="10084830"/>
            <a:ext cx="483242" cy="483393"/>
          </a:xfrm>
          <a:prstGeom prst="ellipse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Circle"/>
          <p:cNvSpPr/>
          <p:nvPr/>
        </p:nvSpPr>
        <p:spPr>
          <a:xfrm>
            <a:off x="13784879" y="10756969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13784879" y="11429108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Circle"/>
          <p:cNvSpPr/>
          <p:nvPr/>
        </p:nvSpPr>
        <p:spPr>
          <a:xfrm>
            <a:off x="13784879" y="12101247"/>
            <a:ext cx="483242" cy="483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Odor Unit"/>
          <p:cNvSpPr txBox="1"/>
          <p:nvPr/>
        </p:nvSpPr>
        <p:spPr>
          <a:xfrm>
            <a:off x="9323771" y="10744269"/>
            <a:ext cx="18710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Odor Unit</a:t>
            </a:r>
          </a:p>
        </p:txBody>
      </p:sp>
      <p:sp>
        <p:nvSpPr>
          <p:cNvPr id="298" name="Loc Unit"/>
          <p:cNvSpPr txBox="1"/>
          <p:nvPr/>
        </p:nvSpPr>
        <p:spPr>
          <a:xfrm>
            <a:off x="9440167" y="8702026"/>
            <a:ext cx="1638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sp>
        <p:nvSpPr>
          <p:cNvPr id="299" name="Loc Unit"/>
          <p:cNvSpPr txBox="1"/>
          <p:nvPr/>
        </p:nvSpPr>
        <p:spPr>
          <a:xfrm>
            <a:off x="9440167" y="9374164"/>
            <a:ext cx="1638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sp>
        <p:nvSpPr>
          <p:cNvPr id="300" name="Loc Unit"/>
          <p:cNvSpPr txBox="1"/>
          <p:nvPr/>
        </p:nvSpPr>
        <p:spPr>
          <a:xfrm>
            <a:off x="9440167" y="10011345"/>
            <a:ext cx="1638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 Unit</a:t>
            </a:r>
          </a:p>
        </p:txBody>
      </p:sp>
      <p:sp>
        <p:nvSpPr>
          <p:cNvPr id="301" name="Time Step 1"/>
          <p:cNvSpPr txBox="1"/>
          <p:nvPr/>
        </p:nvSpPr>
        <p:spPr>
          <a:xfrm>
            <a:off x="11137208" y="2896660"/>
            <a:ext cx="844698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Time Step 1</a:t>
            </a:r>
          </a:p>
        </p:txBody>
      </p:sp>
      <p:sp>
        <p:nvSpPr>
          <p:cNvPr id="302" name="Time Step 2"/>
          <p:cNvSpPr txBox="1"/>
          <p:nvPr/>
        </p:nvSpPr>
        <p:spPr>
          <a:xfrm>
            <a:off x="12418483" y="2896660"/>
            <a:ext cx="844698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Time Step 2</a:t>
            </a:r>
          </a:p>
        </p:txBody>
      </p:sp>
      <p:sp>
        <p:nvSpPr>
          <p:cNvPr id="303" name="Time Step 3"/>
          <p:cNvSpPr txBox="1"/>
          <p:nvPr/>
        </p:nvSpPr>
        <p:spPr>
          <a:xfrm>
            <a:off x="13563727" y="2896660"/>
            <a:ext cx="844697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Time Step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Next Step: Moving Closer to Biological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defRPr sz="8064"/>
            </a:lvl1pPr>
          </a:lstStyle>
          <a:p>
            <a:pPr/>
            <a:r>
              <a:t>Next Step: Moving Closer to Biological case</a:t>
            </a:r>
          </a:p>
        </p:txBody>
      </p:sp>
      <p:sp>
        <p:nvSpPr>
          <p:cNvPr id="306" name="For n iter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For n iterations:</a:t>
            </a:r>
          </a:p>
          <a:p>
            <a:pPr/>
            <a:r>
              <a:t>Run the agent in the arena for 2500 steps and store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:r>
              <a:t>Forward pass the model on each step and store action Q values for each time step.</a:t>
            </a:r>
          </a:p>
          <a:p>
            <a:pPr/>
            <a:r>
              <a:t>Train a simple RNN on sequences of fixed length ( e.g. 20 steps) </a:t>
            </a:r>
          </a:p>
          <a:p>
            <a:pPr/>
            <a:r>
              <a:t>Use the stored action Q values for each state and the output of the RNN to calculate the loss function.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eedforward 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neural network</a:t>
            </a:r>
          </a:p>
        </p:txBody>
      </p:sp>
      <p:sp>
        <p:nvSpPr>
          <p:cNvPr id="123" name="Simulate episodes (~ 10,000 steps),  store  .…"/>
          <p:cNvSpPr txBox="1"/>
          <p:nvPr>
            <p:ph type="body" idx="1"/>
          </p:nvPr>
        </p:nvSpPr>
        <p:spPr>
          <a:xfrm>
            <a:off x="1445481" y="270471"/>
            <a:ext cx="21005801" cy="9296401"/>
          </a:xfrm>
          <a:prstGeom prst="rect">
            <a:avLst/>
          </a:prstGeom>
        </p:spPr>
        <p:txBody>
          <a:bodyPr/>
          <a:lstStyle/>
          <a:p>
            <a:pPr/>
            <a:r>
              <a:t>Simulate episodes (~ 10,000 steps),  store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/>
            <a:r>
              <a:t>Network Architecture: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29,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100,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100,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eedforward 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neural network</a:t>
            </a:r>
          </a:p>
        </p:txBody>
      </p:sp>
      <p:sp>
        <p:nvSpPr>
          <p:cNvPr id="126" name="Simulate episodes (~ 10,000 steps),  store  .…"/>
          <p:cNvSpPr txBox="1"/>
          <p:nvPr>
            <p:ph type="body" idx="1"/>
          </p:nvPr>
        </p:nvSpPr>
        <p:spPr>
          <a:xfrm>
            <a:off x="1445481" y="270471"/>
            <a:ext cx="21005801" cy="9296401"/>
          </a:xfrm>
          <a:prstGeom prst="rect">
            <a:avLst/>
          </a:prstGeom>
        </p:spPr>
        <p:txBody>
          <a:bodyPr/>
          <a:lstStyle/>
          <a:p>
            <a:pPr/>
            <a:r>
              <a:t>Simulate episodes (~ 10,000 steps),  store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/>
            <a:r>
              <a:t>Network Architecture: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29,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100,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100,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/>
            <a:r>
              <a:t>Loss function: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eedforward 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neural network</a:t>
            </a:r>
          </a:p>
        </p:txBody>
      </p:sp>
      <p:sp>
        <p:nvSpPr>
          <p:cNvPr id="129" name="Simulate episodes (~ 10,000 steps),  store  .…"/>
          <p:cNvSpPr txBox="1"/>
          <p:nvPr>
            <p:ph type="body" idx="1"/>
          </p:nvPr>
        </p:nvSpPr>
        <p:spPr>
          <a:xfrm>
            <a:off x="1445481" y="270471"/>
            <a:ext cx="21005801" cy="9296401"/>
          </a:xfrm>
          <a:prstGeom prst="rect">
            <a:avLst/>
          </a:prstGeom>
        </p:spPr>
        <p:txBody>
          <a:bodyPr/>
          <a:lstStyle/>
          <a:p>
            <a:pPr/>
            <a:r>
              <a:t>Simulate episodes (~ 10,000 steps),  store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/>
            <a:r>
              <a:t>Network Architecture: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29,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100,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100,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/>
            <a:r>
              <a:t>Loss function: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</a:t>
            </a:r>
          </a:p>
        </p:txBody>
      </p:sp>
      <p:pic>
        <p:nvPicPr>
          <p:cNvPr id="130" name="feb_5_2.pdf" descr="feb_5_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0" y="7630208"/>
            <a:ext cx="7112000" cy="533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feb_5.pdf" descr="feb_5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7841" y="7630208"/>
            <a:ext cx="7112001" cy="533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Quantifying conjunctive represent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/>
            </a:lvl1pPr>
          </a:lstStyle>
          <a:p>
            <a:pPr/>
            <a:r>
              <a:t>Quantifying conjunctive representation: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antifying conjunctive represent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/>
            </a:lvl1pPr>
          </a:lstStyle>
          <a:p>
            <a:pPr/>
            <a:r>
              <a:t>Quantifying conjunctive representation:</a:t>
            </a:r>
          </a:p>
        </p:txBody>
      </p:sp>
      <p:sp>
        <p:nvSpPr>
          <p:cNvPr id="136" name="Disentanglement"/>
          <p:cNvSpPr txBox="1"/>
          <p:nvPr/>
        </p:nvSpPr>
        <p:spPr>
          <a:xfrm>
            <a:off x="4370358" y="10361475"/>
            <a:ext cx="31965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Disentanglement</a:t>
            </a:r>
          </a:p>
        </p:txBody>
      </p:sp>
      <p:sp>
        <p:nvSpPr>
          <p:cNvPr id="137" name="(Chen 2018)"/>
          <p:cNvSpPr txBox="1"/>
          <p:nvPr/>
        </p:nvSpPr>
        <p:spPr>
          <a:xfrm>
            <a:off x="8494051" y="10361475"/>
            <a:ext cx="22459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(Chen 2018)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Quantifying conjunctive represent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/>
            </a:lvl1pPr>
          </a:lstStyle>
          <a:p>
            <a:pPr/>
            <a:r>
              <a:t>Quantifying conjunctive representation:</a:t>
            </a:r>
          </a:p>
        </p:txBody>
      </p:sp>
      <p:sp>
        <p:nvSpPr>
          <p:cNvPr id="140" name="Disentanglement"/>
          <p:cNvSpPr txBox="1"/>
          <p:nvPr/>
        </p:nvSpPr>
        <p:spPr>
          <a:xfrm>
            <a:off x="3373737" y="10361475"/>
            <a:ext cx="31965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Disentanglement</a:t>
            </a:r>
          </a:p>
        </p:txBody>
      </p:sp>
      <p:sp>
        <p:nvSpPr>
          <p:cNvPr id="141" name="Mutual Information Gap"/>
          <p:cNvSpPr txBox="1"/>
          <p:nvPr/>
        </p:nvSpPr>
        <p:spPr>
          <a:xfrm>
            <a:off x="3206699" y="9409148"/>
            <a:ext cx="441655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Mutual Information Gap</a:t>
            </a:r>
          </a:p>
        </p:txBody>
      </p:sp>
      <p:sp>
        <p:nvSpPr>
          <p:cNvPr id="142" name="(Chen 2018)"/>
          <p:cNvSpPr txBox="1"/>
          <p:nvPr/>
        </p:nvSpPr>
        <p:spPr>
          <a:xfrm>
            <a:off x="7497430" y="10361475"/>
            <a:ext cx="22459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(Chen 2018)</a:t>
            </a:r>
          </a:p>
        </p:txBody>
      </p:sp>
      <p:sp>
        <p:nvSpPr>
          <p:cNvPr id="143" name="Circle"/>
          <p:cNvSpPr/>
          <p:nvPr/>
        </p:nvSpPr>
        <p:spPr>
          <a:xfrm>
            <a:off x="2698144" y="318062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Square"/>
          <p:cNvSpPr/>
          <p:nvPr/>
        </p:nvSpPr>
        <p:spPr>
          <a:xfrm>
            <a:off x="4580651" y="4680130"/>
            <a:ext cx="127000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Equation"/>
          <p:cNvSpPr txBox="1"/>
          <p:nvPr/>
        </p:nvSpPr>
        <p:spPr>
          <a:xfrm>
            <a:off x="6081772" y="3108049"/>
            <a:ext cx="136635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46" name="Equation"/>
          <p:cNvSpPr txBox="1"/>
          <p:nvPr/>
        </p:nvSpPr>
        <p:spPr>
          <a:xfrm>
            <a:off x="6087937" y="3814108"/>
            <a:ext cx="1311733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47" name="Equation"/>
          <p:cNvSpPr txBox="1"/>
          <p:nvPr/>
        </p:nvSpPr>
        <p:spPr>
          <a:xfrm>
            <a:off x="8932871" y="3108049"/>
            <a:ext cx="2414358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48" name="Equation"/>
          <p:cNvSpPr txBox="1"/>
          <p:nvPr/>
        </p:nvSpPr>
        <p:spPr>
          <a:xfrm>
            <a:off x="8939035" y="3814108"/>
            <a:ext cx="2414358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49" name="OR"/>
          <p:cNvSpPr txBox="1"/>
          <p:nvPr/>
        </p:nvSpPr>
        <p:spPr>
          <a:xfrm>
            <a:off x="7847598" y="3285282"/>
            <a:ext cx="6858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Quantifying conjunctive represent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/>
            </a:lvl1pPr>
          </a:lstStyle>
          <a:p>
            <a:pPr/>
            <a:r>
              <a:t>Quantifying conjunctive representation:</a:t>
            </a:r>
          </a:p>
        </p:txBody>
      </p:sp>
      <p:sp>
        <p:nvSpPr>
          <p:cNvPr id="152" name="Disentanglement"/>
          <p:cNvSpPr txBox="1"/>
          <p:nvPr/>
        </p:nvSpPr>
        <p:spPr>
          <a:xfrm>
            <a:off x="3373737" y="10361475"/>
            <a:ext cx="31965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Disentanglement</a:t>
            </a:r>
          </a:p>
        </p:txBody>
      </p:sp>
      <p:sp>
        <p:nvSpPr>
          <p:cNvPr id="153" name="Mutual Information Gap"/>
          <p:cNvSpPr txBox="1"/>
          <p:nvPr/>
        </p:nvSpPr>
        <p:spPr>
          <a:xfrm>
            <a:off x="3206699" y="9409148"/>
            <a:ext cx="441655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Mutual Information Gap</a:t>
            </a:r>
          </a:p>
        </p:txBody>
      </p:sp>
      <p:sp>
        <p:nvSpPr>
          <p:cNvPr id="154" name="(Chen 2018)"/>
          <p:cNvSpPr txBox="1"/>
          <p:nvPr/>
        </p:nvSpPr>
        <p:spPr>
          <a:xfrm>
            <a:off x="7497430" y="10361475"/>
            <a:ext cx="22459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(Chen 2018)</a:t>
            </a:r>
          </a:p>
        </p:txBody>
      </p:sp>
      <p:sp>
        <p:nvSpPr>
          <p:cNvPr id="155" name="Equation"/>
          <p:cNvSpPr txBox="1"/>
          <p:nvPr/>
        </p:nvSpPr>
        <p:spPr>
          <a:xfrm>
            <a:off x="1456154" y="6416579"/>
            <a:ext cx="12125910" cy="2247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200"/>
          </a:p>
        </p:txBody>
      </p:sp>
      <p:sp>
        <p:nvSpPr>
          <p:cNvPr id="156" name="Circle"/>
          <p:cNvSpPr/>
          <p:nvPr/>
        </p:nvSpPr>
        <p:spPr>
          <a:xfrm>
            <a:off x="2698144" y="318062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Square"/>
          <p:cNvSpPr/>
          <p:nvPr/>
        </p:nvSpPr>
        <p:spPr>
          <a:xfrm>
            <a:off x="4580651" y="4680130"/>
            <a:ext cx="127000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Equation"/>
          <p:cNvSpPr txBox="1"/>
          <p:nvPr/>
        </p:nvSpPr>
        <p:spPr>
          <a:xfrm>
            <a:off x="6081772" y="3108049"/>
            <a:ext cx="136635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59" name="Equation"/>
          <p:cNvSpPr txBox="1"/>
          <p:nvPr/>
        </p:nvSpPr>
        <p:spPr>
          <a:xfrm>
            <a:off x="6087937" y="3814108"/>
            <a:ext cx="131173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60" name="Equation"/>
          <p:cNvSpPr txBox="1"/>
          <p:nvPr/>
        </p:nvSpPr>
        <p:spPr>
          <a:xfrm>
            <a:off x="8932871" y="3108049"/>
            <a:ext cx="2414357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61" name="Equation"/>
          <p:cNvSpPr txBox="1"/>
          <p:nvPr/>
        </p:nvSpPr>
        <p:spPr>
          <a:xfrm>
            <a:off x="8939035" y="3814108"/>
            <a:ext cx="2414358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62" name="OR"/>
          <p:cNvSpPr txBox="1"/>
          <p:nvPr/>
        </p:nvSpPr>
        <p:spPr>
          <a:xfrm>
            <a:off x="7847598" y="3285282"/>
            <a:ext cx="6858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Quantifying conjunctive represent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/>
            </a:lvl1pPr>
          </a:lstStyle>
          <a:p>
            <a:pPr/>
            <a:r>
              <a:t>Quantifying conjunctive representation:</a:t>
            </a:r>
          </a:p>
        </p:txBody>
      </p:sp>
      <p:sp>
        <p:nvSpPr>
          <p:cNvPr id="165" name="Disentanglement"/>
          <p:cNvSpPr txBox="1"/>
          <p:nvPr/>
        </p:nvSpPr>
        <p:spPr>
          <a:xfrm>
            <a:off x="3373737" y="10361475"/>
            <a:ext cx="31965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Disentanglement</a:t>
            </a:r>
          </a:p>
        </p:txBody>
      </p:sp>
      <p:sp>
        <p:nvSpPr>
          <p:cNvPr id="166" name="Mutual Information Gap"/>
          <p:cNvSpPr txBox="1"/>
          <p:nvPr/>
        </p:nvSpPr>
        <p:spPr>
          <a:xfrm>
            <a:off x="3206699" y="9409148"/>
            <a:ext cx="441655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Mutual Information Gap</a:t>
            </a:r>
          </a:p>
        </p:txBody>
      </p:sp>
      <p:sp>
        <p:nvSpPr>
          <p:cNvPr id="167" name="(Chen 2018)"/>
          <p:cNvSpPr txBox="1"/>
          <p:nvPr/>
        </p:nvSpPr>
        <p:spPr>
          <a:xfrm>
            <a:off x="7497430" y="10361475"/>
            <a:ext cx="22459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(Chen 2018)</a:t>
            </a:r>
          </a:p>
        </p:txBody>
      </p:sp>
      <p:sp>
        <p:nvSpPr>
          <p:cNvPr id="168" name="Circle"/>
          <p:cNvSpPr/>
          <p:nvPr/>
        </p:nvSpPr>
        <p:spPr>
          <a:xfrm>
            <a:off x="2698144" y="318062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Square"/>
          <p:cNvSpPr/>
          <p:nvPr/>
        </p:nvSpPr>
        <p:spPr>
          <a:xfrm>
            <a:off x="4580651" y="4680130"/>
            <a:ext cx="127000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Equation"/>
          <p:cNvSpPr txBox="1"/>
          <p:nvPr/>
        </p:nvSpPr>
        <p:spPr>
          <a:xfrm>
            <a:off x="6081772" y="3108049"/>
            <a:ext cx="136635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71" name="Equation"/>
          <p:cNvSpPr txBox="1"/>
          <p:nvPr/>
        </p:nvSpPr>
        <p:spPr>
          <a:xfrm>
            <a:off x="6087937" y="3814108"/>
            <a:ext cx="1311734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72" name="Equation"/>
          <p:cNvSpPr txBox="1"/>
          <p:nvPr/>
        </p:nvSpPr>
        <p:spPr>
          <a:xfrm>
            <a:off x="8932871" y="3108049"/>
            <a:ext cx="2414357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73" name="Equation"/>
          <p:cNvSpPr txBox="1"/>
          <p:nvPr/>
        </p:nvSpPr>
        <p:spPr>
          <a:xfrm>
            <a:off x="8939035" y="3814108"/>
            <a:ext cx="2414358" cy="339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000"/>
          </a:p>
        </p:txBody>
      </p:sp>
      <p:sp>
        <p:nvSpPr>
          <p:cNvPr id="174" name="OR"/>
          <p:cNvSpPr txBox="1"/>
          <p:nvPr/>
        </p:nvSpPr>
        <p:spPr>
          <a:xfrm>
            <a:off x="7847598" y="3285282"/>
            <a:ext cx="6858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</a:t>
            </a:r>
          </a:p>
        </p:txBody>
      </p:sp>
      <p:sp>
        <p:nvSpPr>
          <p:cNvPr id="175" name="Dimensionality"/>
          <p:cNvSpPr txBox="1"/>
          <p:nvPr/>
        </p:nvSpPr>
        <p:spPr>
          <a:xfrm>
            <a:off x="16658362" y="10472211"/>
            <a:ext cx="279349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Dimensionality</a:t>
            </a:r>
          </a:p>
        </p:txBody>
      </p:sp>
      <p:sp>
        <p:nvSpPr>
          <p:cNvPr id="176" name="Variance Explained"/>
          <p:cNvSpPr txBox="1"/>
          <p:nvPr/>
        </p:nvSpPr>
        <p:spPr>
          <a:xfrm>
            <a:off x="16472686" y="9674915"/>
            <a:ext cx="356349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Variance Explained</a:t>
            </a:r>
          </a:p>
        </p:txBody>
      </p:sp>
      <p:sp>
        <p:nvSpPr>
          <p:cNvPr id="177" name="(Rigotti 2013)"/>
          <p:cNvSpPr txBox="1"/>
          <p:nvPr/>
        </p:nvSpPr>
        <p:spPr>
          <a:xfrm>
            <a:off x="20045176" y="10472211"/>
            <a:ext cx="249859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(Rigotti 2013)</a:t>
            </a:r>
          </a:p>
        </p:txBody>
      </p:sp>
      <p:sp>
        <p:nvSpPr>
          <p:cNvPr id="178" name="Rectangle"/>
          <p:cNvSpPr/>
          <p:nvPr/>
        </p:nvSpPr>
        <p:spPr>
          <a:xfrm>
            <a:off x="18986775" y="2677727"/>
            <a:ext cx="421316" cy="4488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0858" y="6904550"/>
            <a:ext cx="8593150" cy="72606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Equation"/>
          <p:cNvSpPr txBox="1"/>
          <p:nvPr/>
        </p:nvSpPr>
        <p:spPr>
          <a:xfrm>
            <a:off x="1456154" y="6416579"/>
            <a:ext cx="12125910" cy="2247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xmlns:a="http://schemas.openxmlformats.org/drawingml/2006/main" sz="6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6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200"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21550" y="2738484"/>
            <a:ext cx="6151766" cy="333722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"/>
          <p:cNvSpPr/>
          <p:nvPr/>
        </p:nvSpPr>
        <p:spPr>
          <a:xfrm>
            <a:off x="18986775" y="2741227"/>
            <a:ext cx="421316" cy="4488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