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7"/>
  </p:notesMasterIdLst>
  <p:sldIdLst>
    <p:sldId id="323" r:id="rId2"/>
    <p:sldId id="258" r:id="rId3"/>
    <p:sldId id="324" r:id="rId4"/>
    <p:sldId id="260" r:id="rId5"/>
    <p:sldId id="261" r:id="rId6"/>
    <p:sldId id="268" r:id="rId7"/>
    <p:sldId id="297" r:id="rId8"/>
    <p:sldId id="299" r:id="rId9"/>
    <p:sldId id="361" r:id="rId10"/>
    <p:sldId id="352" r:id="rId11"/>
    <p:sldId id="356" r:id="rId12"/>
    <p:sldId id="362" r:id="rId13"/>
    <p:sldId id="353" r:id="rId14"/>
    <p:sldId id="372" r:id="rId15"/>
    <p:sldId id="363" r:id="rId16"/>
    <p:sldId id="354" r:id="rId17"/>
    <p:sldId id="373" r:id="rId18"/>
    <p:sldId id="364" r:id="rId19"/>
    <p:sldId id="376" r:id="rId20"/>
    <p:sldId id="375" r:id="rId21"/>
    <p:sldId id="374" r:id="rId22"/>
    <p:sldId id="355" r:id="rId23"/>
    <p:sldId id="365" r:id="rId24"/>
    <p:sldId id="377" r:id="rId25"/>
    <p:sldId id="371" r:id="rId26"/>
    <p:sldId id="366" r:id="rId27"/>
    <p:sldId id="357" r:id="rId28"/>
    <p:sldId id="367" r:id="rId29"/>
    <p:sldId id="358" r:id="rId30"/>
    <p:sldId id="378" r:id="rId31"/>
    <p:sldId id="368" r:id="rId32"/>
    <p:sldId id="360" r:id="rId33"/>
    <p:sldId id="381" r:id="rId34"/>
    <p:sldId id="379" r:id="rId35"/>
    <p:sldId id="384" r:id="rId36"/>
    <p:sldId id="385" r:id="rId37"/>
    <p:sldId id="386" r:id="rId38"/>
    <p:sldId id="387" r:id="rId39"/>
    <p:sldId id="302" r:id="rId40"/>
    <p:sldId id="303" r:id="rId41"/>
    <p:sldId id="382" r:id="rId42"/>
    <p:sldId id="383" r:id="rId43"/>
    <p:sldId id="304" r:id="rId44"/>
    <p:sldId id="380" r:id="rId45"/>
    <p:sldId id="306" r:id="rId46"/>
  </p:sldIdLst>
  <p:sldSz cx="9144000" cy="5143500" type="screen16x9"/>
  <p:notesSz cx="6858000" cy="9144000"/>
  <p:embeddedFontLst>
    <p:embeddedFont>
      <p:font typeface="Roboto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54581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1659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85354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45650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00546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29042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90528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6675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89464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54118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68859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39684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21438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42090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12099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23211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65436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9939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757225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18932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189320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42375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757225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189320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757225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189320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9464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https://learn.microsoft.com/en-us/dotnet/api/system.linq.enumerable.wher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sele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en-us/dotnet/api/system.linq.enumerable.zip" TargetMode="External"/><Relationship Id="rId4" Type="http://schemas.openxmlformats.org/officeDocument/2006/relationships/hyperlink" Target="https://learn.microsoft.com/en-us/dotnet/api/system.linq.enumerable.selectman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learn.microsoft.com/en-us/dotnet/api/system.linq.enumerable.distinct" TargetMode="External"/><Relationship Id="rId7" Type="http://schemas.openxmlformats.org/officeDocument/2006/relationships/hyperlink" Target="https://learn.microsoft.com/en-us/dotnet/api/system.linq.enumerable.exceptb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except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learn.microsoft.com/en-us/dotnet/api/system.linq.enumerable.distinctby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learn.microsoft.com/en-us/dotnet/api/system.linq.enumerable.intersect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unionby" TargetMode="External"/><Relationship Id="rId5" Type="http://schemas.openxmlformats.org/officeDocument/2006/relationships/hyperlink" Target="https://learn.microsoft.com/en-us/dotnet/api/system.linq.enumerable.union" TargetMode="External"/><Relationship Id="rId4" Type="http://schemas.openxmlformats.org/officeDocument/2006/relationships/hyperlink" Target="https://learn.microsoft.com/en-us/dotnet/api/system.linq.enumerable.intersectby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orderb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hyperlink" Target="https://learn.microsoft.com/ru-ru/dotnet/api/system.linq.enumerable.orderbydescend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thenb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ru-ru/dotnet/api/system.linq.enumerable.reverse" TargetMode="External"/><Relationship Id="rId4" Type="http://schemas.openxmlformats.org/officeDocument/2006/relationships/hyperlink" Target="https://learn.microsoft.com/ru-ru/dotnet/api/system.linq.enumerable.thenbydescendin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al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hyperlink" Target="https://learn.microsoft.com/en-us/dotnet/api/system.linq.enumerable.contains" TargetMode="External"/><Relationship Id="rId4" Type="http://schemas.openxmlformats.org/officeDocument/2006/relationships/hyperlink" Target="https://learn.microsoft.com/ru-ru/dotnet/api/system.linq.enumerable.any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skip" TargetMode="External"/><Relationship Id="rId7" Type="http://schemas.openxmlformats.org/officeDocument/2006/relationships/hyperlink" Target="https://learn.microsoft.com/ru-ru/dotnet/api/system.linq.enumerable.chun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enumerable.takewhile" TargetMode="External"/><Relationship Id="rId5" Type="http://schemas.openxmlformats.org/officeDocument/2006/relationships/hyperlink" Target="https://learn.microsoft.com/ru-ru/dotnet/api/system.linq.enumerable.take" TargetMode="External"/><Relationship Id="rId4" Type="http://schemas.openxmlformats.org/officeDocument/2006/relationships/hyperlink" Target="https://learn.microsoft.com/ru-ru/dotnet/api/system.linq.enumerable.skipwhile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standard-query-operators/converting-data-typ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joi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ru-ru/dotnet/api/system.linq.enumerable.groupjo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groupby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lookup-2" TargetMode="External"/><Relationship Id="rId5" Type="http://schemas.openxmlformats.org/officeDocument/2006/relationships/hyperlink" Target="https://learn.microsoft.com/ru-ru/dotnet/api/system.linq.enumerable.tolookup" TargetMode="External"/><Relationship Id="rId4" Type="http://schemas.openxmlformats.org/officeDocument/2006/relationships/hyperlink" Target="https://learn.microsoft.com/ru-ru/dotnet/api/system.linq.igrouping-2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count?view=net-8.0" TargetMode="External"/><Relationship Id="rId7" Type="http://schemas.openxmlformats.org/officeDocument/2006/relationships/hyperlink" Target="https://learn.microsoft.com/ru-ru/dotnet/api/system.linq.enumerable.sum?view=net-8.0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enumerable.max?view=net-8.0" TargetMode="External"/><Relationship Id="rId5" Type="http://schemas.openxmlformats.org/officeDocument/2006/relationships/hyperlink" Target="https://learn.microsoft.com/ru-ru/dotnet/api/system.linq.enumerable.min?view=net-8.0" TargetMode="External"/><Relationship Id="rId4" Type="http://schemas.openxmlformats.org/officeDocument/2006/relationships/hyperlink" Target="https://learn.microsoft.com/ru-ru/dotnet/api/system.linq.enumerable.average?view=net-8.0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api/system.linq.enumerable.lastordefault?view=net-9.0" TargetMode="External"/><Relationship Id="rId3" Type="http://schemas.openxmlformats.org/officeDocument/2006/relationships/hyperlink" Target="https://learn.microsoft.com/en-us/dotnet/api/system.linq.enumerable.single?view=net-9.0" TargetMode="External"/><Relationship Id="rId7" Type="http://schemas.openxmlformats.org/officeDocument/2006/relationships/hyperlink" Target="https://learn.microsoft.com/en-us/dotnet/api/system.linq.enumerable.last?view=net-9.0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firstordefault?view=net-9.0" TargetMode="External"/><Relationship Id="rId5" Type="http://schemas.openxmlformats.org/officeDocument/2006/relationships/hyperlink" Target="https://learn.microsoft.com/en-us/dotnet/api/system.linq.enumerable.first?view=net-9.0" TargetMode="External"/><Relationship Id="rId4" Type="http://schemas.openxmlformats.org/officeDocument/2006/relationships/hyperlink" Target="https://learn.microsoft.com/en-us/dotnet/api/system.linq.enumerable.singleordefault?view=net-9.0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?view=net-8.0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ru-ru/dotnet/csharp/linq/standard-query-operators/partitioning-data" TargetMode="External"/><Relationship Id="rId3" Type="http://schemas.openxmlformats.org/officeDocument/2006/relationships/hyperlink" Target="https://learn.microsoft.com/en-us/dotnet/csharp/linq/standard-query-operators/filtering-data" TargetMode="External"/><Relationship Id="rId7" Type="http://schemas.openxmlformats.org/officeDocument/2006/relationships/hyperlink" Target="https://learn.microsoft.com/en-us/dotnet/csharp/linq/standard-query-operators/quantifier-operat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inq/standard-query-operators/sorting-data" TargetMode="External"/><Relationship Id="rId11" Type="http://schemas.openxmlformats.org/officeDocument/2006/relationships/hyperlink" Target="https://learn.microsoft.com/ru-ru/dotnet/csharp/linq/standard-query-operators/grouping-data" TargetMode="External"/><Relationship Id="rId5" Type="http://schemas.openxmlformats.org/officeDocument/2006/relationships/hyperlink" Target="https://learn.microsoft.com/en-us/dotnet/csharp/linq/standard-query-operators/set-operations" TargetMode="External"/><Relationship Id="rId10" Type="http://schemas.openxmlformats.org/officeDocument/2006/relationships/hyperlink" Target="https://learn.microsoft.com/ru-ru/dotnet/csharp/linq/standard-query-operators/join-operations" TargetMode="External"/><Relationship Id="rId4" Type="http://schemas.openxmlformats.org/officeDocument/2006/relationships/hyperlink" Target="https://learn.microsoft.com/en-us/dotnet/csharp/linq/standard-query-operators/projection-operations" TargetMode="External"/><Relationship Id="rId9" Type="http://schemas.openxmlformats.org/officeDocument/2006/relationships/hyperlink" Target="https://learn.microsoft.com/ru-ru/dotnet/csharp/linq/standard-query-operators/converting-data-typ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 err="1" smtClean="0"/>
              <a:t>Linq</a:t>
            </a:r>
            <a:r>
              <a:rPr lang="ru-RU" sz="4400" dirty="0" smtClean="0"/>
              <a:t> операторы</a:t>
            </a:r>
            <a:endParaRPr sz="4400" dirty="0"/>
          </a:p>
        </p:txBody>
      </p:sp>
    </p:spTree>
    <p:extLst>
      <p:ext uri="{BB962C8B-B14F-4D97-AF65-F5344CB8AC3E}">
        <p14:creationId xmlns="" xmlns:p14="http://schemas.microsoft.com/office/powerpoint/2010/main" val="41366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Фильтрация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Фильтрация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операция, результатом которой будет набор значений, подходящий под определенное условие.</a:t>
            </a:r>
          </a:p>
        </p:txBody>
      </p:sp>
      <p:pic>
        <p:nvPicPr>
          <p:cNvPr id="65538" name="Picture 2" descr="Методы очистки питьевой воды коагуляцией и фильтрацией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6157" y="1595336"/>
            <a:ext cx="2837553" cy="31930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463130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2" descr="https://learn.microsoft.com/en-us/dotnet/csharp/linq/standard-query-operators/media/filtering-data/linq-filter-oper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366" y="2746020"/>
            <a:ext cx="2952750" cy="1276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Проекция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6625658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Проекция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Проекция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преобразования объекта в новую форму, </a:t>
            </a:r>
            <a:r>
              <a:rPr lang="ru-RU" sz="1200" dirty="0" smtClean="0"/>
              <a:t>которая часто состоит только из свойств этого объекта, которые впоследствии используются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53250" name="Picture 2" descr="[Курс «Автоматизация Revit на языке C#: базовый уровень»] LIN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7218" y="1733550"/>
            <a:ext cx="4785138" cy="2691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08355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Проекция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88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Проекция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3"/>
              </a:rPr>
              <a:t>Select</a:t>
            </a:r>
            <a:r>
              <a:rPr lang="ru-RU" dirty="0" smtClean="0"/>
              <a:t> – проецирует значения, которые основаны на функции преобразования (в декларативном синтаксисе также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ru-RU" dirty="0" smtClean="0"/>
              <a:t>)</a:t>
            </a:r>
            <a:endParaRPr lang="ru-RU" u="sng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SelectMany</a:t>
            </a:r>
            <a:r>
              <a:rPr lang="en-US" dirty="0" smtClean="0"/>
              <a:t> </a:t>
            </a:r>
            <a:r>
              <a:rPr lang="ru-RU" dirty="0" smtClean="0"/>
              <a:t>– проецирует последовательности значений, основанных на функции преобразования, а затем выравнивает их в одну последовательность.(в декларативном синтаксисе множественный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dirty="0" smtClean="0"/>
              <a:t>). Простыми словами: забирает последовательность из элемента коллекции и кладет его в результирующую последовательность.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5"/>
              </a:rPr>
              <a:t>Zip</a:t>
            </a:r>
            <a:r>
              <a:rPr lang="ru-RU" dirty="0" smtClean="0"/>
              <a:t> – создает последовательность кортежей из 2-3 указанных последовательностей.</a:t>
            </a:r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над множествами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1189626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172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Под </a:t>
            </a:r>
            <a:r>
              <a:rPr lang="ru-RU" sz="1300" b="1" dirty="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перации над множествами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в данном случае понимаются операции запросов, которые создают результирующий набор присутствия или отсутствия эквивалентных элементов в одной или отдельной коллекциях.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3"/>
              </a:rPr>
              <a:t>Distinct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 smtClean="0">
                <a:hlinkClick r:id="rId4"/>
              </a:rPr>
              <a:t>DistinctBy</a:t>
            </a:r>
            <a:r>
              <a:rPr lang="ru-RU" dirty="0" smtClean="0"/>
              <a:t> – возвращает уникальные элементы последовательности. Можно также сказать, что удаляет дубликаты.</a:t>
            </a:r>
          </a:p>
        </p:txBody>
      </p:sp>
      <p:pic>
        <p:nvPicPr>
          <p:cNvPr id="4" name="Picture 2" descr="Graphic showing the behavior of Distinct(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89" y="2749185"/>
            <a:ext cx="3457575" cy="371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00550" y="3208165"/>
            <a:ext cx="8037443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6"/>
              </a:rPr>
              <a:t>Except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7"/>
              </a:rPr>
              <a:t>ExceptBy</a:t>
            </a:r>
            <a:r>
              <a:rPr lang="ru-RU" dirty="0"/>
              <a:t> – возвращает набор значений, которые присутствуют в одной коллекции и отсутствуют в другой.</a:t>
            </a:r>
          </a:p>
        </p:txBody>
      </p:sp>
      <p:pic>
        <p:nvPicPr>
          <p:cNvPr id="2050" name="Picture 2" descr="Graphic showing the action of Except(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835" y="3678819"/>
            <a:ext cx="2162175" cy="809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5462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49600" y="8575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Intersect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4"/>
              </a:rPr>
              <a:t>IntersectBy</a:t>
            </a:r>
            <a:r>
              <a:rPr lang="ru-RU" dirty="0"/>
              <a:t> – возвращает набор значений, которые встречаются в обоих коллекциях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49600" y="2597864"/>
            <a:ext cx="809220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5"/>
              </a:rPr>
              <a:t>Union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6"/>
              </a:rPr>
              <a:t>UnionBy</a:t>
            </a:r>
            <a:r>
              <a:rPr lang="ru-RU" dirty="0"/>
              <a:t> – возвращает набор уникальных значений, присутствующий в обоих коллекциях.</a:t>
            </a:r>
            <a:endParaRPr lang="ru-RU" sz="13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Graphic showing the intersection of two sequenc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5" y="1717217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ic showing the union of two sequences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5" y="3368202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557659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Сортировка данных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4091154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/>
              <a:t>Операция сортировки упорядочивает элементы последовательности на основе одного или нескольких атрибутов</a:t>
            </a:r>
            <a:r>
              <a:rPr lang="ru-RU" dirty="0" smtClean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2789065"/>
            <a:ext cx="8037443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OrderBy</a:t>
            </a:r>
            <a:r>
              <a:rPr lang="ru-RU" dirty="0" smtClean="0"/>
              <a:t> – сортировка </a:t>
            </a:r>
            <a:r>
              <a:rPr lang="ru-RU" dirty="0"/>
              <a:t>значений в возрастающем порядке</a:t>
            </a:r>
            <a:r>
              <a:rPr lang="ru-RU" dirty="0" smtClean="0"/>
              <a:t>. 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или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OrderByDescending</a:t>
            </a:r>
            <a:r>
              <a:rPr lang="ru-RU" dirty="0" smtClean="0"/>
              <a:t> – сортировка </a:t>
            </a:r>
            <a:r>
              <a:rPr lang="ru-RU" dirty="0"/>
              <a:t>значений в убывающем порядке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 smtClean="0"/>
              <a:t>.</a:t>
            </a:r>
            <a:endParaRPr lang="ru-RU" dirty="0" smtClean="0"/>
          </a:p>
        </p:txBody>
      </p:sp>
      <p:pic>
        <p:nvPicPr>
          <p:cNvPr id="3074" name="Picture 2" descr="Рисунок с операциями сортировки в алфавитном порядке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646" y="1560689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29022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292625"/>
            <a:ext cx="8092200" cy="22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3"/>
              </a:rPr>
              <a:t>ThenBy</a:t>
            </a:r>
            <a:r>
              <a:rPr lang="ru-RU" dirty="0"/>
              <a:t> – дополнительная сортировка по возрастанию</a:t>
            </a:r>
            <a:r>
              <a:rPr lang="ru-RU" dirty="0" smtClean="0"/>
              <a:t>. </a:t>
            </a:r>
            <a:r>
              <a:rPr lang="ru-RU" dirty="0"/>
              <a:t>В декларативном </a:t>
            </a:r>
            <a:r>
              <a:rPr lang="ru-RU" dirty="0" smtClean="0"/>
              <a:t>дополнительные </a:t>
            </a:r>
            <a:r>
              <a:rPr lang="ru-RU" dirty="0"/>
              <a:t>– </a:t>
            </a:r>
            <a:r>
              <a:rPr lang="ru-RU" dirty="0" smtClean="0"/>
              <a:t>операторы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4"/>
              </a:rPr>
              <a:t>ThenByDescending</a:t>
            </a:r>
            <a:r>
              <a:rPr lang="ru-RU" dirty="0"/>
              <a:t> – дополнительная сортировка по убыванию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дополнительные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/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5"/>
              </a:rPr>
              <a:t>Reverse</a:t>
            </a:r>
            <a:r>
              <a:rPr lang="ru-RU" dirty="0"/>
              <a:t> - изменение порядка элементов в коллекции на обратный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аналогов нет.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433071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Квантификаторы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6807812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квантификатора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12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Квантификатор</a:t>
            </a:r>
            <a:r>
              <a:rPr lang="en-US" dirty="0" smtClean="0"/>
              <a:t> </a:t>
            </a:r>
            <a:r>
              <a:rPr lang="ru-RU" dirty="0" smtClean="0"/>
              <a:t>– это операция, которая </a:t>
            </a:r>
            <a:r>
              <a:rPr lang="ru-RU" dirty="0"/>
              <a:t>возвращают значение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ru-RU" dirty="0" smtClean="0"/>
              <a:t>, </a:t>
            </a:r>
            <a:r>
              <a:rPr lang="ru-RU" dirty="0"/>
              <a:t>которое указывает, удовлетворяют ли условию некоторые или все элементы в последовательности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All</a:t>
            </a:r>
            <a:r>
              <a:rPr lang="en-US" dirty="0" smtClean="0"/>
              <a:t> - </a:t>
            </a:r>
            <a:r>
              <a:rPr lang="ru-RU" dirty="0" smtClean="0"/>
              <a:t>определяет</a:t>
            </a:r>
            <a:r>
              <a:rPr lang="ru-RU" dirty="0"/>
              <a:t>, все ли элементы последовательности удовлетворяют </a:t>
            </a:r>
            <a:r>
              <a:rPr lang="ru-RU" dirty="0" smtClean="0"/>
              <a:t>условию.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4"/>
              </a:rPr>
              <a:t>Any</a:t>
            </a:r>
            <a:r>
              <a:rPr lang="ru-RU" dirty="0" smtClean="0"/>
              <a:t> - определяет</a:t>
            </a:r>
            <a:r>
              <a:rPr lang="ru-RU" dirty="0"/>
              <a:t>, удовлетворяют ли условию какие-либо элементы </a:t>
            </a:r>
            <a:r>
              <a:rPr lang="ru-RU" dirty="0" smtClean="0"/>
              <a:t>последовательности.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Contains</a:t>
            </a:r>
            <a:r>
              <a:rPr lang="ru-RU" dirty="0" smtClean="0"/>
              <a:t> - определяет</a:t>
            </a:r>
            <a:r>
              <a:rPr lang="ru-RU" dirty="0"/>
              <a:t>, содержит ли последовательность указанный элемент.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8" name="Picture 2" descr="LINQ Quantifier Opera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95" y="3133809"/>
            <a:ext cx="2952750" cy="1428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926543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Секционирование данных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686375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Секционирование </a:t>
            </a:r>
            <a:r>
              <a:rPr lang="en-US" dirty="0" smtClean="0"/>
              <a:t>– </a:t>
            </a:r>
            <a:r>
              <a:rPr lang="ru-RU" dirty="0" smtClean="0"/>
              <a:t>это операция </a:t>
            </a:r>
            <a:r>
              <a:rPr lang="ru-RU" dirty="0"/>
              <a:t>разделения входной последовательности на </a:t>
            </a:r>
            <a:r>
              <a:rPr lang="ru-RU" dirty="0" smtClean="0"/>
              <a:t>разделы </a:t>
            </a:r>
            <a:r>
              <a:rPr lang="ru-RU" dirty="0"/>
              <a:t>без изменения порядка элементов, а затем возвращения одного из разделов</a:t>
            </a:r>
            <a:r>
              <a:rPr lang="ru-RU" dirty="0" smtClean="0"/>
              <a:t>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599" y="2366341"/>
            <a:ext cx="2771775" cy="1828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63643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06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Skip</a:t>
            </a:r>
            <a:r>
              <a:rPr lang="en-US" dirty="0" smtClean="0"/>
              <a:t> - </a:t>
            </a:r>
            <a:r>
              <a:rPr lang="ru-RU" dirty="0"/>
              <a:t>п</a:t>
            </a:r>
            <a:r>
              <a:rPr lang="ru-RU" dirty="0" smtClean="0"/>
              <a:t>ропускает </a:t>
            </a:r>
            <a:r>
              <a:rPr lang="ru-RU" dirty="0"/>
              <a:t>элементы до указанной позиции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SkipWhile</a:t>
            </a:r>
            <a:r>
              <a:rPr lang="ru-RU" dirty="0" smtClean="0"/>
              <a:t> - п</a:t>
            </a:r>
            <a:r>
              <a:rPr lang="ru-RU" dirty="0"/>
              <a:t>ропускает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Take</a:t>
            </a:r>
            <a:r>
              <a:rPr lang="ru-RU" dirty="0" smtClean="0"/>
              <a:t> - в</a:t>
            </a:r>
            <a:r>
              <a:rPr lang="ru-RU" dirty="0"/>
              <a:t>озвращает элементы на указанную позицию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6"/>
              </a:rPr>
              <a:t>TakeWhile</a:t>
            </a:r>
            <a:r>
              <a:rPr lang="ru-RU" dirty="0" smtClean="0"/>
              <a:t> - п</a:t>
            </a:r>
            <a:r>
              <a:rPr lang="ru-RU" dirty="0"/>
              <a:t>ринимает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7"/>
              </a:rPr>
              <a:t>Chunk</a:t>
            </a:r>
            <a:r>
              <a:rPr lang="ru-RU" dirty="0" smtClean="0"/>
              <a:t> - р</a:t>
            </a:r>
            <a:r>
              <a:rPr lang="ru-RU" dirty="0"/>
              <a:t>азделяет элементы последовательности на фрагменты указанного максимального размера.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Преобразование типов данных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7598010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Преобразование типов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67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Операция преобразования меняет тип входных объектов.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Таблица методов преобразования находится </a:t>
            </a:r>
            <a:r>
              <a:rPr lang="ru-RU" dirty="0" smtClean="0">
                <a:hlinkClick r:id="rId3"/>
              </a:rPr>
              <a:t>здесь</a:t>
            </a:r>
            <a:r>
              <a:rPr lang="ru-RU" dirty="0" smtClean="0"/>
              <a:t>.</a:t>
            </a:r>
            <a:endParaRPr lang="en-US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https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  <a:hlinkClick r:id="rId3"/>
              </a:rPr>
              <a:t>://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learn.microsoft.com/en-us/dotnet/csharp/linq/standard-query-operators/converting-data-types#methods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87779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Операции соединения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2614406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94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i="1" dirty="0"/>
              <a:t>Соединение</a:t>
            </a:r>
            <a:r>
              <a:rPr lang="ru-RU" dirty="0"/>
              <a:t> двух источников данных — это связь объектов в одном источнике данных с объектами, которые имеют общий атрибут в другом источнике данных</a:t>
            </a:r>
            <a:r>
              <a:rPr lang="ru-RU" dirty="0" smtClean="0"/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Join</a:t>
            </a:r>
            <a:r>
              <a:rPr lang="en-US" dirty="0" smtClean="0"/>
              <a:t> – </a:t>
            </a:r>
            <a:r>
              <a:rPr lang="ru-RU" dirty="0" smtClean="0"/>
              <a:t>соединяет </a:t>
            </a:r>
            <a:r>
              <a:rPr lang="ru-RU" dirty="0"/>
              <a:t>две последовательности на основании функций селектора ключа и </a:t>
            </a:r>
            <a:r>
              <a:rPr lang="ru-RU" dirty="0" smtClean="0"/>
              <a:t>извлекает </a:t>
            </a:r>
            <a:r>
              <a:rPr lang="ru-RU" dirty="0"/>
              <a:t>пары </a:t>
            </a:r>
            <a:r>
              <a:rPr lang="ru-RU" dirty="0" smtClean="0"/>
              <a:t>значений. </a:t>
            </a:r>
            <a:r>
              <a:rPr lang="ru-RU" dirty="0"/>
              <a:t>В декларативном синтаксисе дополнительные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GroupJoin</a:t>
            </a:r>
            <a:r>
              <a:rPr lang="ru-RU" dirty="0" smtClean="0"/>
              <a:t> – соединяет две </a:t>
            </a:r>
            <a:r>
              <a:rPr lang="ru-RU" dirty="0"/>
              <a:t>последовательности на основании функций селектора ключа и группирует полученные при сопоставлении данные для каждого элемента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В декларативном синтаксисе дополнительные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 </a:t>
            </a:r>
            <a:r>
              <a:rPr lang="en-US" dirty="0" smtClean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 </a:t>
            </a:r>
            <a:r>
              <a:rPr lang="en-US" dirty="0" smtClean="0"/>
              <a:t>… 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Пример декларативного синтаксиса: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from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set1</a:t>
            </a:r>
            <a:endParaRPr lang="ru-RU" altLang="ru-RU" sz="800" dirty="0">
              <a:solidFill>
                <a:schemeClr val="tx1"/>
              </a:solidFill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join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set2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on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2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equals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1</a:t>
            </a:r>
            <a:endParaRPr lang="en-US" altLang="ru-RU" dirty="0" smtClean="0">
              <a:latin typeface="var(--code-font-family)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где, свойства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y.Prop2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и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x.Prop1</a:t>
            </a:r>
            <a:r>
              <a:rPr lang="ru-RU" sz="1300" dirty="0">
                <a:latin typeface="var(--code-font-family)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являются одной и той же сущностью, скажем идентификатором группы студента.</a:t>
            </a:r>
          </a:p>
        </p:txBody>
      </p:sp>
    </p:spTree>
    <p:extLst>
      <p:ext uri="{BB962C8B-B14F-4D97-AF65-F5344CB8AC3E}">
        <p14:creationId xmlns="" xmlns:p14="http://schemas.microsoft.com/office/powerpoint/2010/main" val="39650228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операторы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2"/>
          </p:nvPr>
        </p:nvSpPr>
        <p:spPr>
          <a:xfrm>
            <a:off x="3164850" y="2587356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 dirty="0">
                <a:solidFill>
                  <a:schemeClr val="dk1"/>
                </a:solidFill>
              </a:rPr>
              <a:t>Нилов Павел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50" y="2988500"/>
            <a:ext cx="51258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8498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233974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Пример:</a:t>
            </a:r>
            <a:endParaRPr lang="ru-RU" sz="1300" dirty="0" smtClean="0">
              <a:latin typeface="var(--code-font-family)"/>
              <a:ea typeface="Roboto"/>
              <a:cs typeface="Roboto"/>
              <a:sym typeface="Roboto"/>
            </a:endParaRPr>
          </a:p>
        </p:txBody>
      </p:sp>
      <p:pic>
        <p:nvPicPr>
          <p:cNvPr id="1030" name="Picture 6" descr="SQL - Inn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405" y="1888643"/>
            <a:ext cx="5460789" cy="27733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076925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Группировка данных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230076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10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Группировка – это операция </a:t>
            </a:r>
            <a:r>
              <a:rPr lang="ru-RU" dirty="0"/>
              <a:t>объединения данных в группы таким образом, чтобы у элементов в каждой группе был общий атрибут. На следующем рисунке показаны результаты операции группирования последовательности символов. Ключ для каждой группы — это символ.</a:t>
            </a:r>
            <a:endParaRPr lang="ru-RU" dirty="0" smtClean="0"/>
          </a:p>
        </p:txBody>
      </p:sp>
      <p:pic>
        <p:nvPicPr>
          <p:cNvPr id="2054" name="Picture 6" descr="Схема, показывающая операцию группировки 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67" y="2572726"/>
            <a:ext cx="2924175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75352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endParaRPr lang="ru-RU" dirty="0" smtClean="0"/>
          </a:p>
        </p:txBody>
      </p:sp>
      <p:sp>
        <p:nvSpPr>
          <p:cNvPr id="95240" name="AutoShape 8" descr="https://miro.medium.com/v2/resize:fit:845/1*ZeLUpu-k3yK7tZ-QzPp3e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524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4209" y="1185316"/>
            <a:ext cx="5208105" cy="346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75352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78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GroupBy</a:t>
            </a:r>
            <a:r>
              <a:rPr lang="ru-RU" dirty="0" smtClean="0"/>
              <a:t> – группирует </a:t>
            </a:r>
            <a:r>
              <a:rPr lang="ru-RU" dirty="0"/>
              <a:t>элементы с общим атрибутом. Объект </a:t>
            </a:r>
            <a:r>
              <a:rPr lang="ru-RU" dirty="0" smtClean="0"/>
              <a:t>представляет каждую</a:t>
            </a:r>
            <a:r>
              <a:rPr lang="ru-RU" dirty="0"/>
              <a:t> </a:t>
            </a:r>
            <a:r>
              <a:rPr lang="ru-RU" u="sng" dirty="0" err="1" smtClean="0">
                <a:hlinkClick r:id="rId4"/>
              </a:rPr>
              <a:t>IGrouping</a:t>
            </a:r>
            <a:r>
              <a:rPr lang="ru-RU" u="sng" dirty="0" smtClean="0">
                <a:hlinkClick r:id="rId4"/>
              </a:rPr>
              <a:t>&lt;</a:t>
            </a:r>
            <a:r>
              <a:rPr lang="ru-RU" u="sng" dirty="0" err="1" smtClean="0">
                <a:hlinkClick r:id="rId4"/>
              </a:rPr>
              <a:t>TKey,TElement</a:t>
            </a:r>
            <a:r>
              <a:rPr lang="ru-RU" u="sng" dirty="0">
                <a:hlinkClick r:id="rId4"/>
              </a:rPr>
              <a:t>&gt;</a:t>
            </a:r>
            <a:r>
              <a:rPr lang="ru-RU" dirty="0"/>
              <a:t> группу</a:t>
            </a:r>
            <a:r>
              <a:rPr lang="ru-RU" dirty="0" smtClean="0"/>
              <a:t>. В декларативном синтаксисе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ru-RU" dirty="0" smtClean="0">
                <a:solidFill>
                  <a:schemeClr val="tx1"/>
                </a:solidFill>
              </a:rPr>
              <a:t>или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5"/>
              </a:rPr>
              <a:t>ToLookup</a:t>
            </a:r>
            <a:r>
              <a:rPr lang="ru-RU" dirty="0" smtClean="0"/>
              <a:t> – вставляет </a:t>
            </a:r>
            <a:r>
              <a:rPr lang="ru-RU" dirty="0"/>
              <a:t>элементы в </a:t>
            </a:r>
            <a:r>
              <a:rPr lang="ru-RU" dirty="0" err="1">
                <a:hlinkClick r:id="rId6"/>
              </a:rPr>
              <a:t>Lookup</a:t>
            </a:r>
            <a:r>
              <a:rPr lang="ru-RU" dirty="0">
                <a:hlinkClick r:id="rId6"/>
              </a:rPr>
              <a:t>&lt;</a:t>
            </a:r>
            <a:r>
              <a:rPr lang="ru-RU" dirty="0" err="1">
                <a:hlinkClick r:id="rId6"/>
              </a:rPr>
              <a:t>TKey,TElement</a:t>
            </a:r>
            <a:r>
              <a:rPr lang="ru-RU" dirty="0">
                <a:hlinkClick r:id="rId6"/>
              </a:rPr>
              <a:t>&gt;</a:t>
            </a:r>
            <a:r>
              <a:rPr lang="ru-RU" dirty="0"/>
              <a:t> (словарь "один ко многим") в зависимости от функции выбора ключа.</a:t>
            </a: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16745546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Агрегация данных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230076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Агрегация </a:t>
            </a:r>
            <a:r>
              <a:rPr lang="ru-RU" dirty="0"/>
              <a:t>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299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Агрегатная функция выполняет вычисление над набором значений и возвращает одно значение.</a:t>
            </a:r>
            <a:endParaRPr lang="en-US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Count()</a:t>
            </a:r>
            <a:r>
              <a:rPr lang="en-US" dirty="0" smtClean="0"/>
              <a:t> – </a:t>
            </a:r>
            <a:r>
              <a:rPr lang="ru-RU" dirty="0" smtClean="0"/>
              <a:t>выполняет подсчет элементов по заданному селектору ключа.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smtClean="0">
                <a:hlinkClick r:id="rId4"/>
              </a:rPr>
              <a:t>Average</a:t>
            </a:r>
            <a:r>
              <a:rPr lang="en-US" smtClean="0">
                <a:hlinkClick r:id="rId4"/>
              </a:rPr>
              <a:t>()</a:t>
            </a:r>
            <a:r>
              <a:rPr lang="en-US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выполняет подсчет элементов по заданному селектору ключа.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Min()</a:t>
            </a:r>
            <a:r>
              <a:rPr lang="en-US" dirty="0" smtClean="0"/>
              <a:t> – </a:t>
            </a:r>
            <a:r>
              <a:rPr lang="ru-RU" dirty="0" smtClean="0"/>
              <a:t>выполняет поиск минимального элемента по заданному селектору ключа.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6"/>
              </a:rPr>
              <a:t>Max()</a:t>
            </a:r>
            <a:r>
              <a:rPr lang="en-US" dirty="0" smtClean="0"/>
              <a:t> – </a:t>
            </a:r>
            <a:r>
              <a:rPr lang="ru-RU" dirty="0" smtClean="0"/>
              <a:t>выполняет поиск максимального элемента по заданному селектору ключа.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7"/>
              </a:rPr>
              <a:t>Sum()</a:t>
            </a:r>
            <a:r>
              <a:rPr lang="en-US" dirty="0" smtClean="0"/>
              <a:t> </a:t>
            </a:r>
            <a:r>
              <a:rPr lang="ru-RU" dirty="0" smtClean="0"/>
              <a:t>– вычисляет сумму последовательности значений.</a:t>
            </a:r>
          </a:p>
        </p:txBody>
      </p:sp>
    </p:spTree>
    <p:extLst>
      <p:ext uri="{BB962C8B-B14F-4D97-AF65-F5344CB8AC3E}">
        <p14:creationId xmlns="" xmlns:p14="http://schemas.microsoft.com/office/powerpoint/2010/main" val="3775352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Функции атомарного результата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230076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Функции атомарного результата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263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Атомарный результат(единственное значение), возвращают следующие функции.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Single</a:t>
            </a:r>
            <a:r>
              <a:rPr lang="en-US" dirty="0" smtClean="0"/>
              <a:t>, </a:t>
            </a:r>
            <a:r>
              <a:rPr lang="en-US" dirty="0" err="1" smtClean="0">
                <a:hlinkClick r:id="rId4"/>
              </a:rPr>
              <a:t>SingleOrDefault</a:t>
            </a:r>
            <a:r>
              <a:rPr lang="en-US" dirty="0" smtClean="0"/>
              <a:t> – </a:t>
            </a:r>
            <a:r>
              <a:rPr lang="ru-RU" dirty="0" smtClean="0"/>
              <a:t>возвращает единичное значение. Если значение не единственное, то будет брошено исключение.</a:t>
            </a:r>
            <a:endParaRPr lang="en-US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First</a:t>
            </a:r>
            <a:r>
              <a:rPr lang="ru-RU" dirty="0" smtClean="0"/>
              <a:t>, </a:t>
            </a:r>
            <a:r>
              <a:rPr lang="en-US" dirty="0" err="1" smtClean="0">
                <a:hlinkClick r:id="rId6"/>
              </a:rPr>
              <a:t>FirstOrDefault</a:t>
            </a:r>
            <a:r>
              <a:rPr lang="ru-RU" dirty="0" smtClean="0"/>
              <a:t> – возвращает первое вхождение элемента коллекции, удовлетворяющего условию.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7"/>
              </a:rPr>
              <a:t>Last</a:t>
            </a:r>
            <a:r>
              <a:rPr lang="ru-RU" dirty="0" smtClean="0"/>
              <a:t>, </a:t>
            </a:r>
            <a:r>
              <a:rPr lang="en-US" dirty="0" err="1" smtClean="0">
                <a:hlinkClick r:id="rId8"/>
              </a:rPr>
              <a:t>LastOrDefault</a:t>
            </a:r>
            <a:r>
              <a:rPr lang="ru-RU" dirty="0" smtClean="0"/>
              <a:t> – возвращает последнее вхождение элемента коллекции, удовлетворяющего условию.</a:t>
            </a:r>
          </a:p>
        </p:txBody>
      </p:sp>
    </p:spTree>
    <p:extLst>
      <p:ext uri="{BB962C8B-B14F-4D97-AF65-F5344CB8AC3E}">
        <p14:creationId xmlns="" xmlns:p14="http://schemas.microsoft.com/office/powerpoint/2010/main" val="3775352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Описание всех методов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Документация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/>
            <a:r>
              <a:rPr lang="ru-RU" dirty="0" smtClean="0"/>
              <a:t>Подробное  описание всех операторов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Вы сможете найти: </a:t>
            </a:r>
            <a:r>
              <a:rPr lang="ru-RU" dirty="0" smtClean="0">
                <a:hlinkClick r:id="rId3"/>
              </a:rPr>
              <a:t>тут</a:t>
            </a:r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Ответы на вопросы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/>
            <a:r>
              <a:rPr lang="ru-RU" sz="1100" dirty="0" smtClean="0"/>
              <a:t>1 Дана </a:t>
            </a:r>
            <a:r>
              <a:rPr lang="ru-RU" sz="1100" dirty="0" smtClean="0"/>
              <a:t>коллекция:</a:t>
            </a:r>
          </a:p>
          <a:p>
            <a:pPr marL="463550" indent="-342900"/>
            <a:r>
              <a:rPr lang="ru-RU" sz="1100" dirty="0" err="1" smtClean="0"/>
              <a:t>string</a:t>
            </a:r>
            <a:r>
              <a:rPr lang="ru-RU" sz="1100" dirty="0" smtClean="0"/>
              <a:t>[] </a:t>
            </a:r>
            <a:r>
              <a:rPr lang="ru-RU" sz="1100" dirty="0" err="1" smtClean="0"/>
              <a:t>words</a:t>
            </a:r>
            <a:r>
              <a:rPr lang="ru-RU" sz="1100" dirty="0" smtClean="0"/>
              <a:t> = ["</a:t>
            </a:r>
            <a:r>
              <a:rPr lang="ru-RU" sz="1100" dirty="0" err="1" smtClean="0"/>
              <a:t>the</a:t>
            </a:r>
            <a:r>
              <a:rPr lang="ru-RU" sz="1100" dirty="0" smtClean="0"/>
              <a:t>", "</a:t>
            </a:r>
            <a:r>
              <a:rPr lang="ru-RU" sz="1100" dirty="0" err="1" smtClean="0"/>
              <a:t>quick</a:t>
            </a:r>
            <a:r>
              <a:rPr lang="ru-RU" sz="1100" dirty="0" smtClean="0"/>
              <a:t>", "</a:t>
            </a:r>
            <a:r>
              <a:rPr lang="ru-RU" sz="1100" dirty="0" err="1" smtClean="0"/>
              <a:t>brown</a:t>
            </a:r>
            <a:r>
              <a:rPr lang="ru-RU" sz="1100" dirty="0" smtClean="0"/>
              <a:t>", "</a:t>
            </a:r>
            <a:r>
              <a:rPr lang="ru-RU" sz="1100" dirty="0" err="1" smtClean="0"/>
              <a:t>fox</a:t>
            </a:r>
            <a:r>
              <a:rPr lang="ru-RU" sz="1100" dirty="0" smtClean="0"/>
              <a:t>", "</a:t>
            </a:r>
            <a:r>
              <a:rPr lang="ru-RU" sz="1100" dirty="0" err="1" smtClean="0"/>
              <a:t>jumps</a:t>
            </a:r>
            <a:r>
              <a:rPr lang="ru-RU" sz="1100" dirty="0" smtClean="0"/>
              <a:t>", </a:t>
            </a:r>
            <a:r>
              <a:rPr lang="ru-RU" sz="1100" dirty="0" err="1" smtClean="0"/>
              <a:t>null</a:t>
            </a:r>
            <a:r>
              <a:rPr lang="ru-RU" sz="1100" dirty="0" smtClean="0"/>
              <a:t>];</a:t>
            </a:r>
          </a:p>
          <a:p>
            <a:pPr marL="463550" indent="-342900"/>
            <a:r>
              <a:rPr lang="ru-RU" sz="1100" dirty="0" smtClean="0"/>
              <a:t>1.1 </a:t>
            </a:r>
            <a:r>
              <a:rPr lang="ru-RU" sz="1100" dirty="0" smtClean="0"/>
              <a:t>Напишите linq-запрос, которые будет возвращать все значения, кроме </a:t>
            </a:r>
            <a:r>
              <a:rPr lang="ru-RU" sz="1100" dirty="0" err="1" smtClean="0"/>
              <a:t>null</a:t>
            </a:r>
            <a:r>
              <a:rPr lang="ru-RU" sz="1100" dirty="0" smtClean="0"/>
              <a:t>.</a:t>
            </a:r>
          </a:p>
          <a:p>
            <a:pPr marL="463550" indent="-342900"/>
            <a:r>
              <a:rPr lang="ru-RU" sz="1100" dirty="0" smtClean="0"/>
              <a:t>1.2 Напишите запрос, который вернет минимальную длину слова из запроса ниже(без учета </a:t>
            </a:r>
            <a:r>
              <a:rPr lang="ru-RU" sz="1100" dirty="0" err="1" smtClean="0"/>
              <a:t>null</a:t>
            </a:r>
            <a:r>
              <a:rPr lang="ru-RU" sz="1100" dirty="0" smtClean="0"/>
              <a:t>).</a:t>
            </a:r>
          </a:p>
          <a:p>
            <a:pPr marL="463550" indent="-342900"/>
            <a:r>
              <a:rPr lang="ru-RU" sz="1100" dirty="0" smtClean="0"/>
              <a:t>2 Дан массив студентов. Опишите класс студента самостоятельно. У студента есть идентификатор, имя и номер группы.</a:t>
            </a:r>
          </a:p>
          <a:p>
            <a:pPr marL="463550" indent="-342900"/>
            <a:r>
              <a:rPr lang="ru-RU" sz="1100" dirty="0" smtClean="0"/>
              <a:t>2.1 Сгруппируйте студентов по первой букве имени. Пример: А - Александр, Алексей, Б - Борис, Брюс и пр.</a:t>
            </a:r>
          </a:p>
          <a:p>
            <a:pPr marL="463550" indent="-342900"/>
            <a:r>
              <a:rPr lang="ru-RU" sz="1100" dirty="0" smtClean="0"/>
              <a:t>2.2 </a:t>
            </a:r>
            <a:r>
              <a:rPr lang="ru-RU" sz="1100" dirty="0" err="1" smtClean="0"/>
              <a:t>Просортируйте</a:t>
            </a:r>
            <a:r>
              <a:rPr lang="ru-RU" sz="1100" dirty="0" smtClean="0"/>
              <a:t> последовательность из п.2.1 в обратном порядке. Пример: сначала идут на Я - Яков, в конце идут - Алексей, Александр.</a:t>
            </a:r>
          </a:p>
          <a:p>
            <a:pPr marL="463550" indent="-342900"/>
            <a:r>
              <a:rPr lang="ru-RU" sz="1100" dirty="0" smtClean="0"/>
              <a:t>3 Соедините последовательности (</a:t>
            </a:r>
            <a:r>
              <a:rPr lang="ru-RU" sz="1100" dirty="0" err="1" smtClean="0"/>
              <a:t>join</a:t>
            </a:r>
            <a:r>
              <a:rPr lang="ru-RU" sz="1100" dirty="0" smtClean="0"/>
              <a:t>) работников(идентификатор, имя, возраст, оклад, ид отдела) и их отделов(идентификатор, наименование отдела).</a:t>
            </a:r>
          </a:p>
          <a:p>
            <a:pPr marL="463550" indent="-342900"/>
            <a:r>
              <a:rPr lang="ru-RU" sz="1100" dirty="0" smtClean="0"/>
              <a:t>3.1 Получите результирующий набор в виде - идентификатор работника, наименование отдела, оклад.</a:t>
            </a:r>
          </a:p>
          <a:p>
            <a:pPr marL="463550" indent="-342900"/>
            <a:r>
              <a:rPr lang="ru-RU" sz="1100" dirty="0" smtClean="0"/>
              <a:t>3.2 Получите последовательность в виде: идентификатор отдела, наименование отдела, средний оклад работника.</a:t>
            </a:r>
          </a:p>
          <a:p>
            <a:pPr marL="463550" indent="-342900"/>
            <a:r>
              <a:rPr lang="ru-RU" sz="1100" dirty="0" smtClean="0"/>
              <a:t>4 Дана коллекция:</a:t>
            </a:r>
          </a:p>
          <a:p>
            <a:pPr marL="463550" indent="-342900"/>
            <a:r>
              <a:rPr lang="ru-RU" sz="1100" dirty="0" err="1" smtClean="0"/>
              <a:t>string</a:t>
            </a:r>
            <a:r>
              <a:rPr lang="ru-RU" sz="1100" dirty="0" smtClean="0"/>
              <a:t>[] </a:t>
            </a:r>
            <a:r>
              <a:rPr lang="ru-RU" sz="1100" dirty="0" err="1" smtClean="0"/>
              <a:t>words</a:t>
            </a:r>
            <a:r>
              <a:rPr lang="ru-RU" sz="1100" dirty="0" smtClean="0"/>
              <a:t> = ["</a:t>
            </a:r>
            <a:r>
              <a:rPr lang="ru-RU" sz="1100" dirty="0" err="1" smtClean="0"/>
              <a:t>the</a:t>
            </a:r>
            <a:r>
              <a:rPr lang="ru-RU" sz="1100" dirty="0" smtClean="0"/>
              <a:t>", "</a:t>
            </a:r>
            <a:r>
              <a:rPr lang="ru-RU" sz="1100" dirty="0" err="1" smtClean="0"/>
              <a:t>quick</a:t>
            </a:r>
            <a:r>
              <a:rPr lang="ru-RU" sz="1100" dirty="0" smtClean="0"/>
              <a:t>", "</a:t>
            </a:r>
            <a:r>
              <a:rPr lang="ru-RU" sz="1100" dirty="0" err="1" smtClean="0"/>
              <a:t>brown</a:t>
            </a:r>
            <a:r>
              <a:rPr lang="ru-RU" sz="1100" dirty="0" smtClean="0"/>
              <a:t>", "</a:t>
            </a:r>
            <a:r>
              <a:rPr lang="ru-RU" sz="1100" dirty="0" err="1" smtClean="0"/>
              <a:t>fox</a:t>
            </a:r>
            <a:r>
              <a:rPr lang="ru-RU" sz="1100" dirty="0" smtClean="0"/>
              <a:t>", "</a:t>
            </a:r>
            <a:r>
              <a:rPr lang="ru-RU" sz="1100" dirty="0" err="1" smtClean="0"/>
              <a:t>jumps</a:t>
            </a:r>
            <a:r>
              <a:rPr lang="ru-RU" sz="1100" dirty="0" smtClean="0"/>
              <a:t>", </a:t>
            </a:r>
            <a:r>
              <a:rPr lang="ru-RU" sz="1100" dirty="0" err="1" smtClean="0"/>
              <a:t>string.Empty</a:t>
            </a:r>
            <a:r>
              <a:rPr lang="ru-RU" sz="1100" dirty="0" smtClean="0"/>
              <a:t>];</a:t>
            </a:r>
          </a:p>
          <a:p>
            <a:pPr marL="463550" indent="-342900"/>
            <a:r>
              <a:rPr lang="ru-RU" sz="1100" dirty="0" smtClean="0"/>
              <a:t>4.1 Выясните, есть ли значение: "</a:t>
            </a:r>
            <a:r>
              <a:rPr lang="ru-RU" sz="1100" dirty="0" err="1" smtClean="0"/>
              <a:t>the</a:t>
            </a:r>
            <a:r>
              <a:rPr lang="ru-RU" sz="1100" dirty="0" smtClean="0"/>
              <a:t>" в коллекции</a:t>
            </a:r>
          </a:p>
          <a:p>
            <a:pPr marL="463550" indent="-342900"/>
            <a:r>
              <a:rPr lang="ru-RU" sz="1100" dirty="0" smtClean="0"/>
              <a:t>4.2 Создайте массив длин элементов(количество символов в строке)</a:t>
            </a:r>
          </a:p>
          <a:p>
            <a:pPr marL="463550" indent="-342900"/>
            <a:r>
              <a:rPr lang="ru-RU" sz="1100" dirty="0" smtClean="0"/>
              <a:t>5. Даны 2 набора студентов (идентификатор, имя и номер группы)</a:t>
            </a:r>
          </a:p>
          <a:p>
            <a:pPr marL="463550" indent="-342900"/>
            <a:r>
              <a:rPr lang="ru-RU" sz="1100" dirty="0" smtClean="0"/>
              <a:t>5.1 Выясните, есть ли повторяющиеся значения в разных наборах. Вывести повторяющихся.</a:t>
            </a:r>
          </a:p>
          <a:p>
            <a:pPr marL="463550" indent="-342900"/>
            <a:r>
              <a:rPr lang="ru-RU" sz="1100" dirty="0" smtClean="0"/>
              <a:t>5.2 Создайте объединенную коллекцию из массивов студентов без дублирующихся записей.</a:t>
            </a:r>
          </a:p>
          <a:p>
            <a:pPr marL="463550" indent="-342900"/>
            <a:r>
              <a:rPr lang="ru-RU" sz="1100" dirty="0" smtClean="0"/>
              <a:t>5.3 Найдите дублирующиеся записи студентов из разных наборов.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="" xmlns:p14="http://schemas.microsoft.com/office/powerpoint/2010/main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86635" y="1015312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Фильтрация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86635" y="1680896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Проекция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666505" y="4309744"/>
            <a:ext cx="3399657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Секционирование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86635" y="2346489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Операции с наборами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686635" y="301208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Сортировка данных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4609442" y="1025891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lang="ru-RU" sz="1200" dirty="0" smtClean="0">
                <a:latin typeface="Roboto" charset="0"/>
                <a:ea typeface="Roboto" charset="0"/>
              </a:rPr>
              <a:t>Преобразование(конвертация</a:t>
            </a:r>
            <a:r>
              <a:rPr lang="ru-RU" sz="1200" dirty="0" smtClean="0"/>
              <a:t>)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4602957" y="2994973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10. </a:t>
            </a:r>
            <a:r>
              <a:rPr lang="ru-RU" dirty="0" smtClean="0">
                <a:solidFill>
                  <a:schemeClr val="dk1"/>
                </a:solidFill>
                <a:latin typeface="Roboto" charset="0"/>
                <a:ea typeface="Roboto" charset="0"/>
                <a:cs typeface="Roboto"/>
                <a:sym typeface="Roboto"/>
              </a:rPr>
              <a:t>Агрегация данных</a:t>
            </a:r>
            <a:endParaRPr lang="ru-RU" dirty="0">
              <a:solidFill>
                <a:schemeClr val="dk1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4602957" y="3660548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Функции атомарного результата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7;p36"/>
          <p:cNvSpPr/>
          <p:nvPr/>
        </p:nvSpPr>
        <p:spPr>
          <a:xfrm>
            <a:off x="666082" y="3672370"/>
            <a:ext cx="3395568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Квантификаторы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4602957" y="4309904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81;p36"/>
          <p:cNvSpPr/>
          <p:nvPr/>
        </p:nvSpPr>
        <p:spPr>
          <a:xfrm>
            <a:off x="4602957" y="1659041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</a:t>
            </a:r>
            <a:r>
              <a:rPr lang="ru-RU" dirty="0" smtClean="0">
                <a:latin typeface="Roboto" charset="0"/>
                <a:ea typeface="Roboto" charset="0"/>
              </a:rPr>
              <a:t>Операции соединения</a:t>
            </a:r>
            <a:endParaRPr lang="ru-RU" dirty="0">
              <a:solidFill>
                <a:schemeClr val="dk1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14" name="Google Shape;182;p36"/>
          <p:cNvSpPr/>
          <p:nvPr/>
        </p:nvSpPr>
        <p:spPr>
          <a:xfrm>
            <a:off x="4602957" y="2324616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Группировка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элементов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="" xmlns:p14="http://schemas.microsoft.com/office/powerpoint/2010/main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</a:t>
            </a:r>
            <a:r>
              <a:rPr lang="en-US" dirty="0" err="1" smtClean="0"/>
              <a:t>linq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Стандартные операции </a:t>
            </a:r>
            <a:r>
              <a:rPr lang="en-US" sz="2800" dirty="0" err="1" smtClean="0"/>
              <a:t>Linq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605085" y="906163"/>
            <a:ext cx="8092200" cy="387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Фильтрация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Проекция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5"/>
              </a:rPr>
              <a:t>Наборы 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Сортировка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7"/>
              </a:rPr>
              <a:t>Квантификаторы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Секционирование</a:t>
            </a: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9"/>
              </a:rPr>
              <a:t>Конвертация 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Операции соединения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11"/>
              </a:rPr>
              <a:t>Группировка данных</a:t>
            </a:r>
            <a:endParaRPr sz="13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Фильтрация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1154</Words>
  <Application>Microsoft Office PowerPoint</Application>
  <PresentationFormat>Экран (16:9)</PresentationFormat>
  <Paragraphs>167</Paragraphs>
  <Slides>45</Slides>
  <Notes>45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2" baseType="lpstr">
      <vt:lpstr>Arial</vt:lpstr>
      <vt:lpstr>Roboto</vt:lpstr>
      <vt:lpstr>var(--code-font-family)</vt:lpstr>
      <vt:lpstr>SFMono-Regular</vt:lpstr>
      <vt:lpstr>Avenir</vt:lpstr>
      <vt:lpstr>Courier New</vt:lpstr>
      <vt:lpstr>Светлая тема</vt:lpstr>
      <vt:lpstr>Linq операторы</vt:lpstr>
      <vt:lpstr>Слайд 2</vt:lpstr>
      <vt:lpstr>Linq-операторы </vt:lpstr>
      <vt:lpstr>Правила вебинара</vt:lpstr>
      <vt:lpstr>Маршрут вебинара</vt:lpstr>
      <vt:lpstr>Цели вебинара</vt:lpstr>
      <vt:lpstr>Операции linq</vt:lpstr>
      <vt:lpstr>Стандартные операции Linq</vt:lpstr>
      <vt:lpstr>Фильтрация</vt:lpstr>
      <vt:lpstr>Фильтрация</vt:lpstr>
      <vt:lpstr>Фильтрация</vt:lpstr>
      <vt:lpstr>Проекция</vt:lpstr>
      <vt:lpstr>Проекция</vt:lpstr>
      <vt:lpstr>Проекция</vt:lpstr>
      <vt:lpstr>Операции над множествами</vt:lpstr>
      <vt:lpstr>Операции над множествами</vt:lpstr>
      <vt:lpstr>Операции над множествами</vt:lpstr>
      <vt:lpstr>Сортировка данных</vt:lpstr>
      <vt:lpstr>Сортировка данных</vt:lpstr>
      <vt:lpstr>Сортировка данных</vt:lpstr>
      <vt:lpstr>Квантификаторы</vt:lpstr>
      <vt:lpstr>Операции квантификатора</vt:lpstr>
      <vt:lpstr>Секционирование данных</vt:lpstr>
      <vt:lpstr>Секционирование данных</vt:lpstr>
      <vt:lpstr>Секционирование данных</vt:lpstr>
      <vt:lpstr>Преобразование типов данных</vt:lpstr>
      <vt:lpstr>Преобразование типов данных</vt:lpstr>
      <vt:lpstr>Операции соединения</vt:lpstr>
      <vt:lpstr>Операции соединения(Join)</vt:lpstr>
      <vt:lpstr>Операции соединения(Join)</vt:lpstr>
      <vt:lpstr>Группировка данных</vt:lpstr>
      <vt:lpstr>Группирование данных</vt:lpstr>
      <vt:lpstr>Группирование данных</vt:lpstr>
      <vt:lpstr>Группирование данных</vt:lpstr>
      <vt:lpstr>Агрегация данных</vt:lpstr>
      <vt:lpstr>Агрегация данных</vt:lpstr>
      <vt:lpstr>Функции атомарного результата</vt:lpstr>
      <vt:lpstr>Функции атомарного результата</vt:lpstr>
      <vt:lpstr>Описание всех методов</vt:lpstr>
      <vt:lpstr>Документация</vt:lpstr>
      <vt:lpstr>Ответы на вопросы</vt:lpstr>
      <vt:lpstr>Решение задач</vt:lpstr>
      <vt:lpstr>Рефлексия</vt:lpstr>
      <vt:lpstr>Цели вебинара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cp:lastModifiedBy>pavel</cp:lastModifiedBy>
  <cp:revision>247</cp:revision>
  <dcterms:modified xsi:type="dcterms:W3CDTF">2025-01-22T16:38:12Z</dcterms:modified>
</cp:coreProperties>
</file>