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64"/>
  </p:notesMasterIdLst>
  <p:sldIdLst>
    <p:sldId id="323" r:id="rId3"/>
    <p:sldId id="258" r:id="rId4"/>
    <p:sldId id="32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97" r:id="rId14"/>
    <p:sldId id="299" r:id="rId15"/>
    <p:sldId id="361" r:id="rId16"/>
    <p:sldId id="352" r:id="rId17"/>
    <p:sldId id="356" r:id="rId18"/>
    <p:sldId id="362" r:id="rId19"/>
    <p:sldId id="353" r:id="rId20"/>
    <p:sldId id="372" r:id="rId21"/>
    <p:sldId id="363" r:id="rId22"/>
    <p:sldId id="354" r:id="rId23"/>
    <p:sldId id="373" r:id="rId24"/>
    <p:sldId id="364" r:id="rId25"/>
    <p:sldId id="376" r:id="rId26"/>
    <p:sldId id="375" r:id="rId27"/>
    <p:sldId id="374" r:id="rId28"/>
    <p:sldId id="355" r:id="rId29"/>
    <p:sldId id="365" r:id="rId30"/>
    <p:sldId id="377" r:id="rId31"/>
    <p:sldId id="371" r:id="rId32"/>
    <p:sldId id="366" r:id="rId33"/>
    <p:sldId id="357" r:id="rId34"/>
    <p:sldId id="367" r:id="rId35"/>
    <p:sldId id="358" r:id="rId36"/>
    <p:sldId id="378" r:id="rId37"/>
    <p:sldId id="368" r:id="rId38"/>
    <p:sldId id="360" r:id="rId39"/>
    <p:sldId id="37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9144000" cy="5143500" type="screen16x9"/>
  <p:notesSz cx="6858000" cy="9144000"/>
  <p:embeddedFontLst>
    <p:embeddedFont>
      <p:font typeface="Roboto" charset="0"/>
      <p:regular r:id="rId65"/>
      <p:bold r:id="rId66"/>
      <p:italic r:id="rId67"/>
      <p:boldItalic r:id="rId68"/>
    </p:embeddedFont>
    <p:embeddedFont>
      <p:font typeface="Roboto Black" charset="0"/>
      <p:bold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baa635cc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2baa635cc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58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62e0054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62e0054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62e0054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62e0054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ccbf3106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ccbf3106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05d12f47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05d12f47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edc2a94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2dedc2a94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5cf945bb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5cf945bb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https://otus.ru/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69afabb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2f69afabb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cea0cf1d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cea0cf1d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cea0cf1d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cea0cf1d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cea0cf1d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cea0cf1d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cea0cf1d8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cea0cf1d8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ecea0cf1d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ecea0cf1d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05d12f4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05d12f4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23a80f7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23a80f7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Мы создаём курсы для IT-специалистов от</a:t>
            </a:r>
            <a:r>
              <a:rPr lang="ru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junior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lead. </a:t>
            </a:r>
            <a:r>
              <a:rPr lang="ru" sz="1400">
                <a:solidFill>
                  <a:schemeClr val="dk1"/>
                </a:solidFill>
              </a:rPr>
              <a:t>Все наши преподаватели - действующие специалисты с опытом. Изначально мы создавали курсы для повышения квалификации действующих специалистов, но стали получать множество запросов на обучение с нуля, поэтому сейчас даем возможность любому человеку освоить специальность в области IT.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У Отус есть образовательная лицензия, поэтому наши курсы – это программы повышения квалификации и профессиональной переподготовки. Вы сможете получить официальное удостоверение или диплом, а также сделать налоговый вычет.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23a80f7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e23a80f7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Курсы разработаны с учетом требований к специалистам на открытые вакансии IT-компаний junior, middle и senior уровня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500550" y="1783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0078"/>
            <a:ext cx="6884874" cy="516365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792250" y="4274231"/>
            <a:ext cx="5051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92250" y="19215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729150" y="18641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2"/>
          </p:nvPr>
        </p:nvSpPr>
        <p:spPr>
          <a:xfrm>
            <a:off x="3135425" y="31312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3"/>
          </p:nvPr>
        </p:nvSpPr>
        <p:spPr>
          <a:xfrm>
            <a:off x="3135425" y="34313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4"/>
          </p:nvPr>
        </p:nvSpPr>
        <p:spPr>
          <a:xfrm>
            <a:off x="3135425" y="38149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1"/>
          </p:nvPr>
        </p:nvSpPr>
        <p:spPr>
          <a:xfrm>
            <a:off x="4348975" y="20210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ubTitle" idx="2"/>
          </p:nvPr>
        </p:nvSpPr>
        <p:spPr>
          <a:xfrm>
            <a:off x="4348975" y="25575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606200" y="12125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805350" y="132242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606200" y="1212563"/>
            <a:ext cx="7938600" cy="356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ubTitle" idx="1"/>
          </p:nvPr>
        </p:nvSpPr>
        <p:spPr>
          <a:xfrm>
            <a:off x="729150" y="132242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/>
          <p:nvPr/>
        </p:nvSpPr>
        <p:spPr>
          <a:xfrm>
            <a:off x="362300" y="12125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ubTitle" idx="1"/>
          </p:nvPr>
        </p:nvSpPr>
        <p:spPr>
          <a:xfrm>
            <a:off x="500550" y="13224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ubTitle" idx="2"/>
          </p:nvPr>
        </p:nvSpPr>
        <p:spPr>
          <a:xfrm>
            <a:off x="5555275" y="13224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243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guru99.com/ru/net-technology-interview-question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lessons/csharp-professional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1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0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8.png"/><Relationship Id="rId26" Type="http://schemas.openxmlformats.org/officeDocument/2006/relationships/image" Target="../media/image141.png"/><Relationship Id="rId3" Type="http://schemas.openxmlformats.org/officeDocument/2006/relationships/image" Target="../media/image123.png"/><Relationship Id="rId21" Type="http://schemas.openxmlformats.org/officeDocument/2006/relationships/image" Target="../media/image137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5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0.png"/><Relationship Id="rId5" Type="http://schemas.openxmlformats.org/officeDocument/2006/relationships/image" Target="../media/image125.png"/><Relationship Id="rId15" Type="http://schemas.openxmlformats.org/officeDocument/2006/relationships/image" Target="../media/image14.png"/><Relationship Id="rId23" Type="http://schemas.openxmlformats.org/officeDocument/2006/relationships/image" Target="../media/image139.png"/><Relationship Id="rId28" Type="http://schemas.openxmlformats.org/officeDocument/2006/relationships/image" Target="../media/image142.png"/><Relationship Id="rId10" Type="http://schemas.openxmlformats.org/officeDocument/2006/relationships/image" Target="../media/image130.png"/><Relationship Id="rId19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38.png"/><Relationship Id="rId27" Type="http://schemas.openxmlformats.org/officeDocument/2006/relationships/image" Target="../media/image12.png"/><Relationship Id="rId30" Type="http://schemas.openxmlformats.org/officeDocument/2006/relationships/image" Target="../media/image1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</a:t>
            </a:r>
            <a:r>
              <a:rPr lang="ru-RU" sz="4400" dirty="0" smtClean="0"/>
              <a:t>операторы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/>
        </p:nvSpPr>
        <p:spPr>
          <a:xfrm>
            <a:off x="521225" y="1683400"/>
            <a:ext cx="21204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курсов</a:t>
            </a: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для junior, middle, senior специалистов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666425" y="1124124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100" b="1" i="0" u="none" strike="noStrike" cap="non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31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sz="3100" b="1" i="0" u="none" strike="noStrike" cap="non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0+</a:t>
            </a:r>
            <a:endParaRPr sz="3100" b="1" i="0" u="none" strike="noStrike" cap="non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 rotWithShape="1">
          <a:blip r:embed="rId3">
            <a:alphaModFix/>
          </a:blip>
          <a:srcRect l="1114" r="1124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/>
        </p:nvSpPr>
        <p:spPr>
          <a:xfrm>
            <a:off x="3074550" y="1683400"/>
            <a:ext cx="2798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преподавателей </a:t>
            </a: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делятся знаниями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реальными кейсами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3074550" y="1124114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100" b="1" i="0" u="none" strike="noStrike" cap="non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600+</a:t>
            </a:r>
            <a:endParaRPr sz="3100" b="1" i="0" u="none" strike="noStrike" cap="non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3081224" y="3528225"/>
            <a:ext cx="1990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выпускников </a:t>
            </a: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уже прошли обучение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3081221" y="2968941"/>
            <a:ext cx="183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1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38</a:t>
            </a:r>
            <a:r>
              <a:rPr lang="ru" sz="3100" b="1" i="0" u="none" strike="noStrike" cap="non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 000+</a:t>
            </a:r>
            <a:endParaRPr sz="3100" b="1" i="0" u="none" strike="noStrike" cap="non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5663573" y="3528217"/>
            <a:ext cx="31857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ИТ-специалистов </a:t>
            </a: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сообществе, читают материалы, учатся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общаются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наших площадках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5663572" y="2968941"/>
            <a:ext cx="2798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1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r>
              <a:rPr lang="ru" sz="3100" b="1" i="0" u="none" strike="noStrike" cap="none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 000+</a:t>
            </a:r>
            <a:endParaRPr sz="3100" b="1" i="0" u="none" strike="noStrike" cap="non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500550" y="330725"/>
            <a:ext cx="85206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latin typeface="Roboto"/>
                <a:ea typeface="Roboto"/>
                <a:cs typeface="Roboto"/>
                <a:sym typeface="Roboto"/>
              </a:rPr>
              <a:t>Мы в цифрах</a:t>
            </a:r>
            <a:endParaRPr sz="3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606575" y="3526275"/>
            <a:ext cx="1882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лет 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со дня основания компании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787650" y="2968950"/>
            <a:ext cx="1106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100" b="1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100" b="1" i="0" u="none" strike="noStrike" cap="none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Операторы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Операторы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631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11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u="sng" dirty="0" err="1" smtClean="0">
                <a:hlinkClick r:id="rId4"/>
              </a:rPr>
              <a:t>SelectMany</a:t>
            </a:r>
            <a:r>
              <a:rPr lang="en-US" sz="1200" dirty="0" smtClean="0"/>
              <a:t> </a:t>
            </a:r>
            <a:r>
              <a:rPr lang="ru-RU" sz="1200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sz="1200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u="sng" dirty="0" smtClean="0">
                <a:hlinkClick r:id="rId5"/>
              </a:rPr>
              <a:t>Zip</a:t>
            </a:r>
            <a:r>
              <a:rPr lang="ru-RU" sz="1200" dirty="0" smtClean="0"/>
              <a:t> – создает последовательность кортежей из 2-3 указанных последовательностей.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2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Кортеж – элемент отношения, который представляет собой набор из </a:t>
            </a:r>
            <a:r>
              <a:rPr lang="en-US" sz="12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N-</a:t>
            </a:r>
            <a:r>
              <a:rPr lang="ru-RU" sz="12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значений. Пример: строка таблицы.</a:t>
            </a:r>
            <a:endParaRPr lang="en-US" sz="1300" i="1" dirty="0" smtClean="0">
              <a:solidFill>
                <a:schemeClr val="bg2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95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В данном случае входные и выходные элементы коллекций остаются неизменными, изменяется их состав по </a:t>
            </a:r>
            <a:r>
              <a:rPr lang="ru-RU" sz="1300" dirty="0" err="1" smtClean="0">
                <a:latin typeface="Roboto"/>
                <a:ea typeface="Roboto"/>
                <a:cs typeface="Roboto"/>
                <a:sym typeface="Roboto"/>
              </a:rPr>
              <a:t>нодам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Более 10 лет в разработке ПО. Закончил СПбГУАП по специальности “ПОВТ и АС” в 2015 г., выпускник курса Asp.Net. На текущий момент Fullstack-разработчик в ПК “Волховец” на стеке C#(.NET) и Javascript (React). 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Professional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357" y="2546222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с собеседований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Best practice по работе с Event</a:t>
            </a:r>
            <a:endParaRPr sz="2800"/>
          </a:p>
        </p:txBody>
      </p:sp>
      <p:sp>
        <p:nvSpPr>
          <p:cNvPr id="449" name="Google Shape;449;p76"/>
          <p:cNvSpPr txBox="1"/>
          <p:nvPr/>
        </p:nvSpPr>
        <p:spPr>
          <a:xfrm>
            <a:off x="575949" y="1136800"/>
            <a:ext cx="8037963" cy="25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b="1" dirty="0" smtClean="0"/>
              <a:t>Объясните</a:t>
            </a:r>
            <a:r>
              <a:rPr lang="ru-RU" b="1" dirty="0"/>
              <a:t>, чем LINQ эффективнее хранимых процедур</a:t>
            </a:r>
            <a:r>
              <a:rPr lang="ru-RU" b="1" dirty="0" smtClean="0"/>
              <a:t>?</a:t>
            </a:r>
          </a:p>
          <a:p>
            <a:r>
              <a:rPr lang="ru-RU" b="1" dirty="0"/>
              <a:t>Отладка:</a:t>
            </a:r>
            <a:r>
              <a:rPr lang="ru-RU" dirty="0"/>
              <a:t> Трудно отладить хранимую процедуру, но поскольку LINQ является частью </a:t>
            </a:r>
            <a:r>
              <a:rPr lang="ru-RU" dirty="0">
                <a:hlinkClick r:id="rId3"/>
              </a:rPr>
              <a:t>. </a:t>
            </a:r>
            <a:r>
              <a:rPr lang="ru-RU" dirty="0" err="1">
                <a:hlinkClick r:id="rId3"/>
              </a:rPr>
              <a:t>NET</a:t>
            </a:r>
            <a:r>
              <a:rPr lang="ru-RU" dirty="0" err="1"/>
              <a:t>для</a:t>
            </a:r>
            <a:r>
              <a:rPr lang="ru-RU" dirty="0"/>
              <a:t> отладки запросов можно использовать отладчик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Studios</a:t>
            </a:r>
            <a:r>
              <a:rPr lang="ru-RU" dirty="0"/>
              <a:t>.</a:t>
            </a:r>
          </a:p>
          <a:p>
            <a:r>
              <a:rPr lang="ru-RU" b="1" dirty="0"/>
              <a:t>Развертывание:</a:t>
            </a:r>
            <a:r>
              <a:rPr lang="ru-RU" dirty="0"/>
              <a:t> Для хранимой процедуры должен быть предоставлен дополнительный сценарий, но с LINQ все компилируется в одну DLL, поэтому развертывание становится простым.</a:t>
            </a:r>
          </a:p>
          <a:p>
            <a:r>
              <a:rPr lang="ru-RU" b="1" dirty="0"/>
              <a:t>Тип безопасности:</a:t>
            </a:r>
            <a:r>
              <a:rPr lang="ru-RU" dirty="0"/>
              <a:t> LINQ является </a:t>
            </a:r>
            <a:r>
              <a:rPr lang="ru-RU" dirty="0" err="1"/>
              <a:t>типобезопасным</a:t>
            </a:r>
            <a:r>
              <a:rPr lang="ru-RU" dirty="0"/>
              <a:t>, поэтому ошибки запросов проверяются по типу во время компиляции.</a:t>
            </a:r>
          </a:p>
          <a:p>
            <a:endParaRPr lang="ru-RU" b="1" dirty="0" smtClean="0"/>
          </a:p>
          <a:p>
            <a:pPr marL="342900" indent="-342900">
              <a:buAutoNum type="arabicPeriod"/>
            </a:pPr>
            <a:endParaRPr lang="ru-RU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sp>
        <p:nvSpPr>
          <p:cNvPr id="471" name="Google Shape;471;p80"/>
          <p:cNvSpPr txBox="1"/>
          <p:nvPr/>
        </p:nvSpPr>
        <p:spPr>
          <a:xfrm>
            <a:off x="500550" y="1668650"/>
            <a:ext cx="80229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Узнали, что такое делегаты и события, и для чего они нужны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Познакомились со стандартными делегатами: Action, Func, Predicate, и их синтаксисом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Узнали, как реализовать механизм событий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2"/>
          <p:cNvSpPr txBox="1">
            <a:spLocks noGrp="1"/>
          </p:cNvSpPr>
          <p:nvPr>
            <p:ph type="title"/>
          </p:nvPr>
        </p:nvSpPr>
        <p:spPr>
          <a:xfrm>
            <a:off x="956225" y="1427550"/>
            <a:ext cx="6931800" cy="3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0"/>
              <a:t>Мы ещё не закончили, 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0"/>
              <a:t>но уже можно заполнить 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u="sng"/>
              <a:t>опрос</a:t>
            </a:r>
            <a:r>
              <a:rPr lang="ru" sz="3500" b="0"/>
              <a:t> о занятии</a:t>
            </a: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endParaRPr/>
          </a:p>
        </p:txBody>
      </p:sp>
      <p:pic>
        <p:nvPicPr>
          <p:cNvPr id="486" name="Google Shape;486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5271" y="3066131"/>
            <a:ext cx="902525" cy="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Процесс обучения в Отус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и знакомство с курсом</a:t>
            </a:r>
            <a:endParaRPr sz="4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"/>
          <p:cNvSpPr/>
          <p:nvPr/>
        </p:nvSpPr>
        <p:spPr>
          <a:xfrm>
            <a:off x="4714725" y="1232863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4"/>
          <p:cNvSpPr/>
          <p:nvPr/>
        </p:nvSpPr>
        <p:spPr>
          <a:xfrm>
            <a:off x="4714725" y="2312038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4"/>
          <p:cNvSpPr/>
          <p:nvPr/>
        </p:nvSpPr>
        <p:spPr>
          <a:xfrm>
            <a:off x="1027550" y="3396513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4"/>
          <p:cNvSpPr/>
          <p:nvPr/>
        </p:nvSpPr>
        <p:spPr>
          <a:xfrm>
            <a:off x="1027550" y="2312038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4"/>
          <p:cNvSpPr/>
          <p:nvPr/>
        </p:nvSpPr>
        <p:spPr>
          <a:xfrm>
            <a:off x="1027550" y="1227563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84"/>
          <p:cNvSpPr/>
          <p:nvPr/>
        </p:nvSpPr>
        <p:spPr>
          <a:xfrm>
            <a:off x="4673550" y="3408475"/>
            <a:ext cx="3417900" cy="848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9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4"/>
          <p:cNvSpPr txBox="1"/>
          <p:nvPr/>
        </p:nvSpPr>
        <p:spPr>
          <a:xfrm>
            <a:off x="1745125" y="1510925"/>
            <a:ext cx="2529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Обучение 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проходит онлайн 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вечерам 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900" y="252228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4"/>
          <p:cNvSpPr txBox="1"/>
          <p:nvPr/>
        </p:nvSpPr>
        <p:spPr>
          <a:xfrm>
            <a:off x="1763275" y="2467875"/>
            <a:ext cx="26265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записи занятий и материалы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сохраняются в личном кабинете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 навсегда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6" name="Google Shape;506;p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7900" y="3556038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84"/>
          <p:cNvSpPr txBox="1"/>
          <p:nvPr/>
        </p:nvSpPr>
        <p:spPr>
          <a:xfrm>
            <a:off x="1763275" y="3556050"/>
            <a:ext cx="24933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каждому домашнему заданию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преподаватель да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ё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 развернутый фидбек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8" name="Google Shape;508;p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3100" y="14213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4"/>
          <p:cNvSpPr txBox="1"/>
          <p:nvPr/>
        </p:nvSpPr>
        <p:spPr>
          <a:xfrm>
            <a:off x="5378475" y="1421375"/>
            <a:ext cx="24933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чате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можно 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уточнять моменты, которые были непонятны</a:t>
            </a:r>
            <a:r>
              <a:rPr lang="ru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уроке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3100" y="25144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4"/>
          <p:cNvSpPr txBox="1"/>
          <p:nvPr/>
        </p:nvSpPr>
        <p:spPr>
          <a:xfrm>
            <a:off x="5378475" y="2419225"/>
            <a:ext cx="26265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Время на обучение: от 4 ак. часов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занятия и 4-8 часов на домашнюю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работу в неделю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53100" y="3531475"/>
            <a:ext cx="460475" cy="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84"/>
          <p:cNvSpPr txBox="1"/>
          <p:nvPr/>
        </p:nvSpPr>
        <p:spPr>
          <a:xfrm>
            <a:off x="5360325" y="3531475"/>
            <a:ext cx="2529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обучения на курсах обновляется каждый запуск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84"/>
          <p:cNvSpPr txBox="1"/>
          <p:nvPr/>
        </p:nvSpPr>
        <p:spPr>
          <a:xfrm>
            <a:off x="500550" y="330726"/>
            <a:ext cx="8307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latin typeface="Roboto"/>
                <a:ea typeface="Roboto"/>
                <a:cs typeface="Roboto"/>
                <a:sym typeface="Roboto"/>
              </a:rPr>
              <a:t>Процесс обучения</a:t>
            </a:r>
            <a:endParaRPr sz="31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5"/>
          <p:cNvSpPr txBox="1">
            <a:spLocks noGrp="1"/>
          </p:cNvSpPr>
          <p:nvPr>
            <p:ph type="title"/>
          </p:nvPr>
        </p:nvSpPr>
        <p:spPr>
          <a:xfrm>
            <a:off x="472775" y="469561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0" i="1" u="sng">
                <a:solidFill>
                  <a:schemeClr val="hlink"/>
                </a:solidFill>
                <a:hlinkClick r:id="rId3"/>
              </a:rPr>
              <a:t>Познакомимся с курсом</a:t>
            </a:r>
            <a:endParaRPr sz="2500" b="0" i="1"/>
          </a:p>
        </p:txBody>
      </p:sp>
      <p:sp>
        <p:nvSpPr>
          <p:cNvPr id="520" name="Google Shape;520;p85"/>
          <p:cNvSpPr txBox="1"/>
          <p:nvPr/>
        </p:nvSpPr>
        <p:spPr>
          <a:xfrm>
            <a:off x="472775" y="4331350"/>
            <a:ext cx="732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</p:txBody>
      </p:sp>
      <p:pic>
        <p:nvPicPr>
          <p:cNvPr id="521" name="Google Shape;52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75" y="1354747"/>
            <a:ext cx="5788500" cy="3377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Знакомство, об Отус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Синтаксис делегатов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Варианты объявления событий(синтаксис)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Арифметика делегатов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Обобщенные делегаты: Action, Predicate, Func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Best Practice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Вопросы с собеседований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527" name="Google Shape;527;p86"/>
          <p:cNvSpPr txBox="1">
            <a:spLocks noGrp="1"/>
          </p:cNvSpPr>
          <p:nvPr>
            <p:ph type="body" idx="4294967295"/>
          </p:nvPr>
        </p:nvSpPr>
        <p:spPr>
          <a:xfrm>
            <a:off x="500550" y="1197877"/>
            <a:ext cx="7742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Книга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Сайт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Мануал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Статья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Видео 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Приложение/Сервис</a:t>
            </a:r>
            <a:endParaRPr/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r>
              <a:rPr lang="ru"/>
              <a:t>Пример кода/конфига и др. на github OTUS</a:t>
            </a:r>
            <a:endParaRPr/>
          </a:p>
          <a:p>
            <a:pPr marL="457200" lvl="0" indent="-336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700"/>
              <a:buAutoNum type="arabicPeriod"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7"/>
          <p:cNvSpPr/>
          <p:nvPr/>
        </p:nvSpPr>
        <p:spPr>
          <a:xfrm>
            <a:off x="5937325" y="1914675"/>
            <a:ext cx="2207400" cy="222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7"/>
          <p:cNvSpPr/>
          <p:nvPr/>
        </p:nvSpPr>
        <p:spPr>
          <a:xfrm>
            <a:off x="505225" y="1914675"/>
            <a:ext cx="2338500" cy="22209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highlight>
                <a:srgbClr val="FF77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87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54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C# Developer. Professional</a:t>
            </a:r>
            <a:endParaRPr sz="3200"/>
          </a:p>
        </p:txBody>
      </p:sp>
      <p:sp>
        <p:nvSpPr>
          <p:cNvPr id="535" name="Google Shape;535;p87"/>
          <p:cNvSpPr txBox="1"/>
          <p:nvPr/>
        </p:nvSpPr>
        <p:spPr>
          <a:xfrm>
            <a:off x="610525" y="2972200"/>
            <a:ext cx="21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27.09.2024</a:t>
            </a:r>
            <a:endParaRPr sz="3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87"/>
          <p:cNvSpPr txBox="1"/>
          <p:nvPr/>
        </p:nvSpPr>
        <p:spPr>
          <a:xfrm>
            <a:off x="505275" y="2185725"/>
            <a:ext cx="233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старт обучения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87"/>
          <p:cNvSpPr/>
          <p:nvPr/>
        </p:nvSpPr>
        <p:spPr>
          <a:xfrm>
            <a:off x="3193750" y="1914675"/>
            <a:ext cx="2338500" cy="22209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highlight>
                <a:srgbClr val="FF77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87"/>
          <p:cNvSpPr txBox="1"/>
          <p:nvPr/>
        </p:nvSpPr>
        <p:spPr>
          <a:xfrm>
            <a:off x="3326575" y="2972200"/>
            <a:ext cx="21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месяц</a:t>
            </a:r>
            <a:r>
              <a:rPr lang="ru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ев</a:t>
            </a:r>
            <a:endParaRPr sz="3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87"/>
          <p:cNvSpPr txBox="1"/>
          <p:nvPr/>
        </p:nvSpPr>
        <p:spPr>
          <a:xfrm>
            <a:off x="3193750" y="2185725"/>
            <a:ext cx="233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длительность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362" y="2037450"/>
            <a:ext cx="1975327" cy="19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8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открытый урок</a:t>
            </a:r>
            <a:endParaRPr/>
          </a:p>
        </p:txBody>
      </p:sp>
      <p:pic>
        <p:nvPicPr>
          <p:cNvPr id="546" name="Google Shape;546;p88"/>
          <p:cNvPicPr preferRelativeResize="0"/>
          <p:nvPr/>
        </p:nvPicPr>
        <p:blipFill rotWithShape="1">
          <a:blip r:embed="rId3">
            <a:alphaModFix/>
          </a:blip>
          <a:srcRect r="2419"/>
          <a:stretch/>
        </p:blipFill>
        <p:spPr>
          <a:xfrm>
            <a:off x="657425" y="1106075"/>
            <a:ext cx="5033700" cy="3528300"/>
          </a:xfrm>
          <a:prstGeom prst="roundRect">
            <a:avLst>
              <a:gd name="adj" fmla="val 9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9"/>
          <p:cNvSpPr txBox="1">
            <a:spLocks noGrp="1"/>
          </p:cNvSpPr>
          <p:nvPr>
            <p:ph type="title"/>
          </p:nvPr>
        </p:nvSpPr>
        <p:spPr>
          <a:xfrm>
            <a:off x="934275" y="52635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0"/>
              <a:t>Заполните, пожалуйста,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u="sng"/>
              <a:t>опрос</a:t>
            </a:r>
            <a:r>
              <a:rPr lang="ru" sz="3500" b="0"/>
              <a:t> о занятии</a:t>
            </a:r>
            <a:endParaRPr sz="3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u="sng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557" name="Google Shape;557;p90"/>
          <p:cNvSpPr/>
          <p:nvPr/>
        </p:nvSpPr>
        <p:spPr>
          <a:xfrm>
            <a:off x="6202350" y="283500"/>
            <a:ext cx="2588100" cy="709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90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3" name="Google Shape;563;p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9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9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9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9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0"/>
          <p:cNvSpPr txBox="1"/>
          <p:nvPr/>
        </p:nvSpPr>
        <p:spPr>
          <a:xfrm>
            <a:off x="44070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0" name="Google Shape;570;p9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9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9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9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9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9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9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9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9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9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36536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0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636525" y="3871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0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651126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9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1738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9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70929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1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593" name="Google Shape;593;p91"/>
          <p:cNvSpPr txBox="1"/>
          <p:nvPr/>
        </p:nvSpPr>
        <p:spPr>
          <a:xfrm>
            <a:off x="4407075" y="1174256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4" name="Google Shape;594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602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6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920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9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9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52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9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9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9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9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9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9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9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27" y="3871050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91"/>
          <p:cNvSpPr txBox="1"/>
          <p:nvPr/>
        </p:nvSpPr>
        <p:spPr>
          <a:xfrm>
            <a:off x="566025" y="1174256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1" name="Google Shape;611;p9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1552" y="31180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73527" y="1593974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1552" y="23515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9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84670" y="31180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9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606645" y="15939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9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584670" y="23515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9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51552" y="38710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91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565052" y="15939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584677" y="387103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91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517809" y="23514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91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517811" y="311792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91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517789" y="3880125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2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628" name="Google Shape;62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92"/>
          <p:cNvSpPr txBox="1"/>
          <p:nvPr/>
        </p:nvSpPr>
        <p:spPr>
          <a:xfrm>
            <a:off x="544450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3" name="Google Shape;633;p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38710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9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9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9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9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63139" y="387075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9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57577" y="31123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9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633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9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57577" y="2340803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2"/>
          <p:cNvSpPr txBox="1"/>
          <p:nvPr/>
        </p:nvSpPr>
        <p:spPr>
          <a:xfrm>
            <a:off x="4463325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4" name="Google Shape;644;p9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495133" y="387075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9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492545" y="31025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9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495320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492545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27527" y="15972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27527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9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527530" y="3112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9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527146" y="3871022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3"/>
          <p:cNvSpPr txBox="1">
            <a:spLocks noGrp="1"/>
          </p:cNvSpPr>
          <p:nvPr>
            <p:ph type="title"/>
          </p:nvPr>
        </p:nvSpPr>
        <p:spPr>
          <a:xfrm>
            <a:off x="538363" y="317250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657" name="Google Shape;657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4127" y="294256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0564" y="29388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5039" y="294424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9608" y="292260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9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3408" y="3660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4845" y="36703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9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60570" y="366293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9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409120" y="3673719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93"/>
          <p:cNvSpPr txBox="1">
            <a:spLocks noGrp="1"/>
          </p:cNvSpPr>
          <p:nvPr>
            <p:ph type="subTitle" idx="4294967295"/>
          </p:nvPr>
        </p:nvSpPr>
        <p:spPr>
          <a:xfrm>
            <a:off x="553488" y="1106306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666" name="Google Shape;666;p93"/>
          <p:cNvSpPr txBox="1">
            <a:spLocks noGrp="1"/>
          </p:cNvSpPr>
          <p:nvPr>
            <p:ph type="subTitle" idx="4294967295"/>
          </p:nvPr>
        </p:nvSpPr>
        <p:spPr>
          <a:xfrm>
            <a:off x="3352850" y="1061588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667" name="Google Shape;667;p9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3527" y="29187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9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3527" y="1517156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9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3527" y="221794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9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3346" y="366266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9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25859" y="15171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9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25846" y="220073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9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25840" y="291872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9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25842" y="36627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9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384846" y="14896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60584" y="14896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460318" y="150694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9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409135" y="14896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9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11534" y="1506956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9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360584" y="222643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9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384848" y="2217797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9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09121" y="221476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9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433407" y="222475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93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502542" y="221036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9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498659" y="291376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93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02550" y="3656344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4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692" name="Google Shape;692;p94"/>
          <p:cNvSpPr txBox="1"/>
          <p:nvPr/>
        </p:nvSpPr>
        <p:spPr>
          <a:xfrm>
            <a:off x="544450" y="1126669"/>
            <a:ext cx="19743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3" name="Google Shape;693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3764473"/>
            <a:ext cx="515282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3182742"/>
            <a:ext cx="515281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9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3182738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9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3182742"/>
            <a:ext cx="515281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9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9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2298000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9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9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3182742"/>
            <a:ext cx="515283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9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3764485"/>
            <a:ext cx="515283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9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159721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9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9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3182742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9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3764485"/>
            <a:ext cx="515282" cy="5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9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159721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9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1597212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9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3182742"/>
            <a:ext cx="515282" cy="51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9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3764485"/>
            <a:ext cx="515282" cy="51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5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body" idx="4294967295"/>
          </p:nvPr>
        </p:nvSpPr>
        <p:spPr>
          <a:xfrm>
            <a:off x="544150" y="17042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Ваш опыт работы в IT?</a:t>
            </a:r>
            <a:endParaRPr sz="180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С какой основной целью вы записались на занятие?</a:t>
            </a:r>
            <a:endParaRPr sz="1800">
              <a:solidFill>
                <a:srgbClr val="1E1F2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о себе</a:t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7" y="34125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852" y="34125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723" name="Google Shape;723;p96"/>
          <p:cNvSpPr txBox="1"/>
          <p:nvPr/>
        </p:nvSpPr>
        <p:spPr>
          <a:xfrm>
            <a:off x="5509200" y="1187525"/>
            <a:ext cx="3341700" cy="1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Кликните правой кнопкой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мыши на изображение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Перейдите в пункт «заменить изображение», далее выберите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нужный вариант загрузки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Двойным щелчком по картинке вы сможете настроить нужный размер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положение изображения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4" name="Google Shape;724;p96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5" name="Google Shape;725;p96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731" name="Google Shape;731;p97"/>
          <p:cNvSpPr txBox="1"/>
          <p:nvPr/>
        </p:nvSpPr>
        <p:spPr>
          <a:xfrm>
            <a:off x="6408425" y="1316150"/>
            <a:ext cx="24159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Чтобы использовать готовые решения слайдов, нужно перейти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пункт меню «Слайд»,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далее в выпадающем списке найти подпункт «Выбрать макет». 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2" name="Google Shape;73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/>
              <a:t>б ОТУС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500550" y="33072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latin typeface="Roboto"/>
                <a:ea typeface="Roboto"/>
                <a:cs typeface="Roboto"/>
                <a:sym typeface="Roboto"/>
              </a:rPr>
              <a:t>OTUS</a:t>
            </a:r>
            <a:endParaRPr sz="3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1431175" y="1541700"/>
            <a:ext cx="40839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Мы создаём авторские онлайн-курсы для IT-специалистов разных уровней подготовки: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</a:t>
            </a:r>
            <a:r>
              <a:rPr lang="ru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junior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1446075" y="3267400"/>
            <a:ext cx="66324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 OTUS есть </a:t>
            </a:r>
            <a:r>
              <a:rPr lang="ru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образовательная лицензия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поэтому вы сможете получить удостоверение о повышении квалификации или диплом о профессиональной переподготовке, а также сделать налоговый вычет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81" y="1591225"/>
            <a:ext cx="701976" cy="70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 rotWithShape="1">
          <a:blip r:embed="rId4">
            <a:alphaModFix/>
          </a:blip>
          <a:srcRect l="1114" r="1124"/>
          <a:stretch/>
        </p:blipFill>
        <p:spPr>
          <a:xfrm>
            <a:off x="6031050" y="0"/>
            <a:ext cx="3112951" cy="2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976" y="3337537"/>
            <a:ext cx="704825" cy="7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/>
        </p:nvSpPr>
        <p:spPr>
          <a:xfrm>
            <a:off x="500550" y="330725"/>
            <a:ext cx="53511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b="1">
                <a:latin typeface="Roboto"/>
                <a:ea typeface="Roboto"/>
                <a:cs typeface="Roboto"/>
                <a:sym typeface="Roboto"/>
              </a:rPr>
              <a:t>Направления курсов</a:t>
            </a:r>
            <a:endParaRPr sz="3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1674475" y="2546450"/>
            <a:ext cx="23445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Программирование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Инфраструктура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Аналитика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146" y="1736354"/>
            <a:ext cx="652375" cy="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/>
        </p:nvSpPr>
        <p:spPr>
          <a:xfrm>
            <a:off x="4700550" y="2546450"/>
            <a:ext cx="32994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Data Science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Управление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GameDev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52799" lvl="0" indent="-21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Информационная безопасность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2221" y="1736354"/>
            <a:ext cx="652375" cy="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0"/>
          <p:cNvSpPr/>
          <p:nvPr/>
        </p:nvSpPr>
        <p:spPr>
          <a:xfrm rot="1484150">
            <a:off x="6314870" y="625988"/>
            <a:ext cx="1710659" cy="553974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900" b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&gt;170 курсов</a:t>
            </a:r>
            <a:endParaRPr sz="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1455</Words>
  <Application>Microsoft Office PowerPoint</Application>
  <PresentationFormat>Экран (16:9)</PresentationFormat>
  <Paragraphs>254</Paragraphs>
  <Slides>61</Slides>
  <Notes>61</Notes>
  <HiddenSlides>17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61</vt:i4>
      </vt:variant>
    </vt:vector>
  </HeadingPairs>
  <TitlesOfParts>
    <vt:vector size="70" baseType="lpstr">
      <vt:lpstr>Arial</vt:lpstr>
      <vt:lpstr>Roboto</vt:lpstr>
      <vt:lpstr>Roboto Black</vt:lpstr>
      <vt:lpstr>var(--code-font-family)</vt:lpstr>
      <vt:lpstr>SFMono-Regular</vt:lpstr>
      <vt:lpstr>Avenir</vt:lpstr>
      <vt:lpstr>Courier New</vt:lpstr>
      <vt:lpstr>Светлая тема</vt:lpstr>
      <vt:lpstr>Светлая тема</vt:lpstr>
      <vt:lpstr>Linq операторы</vt:lpstr>
      <vt:lpstr>Слайд 2</vt:lpstr>
      <vt:lpstr>Linq-запросы </vt:lpstr>
      <vt:lpstr>Правила вебинара</vt:lpstr>
      <vt:lpstr>Маршрут вебинара</vt:lpstr>
      <vt:lpstr>Расскажите о себе</vt:lpstr>
      <vt:lpstr>Об ОТУС</vt:lpstr>
      <vt:lpstr>Слайд 8</vt:lpstr>
      <vt:lpstr>Слайд 9</vt:lpstr>
      <vt:lpstr>Слайд 10</vt:lpstr>
      <vt:lpstr>Цели вебинара</vt:lpstr>
      <vt:lpstr>Операторы linq</vt:lpstr>
      <vt:lpstr>Операторы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Вопросы с собеседований</vt:lpstr>
      <vt:lpstr>Best practice по работе с Event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  <vt:lpstr>Мы ещё не закончили,  но уже можно заполнить  опрос о занятии    </vt:lpstr>
      <vt:lpstr>Процесс обучения в Отус и знакомство с курсом</vt:lpstr>
      <vt:lpstr>Слайд 48</vt:lpstr>
      <vt:lpstr>Познакомимся с курсом</vt:lpstr>
      <vt:lpstr>Список материалов для изучения</vt:lpstr>
      <vt:lpstr>C# Developer. Professional</vt:lpstr>
      <vt:lpstr>Следующий открытый урок</vt:lpstr>
      <vt:lpstr>Заполните, пожалуйста, опрос о занятии      Спасибо за внимание!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Инструкции для работы с презентацией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148</cp:revision>
  <dcterms:modified xsi:type="dcterms:W3CDTF">2024-10-02T18:34:56Z</dcterms:modified>
</cp:coreProperties>
</file>