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43"/>
  </p:notesMasterIdLst>
  <p:sldIdLst>
    <p:sldId id="323" r:id="rId2"/>
    <p:sldId id="258" r:id="rId3"/>
    <p:sldId id="324" r:id="rId4"/>
    <p:sldId id="260" r:id="rId5"/>
    <p:sldId id="261" r:id="rId6"/>
    <p:sldId id="268" r:id="rId7"/>
    <p:sldId id="297" r:id="rId8"/>
    <p:sldId id="299" r:id="rId9"/>
    <p:sldId id="361" r:id="rId10"/>
    <p:sldId id="352" r:id="rId11"/>
    <p:sldId id="356" r:id="rId12"/>
    <p:sldId id="362" r:id="rId13"/>
    <p:sldId id="353" r:id="rId14"/>
    <p:sldId id="372" r:id="rId15"/>
    <p:sldId id="363" r:id="rId16"/>
    <p:sldId id="354" r:id="rId17"/>
    <p:sldId id="373" r:id="rId18"/>
    <p:sldId id="364" r:id="rId19"/>
    <p:sldId id="376" r:id="rId20"/>
    <p:sldId id="375" r:id="rId21"/>
    <p:sldId id="374" r:id="rId22"/>
    <p:sldId id="355" r:id="rId23"/>
    <p:sldId id="365" r:id="rId24"/>
    <p:sldId id="377" r:id="rId25"/>
    <p:sldId id="371" r:id="rId26"/>
    <p:sldId id="366" r:id="rId27"/>
    <p:sldId id="357" r:id="rId28"/>
    <p:sldId id="367" r:id="rId29"/>
    <p:sldId id="358" r:id="rId30"/>
    <p:sldId id="378" r:id="rId31"/>
    <p:sldId id="368" r:id="rId32"/>
    <p:sldId id="360" r:id="rId33"/>
    <p:sldId id="381" r:id="rId34"/>
    <p:sldId id="379" r:id="rId35"/>
    <p:sldId id="302" r:id="rId36"/>
    <p:sldId id="303" r:id="rId37"/>
    <p:sldId id="382" r:id="rId38"/>
    <p:sldId id="383" r:id="rId39"/>
    <p:sldId id="304" r:id="rId40"/>
    <p:sldId id="380" r:id="rId41"/>
    <p:sldId id="306" r:id="rId42"/>
  </p:sldIdLst>
  <p:sldSz cx="9144000" cy="5143500" type="screen16x9"/>
  <p:notesSz cx="6858000" cy="9144000"/>
  <p:embeddedFontLst>
    <p:embeddedFont>
      <p:font typeface="Roboto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69900"/>
    <a:srgbClr val="99C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049BB3-00C0-4E36-B14F-18F9014FF099}">
  <a:tblStyle styleId="{94049BB3-00C0-4E36-B14F-18F9014FF0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-59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f224ada0c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f224ada0c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559280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654581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021492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816591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085354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021492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345650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6005467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9290422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6905287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966755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305d12f4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305d12f4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4894642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3541187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8688598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41396843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2214383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0214924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7420900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1120998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6232114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065436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5752d282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5752d282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5486521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299396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5757225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3189320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3189320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9442375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f62e00541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f62e00541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f62e00541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f62e00541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f62e005416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f62e005416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e823becd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e823becd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e3a707456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e3a707456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094642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8" y="-10075"/>
            <a:ext cx="9161923" cy="51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771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194"/>
            <a:ext cx="8183100" cy="2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/>
          <p:nvPr/>
        </p:nvSpPr>
        <p:spPr>
          <a:xfrm>
            <a:off x="606200" y="1441163"/>
            <a:ext cx="7938600" cy="3564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ubTitle" idx="1"/>
          </p:nvPr>
        </p:nvSpPr>
        <p:spPr>
          <a:xfrm>
            <a:off x="743675" y="1496071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606200" y="1441163"/>
            <a:ext cx="7938600" cy="356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ubTitle" idx="1"/>
          </p:nvPr>
        </p:nvSpPr>
        <p:spPr>
          <a:xfrm>
            <a:off x="743675" y="1496071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30000" y="1310381"/>
            <a:ext cx="78624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362300" y="1364963"/>
            <a:ext cx="4748700" cy="3564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940306"/>
            <a:ext cx="793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500"/>
              <a:buNone/>
              <a:defRPr sz="1500" b="1">
                <a:solidFill>
                  <a:srgbClr val="05050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=""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2"/>
          </p:nvPr>
        </p:nvSpPr>
        <p:spPr>
          <a:xfrm>
            <a:off x="3891775" y="2252794"/>
            <a:ext cx="4587900" cy="20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linq.enumerable.oftyp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hyperlink" Target="https://learn.microsoft.com/en-us/dotnet/api/system.linq.enumerable.where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linq.enumerable.selec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learn.microsoft.com/en-us/dotnet/api/system.linq.enumerable.zip" TargetMode="External"/><Relationship Id="rId4" Type="http://schemas.openxmlformats.org/officeDocument/2006/relationships/hyperlink" Target="https://learn.microsoft.com/en-us/dotnet/api/system.linq.enumerable.selectmany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learn.microsoft.com/en-us/dotnet/api/system.linq.enumerable.distinct" TargetMode="External"/><Relationship Id="rId7" Type="http://schemas.openxmlformats.org/officeDocument/2006/relationships/hyperlink" Target="https://learn.microsoft.com/en-us/dotnet/api/system.linq.enumerable.exceptby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en-us/dotnet/api/system.linq.enumerable.except" TargetMode="External"/><Relationship Id="rId5" Type="http://schemas.openxmlformats.org/officeDocument/2006/relationships/image" Target="../media/image16.png"/><Relationship Id="rId4" Type="http://schemas.openxmlformats.org/officeDocument/2006/relationships/hyperlink" Target="https://learn.microsoft.com/en-us/dotnet/api/system.linq.enumerable.distinctby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learn.microsoft.com/en-us/dotnet/api/system.linq.enumerable.intersect" TargetMode="Externa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en-us/dotnet/api/system.linq.enumerable.unionby" TargetMode="External"/><Relationship Id="rId5" Type="http://schemas.openxmlformats.org/officeDocument/2006/relationships/hyperlink" Target="https://learn.microsoft.com/en-us/dotnet/api/system.linq.enumerable.union" TargetMode="External"/><Relationship Id="rId4" Type="http://schemas.openxmlformats.org/officeDocument/2006/relationships/hyperlink" Target="https://learn.microsoft.com/en-us/dotnet/api/system.linq.enumerable.intersectby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linq.enumerable.orderby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hyperlink" Target="https://learn.microsoft.com/ru-ru/dotnet/api/system.linq.enumerable.orderbydescend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linq.enumerable.thenby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learn.microsoft.com/ru-ru/dotnet/api/system.linq.enumerable.reverse" TargetMode="External"/><Relationship Id="rId4" Type="http://schemas.openxmlformats.org/officeDocument/2006/relationships/hyperlink" Target="https://learn.microsoft.com/ru-ru/dotnet/api/system.linq.enumerable.thenbydescending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linq.enumerable.al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hyperlink" Target="https://learn.microsoft.com/en-us/dotnet/api/system.linq.enumerable.contains" TargetMode="External"/><Relationship Id="rId4" Type="http://schemas.openxmlformats.org/officeDocument/2006/relationships/hyperlink" Target="https://learn.microsoft.com/ru-ru/dotnet/api/system.linq.enumerable.any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linq.enumerable.skip" TargetMode="External"/><Relationship Id="rId7" Type="http://schemas.openxmlformats.org/officeDocument/2006/relationships/hyperlink" Target="https://learn.microsoft.com/ru-ru/dotnet/api/system.linq.enumerable.chunk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ru-ru/dotnet/api/system.linq.enumerable.takewhile" TargetMode="External"/><Relationship Id="rId5" Type="http://schemas.openxmlformats.org/officeDocument/2006/relationships/hyperlink" Target="https://learn.microsoft.com/ru-ru/dotnet/api/system.linq.enumerable.take" TargetMode="External"/><Relationship Id="rId4" Type="http://schemas.openxmlformats.org/officeDocument/2006/relationships/hyperlink" Target="https://learn.microsoft.com/ru-ru/dotnet/api/system.linq.enumerable.skipwhile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sharp/linq/standard-query-operators/converting-data-types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linq.enumerable.join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earn.microsoft.com/ru-ru/dotnet/api/system.linq.enumerable.groupjoi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linq.enumerable.groupby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ru-ru/dotnet/api/system.linq.lookup-2" TargetMode="External"/><Relationship Id="rId5" Type="http://schemas.openxmlformats.org/officeDocument/2006/relationships/hyperlink" Target="https://learn.microsoft.com/ru-ru/dotnet/api/system.linq.enumerable.tolookup" TargetMode="External"/><Relationship Id="rId4" Type="http://schemas.openxmlformats.org/officeDocument/2006/relationships/hyperlink" Target="https://learn.microsoft.com/ru-ru/dotnet/api/system.linq.igrouping-2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linq.enumerable?view=net-8.0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ru-ru/dotnet/csharp/linq/standard-query-operators/partitioning-data" TargetMode="External"/><Relationship Id="rId3" Type="http://schemas.openxmlformats.org/officeDocument/2006/relationships/hyperlink" Target="https://learn.microsoft.com/en-us/dotnet/csharp/linq/standard-query-operators/filtering-data" TargetMode="External"/><Relationship Id="rId7" Type="http://schemas.openxmlformats.org/officeDocument/2006/relationships/hyperlink" Target="https://learn.microsoft.com/en-us/dotnet/csharp/linq/standard-query-operators/quantifier-operation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en-us/dotnet/csharp/linq/standard-query-operators/sorting-data" TargetMode="External"/><Relationship Id="rId11" Type="http://schemas.openxmlformats.org/officeDocument/2006/relationships/hyperlink" Target="https://learn.microsoft.com/ru-ru/dotnet/csharp/linq/standard-query-operators/grouping-data" TargetMode="External"/><Relationship Id="rId5" Type="http://schemas.openxmlformats.org/officeDocument/2006/relationships/hyperlink" Target="https://learn.microsoft.com/en-us/dotnet/csharp/linq/standard-query-operators/set-operations" TargetMode="External"/><Relationship Id="rId10" Type="http://schemas.openxmlformats.org/officeDocument/2006/relationships/hyperlink" Target="https://learn.microsoft.com/ru-ru/dotnet/csharp/linq/standard-query-operators/join-operations" TargetMode="External"/><Relationship Id="rId4" Type="http://schemas.openxmlformats.org/officeDocument/2006/relationships/hyperlink" Target="https://learn.microsoft.com/en-us/dotnet/csharp/linq/standard-query-operators/projection-operations" TargetMode="External"/><Relationship Id="rId9" Type="http://schemas.openxmlformats.org/officeDocument/2006/relationships/hyperlink" Target="https://learn.microsoft.com/ru-ru/dotnet/csharp/linq/standard-query-operators/converting-data-type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771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otus.ru</a:t>
            </a:r>
            <a:endParaRPr dirty="0"/>
          </a:p>
        </p:txBody>
      </p:sp>
      <p:sp>
        <p:nvSpPr>
          <p:cNvPr id="138" name="Google Shape;138;p32"/>
          <p:cNvSpPr txBox="1">
            <a:spLocks noGrp="1"/>
          </p:cNvSpPr>
          <p:nvPr>
            <p:ph type="title"/>
          </p:nvPr>
        </p:nvSpPr>
        <p:spPr>
          <a:xfrm>
            <a:off x="534600" y="1776000"/>
            <a:ext cx="7654200" cy="2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 err="1" smtClean="0"/>
              <a:t>Linq</a:t>
            </a:r>
            <a:r>
              <a:rPr lang="ru-RU" sz="4400" dirty="0" smtClean="0"/>
              <a:t> операторы</a:t>
            </a:r>
            <a:endParaRPr sz="4400" dirty="0"/>
          </a:p>
        </p:txBody>
      </p:sp>
    </p:spTree>
    <p:extLst>
      <p:ext uri="{BB962C8B-B14F-4D97-AF65-F5344CB8AC3E}">
        <p14:creationId xmlns="" xmlns:p14="http://schemas.microsoft.com/office/powerpoint/2010/main" val="4136653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Фильтрация</a:t>
            </a:r>
            <a:endParaRPr sz="2800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824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</a:rPr>
              <a:t>Фильтрация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 – это операция, результатом которой будет набор значений, подходящий под определенное условие.</a:t>
            </a:r>
          </a:p>
        </p:txBody>
      </p:sp>
      <p:pic>
        <p:nvPicPr>
          <p:cNvPr id="65538" name="Picture 2" descr="Методы очистки питьевой воды коагуляцией и фильтрацией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26157" y="1595336"/>
            <a:ext cx="2837553" cy="31930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0463130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Фильтрация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146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Фильтрация данных в </a:t>
            </a:r>
            <a:r>
              <a:rPr lang="en-US" dirty="0" err="1" smtClean="0"/>
              <a:t>linq</a:t>
            </a:r>
            <a:r>
              <a:rPr lang="en-US" dirty="0" smtClean="0"/>
              <a:t> </a:t>
            </a:r>
            <a:r>
              <a:rPr lang="ru-RU" dirty="0" smtClean="0"/>
              <a:t>представлена следующими методами: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err="1" smtClean="0">
                <a:hlinkClick r:id="rId3"/>
              </a:rPr>
              <a:t>OfType</a:t>
            </a:r>
            <a:r>
              <a:rPr lang="ru-RU" dirty="0" smtClean="0"/>
              <a:t> – фильтрует данные по типу</a:t>
            </a:r>
            <a:r>
              <a:rPr lang="en-US" dirty="0" smtClean="0"/>
              <a:t>;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smtClean="0">
                <a:hlinkClick r:id="rId4"/>
              </a:rPr>
              <a:t>Where</a:t>
            </a:r>
            <a:r>
              <a:rPr lang="ru-RU" sz="1200" dirty="0" smtClean="0"/>
              <a:t> </a:t>
            </a:r>
            <a:r>
              <a:rPr lang="en-US" sz="1200" dirty="0" smtClean="0"/>
              <a:t>– </a:t>
            </a:r>
            <a:r>
              <a:rPr lang="ru-RU" dirty="0" smtClean="0"/>
              <a:t>фильтрует значения по условию (в декларативном синтаксисе -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where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2" descr="https://learn.microsoft.com/en-us/dotnet/csharp/linq/standard-query-operators/media/filtering-data/linq-filter-operati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366" y="2746020"/>
            <a:ext cx="2952750" cy="12763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4132173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Проекция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6625658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Проекция</a:t>
            </a:r>
            <a:endParaRPr sz="2800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824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</a:rPr>
              <a:t>Проекция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 – это операция</a:t>
            </a:r>
            <a:r>
              <a:rPr lang="en-US" sz="13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преобразования объекта в новую форму, </a:t>
            </a:r>
            <a:r>
              <a:rPr lang="ru-RU" sz="1200" dirty="0" smtClean="0"/>
              <a:t>которая часто состоит только из этих свойств, которые впоследствии используются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  <p:pic>
        <p:nvPicPr>
          <p:cNvPr id="53250" name="Picture 2" descr="[Курс «Автоматизация Revit на языке C#: базовый уровень»] LINQ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87218" y="1733550"/>
            <a:ext cx="4785138" cy="26916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808355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Проекция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288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Проекция данных в </a:t>
            </a:r>
            <a:r>
              <a:rPr lang="en-US" dirty="0" err="1" smtClean="0"/>
              <a:t>linq</a:t>
            </a:r>
            <a:r>
              <a:rPr lang="en-US" dirty="0" smtClean="0"/>
              <a:t> </a:t>
            </a:r>
            <a:r>
              <a:rPr lang="ru-RU" dirty="0" smtClean="0"/>
              <a:t>представлена следующими методами: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smtClean="0">
                <a:hlinkClick r:id="rId3"/>
              </a:rPr>
              <a:t>Select</a:t>
            </a:r>
            <a:r>
              <a:rPr lang="ru-RU" dirty="0" smtClean="0"/>
              <a:t> – проецирует значения, которые основаны на функции преобразования (в декларативном синтаксисе также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select</a:t>
            </a:r>
            <a:r>
              <a:rPr lang="ru-RU" dirty="0" smtClean="0"/>
              <a:t>)</a:t>
            </a:r>
            <a:endParaRPr lang="ru-RU" u="sng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err="1" smtClean="0">
                <a:hlinkClick r:id="rId4"/>
              </a:rPr>
              <a:t>SelectMany</a:t>
            </a:r>
            <a:r>
              <a:rPr lang="en-US" dirty="0" smtClean="0"/>
              <a:t> </a:t>
            </a:r>
            <a:r>
              <a:rPr lang="ru-RU" dirty="0" smtClean="0"/>
              <a:t>– проецирует последовательности значений, основанных на функции преобразования, а затем выравнивает их в одну последовательность.(в декларативном синтаксисе множественный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ru-RU" dirty="0" smtClean="0"/>
              <a:t>). Простыми словами: забирает последовательность из элемента коллекции и кладет его в результирующую последовательность.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smtClean="0">
                <a:hlinkClick r:id="rId5"/>
              </a:rPr>
              <a:t>Zip</a:t>
            </a:r>
            <a:r>
              <a:rPr lang="ru-RU" dirty="0" smtClean="0"/>
              <a:t> – создает последовательность кортежей из 2-3 указанных последовательностей.</a:t>
            </a:r>
          </a:p>
        </p:txBody>
      </p:sp>
    </p:spTree>
    <p:extLst>
      <p:ext uri="{BB962C8B-B14F-4D97-AF65-F5344CB8AC3E}">
        <p14:creationId xmlns="" xmlns:p14="http://schemas.microsoft.com/office/powerpoint/2010/main" val="34132173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Операции над множествами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41189626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789705"/>
            <a:ext cx="8092200" cy="1729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</a:rPr>
              <a:t>Под </a:t>
            </a:r>
            <a:r>
              <a:rPr lang="ru-RU" sz="1300" b="1" dirty="0">
                <a:latin typeface="Roboto"/>
                <a:ea typeface="Roboto"/>
                <a:cs typeface="Roboto"/>
                <a:sym typeface="Roboto"/>
              </a:rPr>
              <a:t>о</a:t>
            </a: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</a:rPr>
              <a:t>перации над множествами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 в данном случае понимаются операции запросов, которые создают результирующий набор присутствия или отсутствия эквивалентных элементов в одной или отдельной коллекциях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smtClean="0">
                <a:hlinkClick r:id="rId3"/>
              </a:rPr>
              <a:t>Distinct</a:t>
            </a:r>
            <a:r>
              <a:rPr lang="en-US" sz="13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или </a:t>
            </a:r>
            <a:r>
              <a:rPr lang="en-US" dirty="0" err="1" smtClean="0">
                <a:hlinkClick r:id="rId4"/>
              </a:rPr>
              <a:t>DistinctBy</a:t>
            </a:r>
            <a:r>
              <a:rPr lang="ru-RU" dirty="0" smtClean="0"/>
              <a:t> – возвращает уникальные элементы последовательности. Можно также сказать, что удаляет дубликаты.</a:t>
            </a:r>
            <a:endParaRPr lang="ru-RU" dirty="0" smtClean="0"/>
          </a:p>
        </p:txBody>
      </p:sp>
      <p:pic>
        <p:nvPicPr>
          <p:cNvPr id="4" name="Picture 2" descr="Graphic showing the behavior of Distinct(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289" y="2749185"/>
            <a:ext cx="3457575" cy="3714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500550" y="3208165"/>
            <a:ext cx="8037443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>
                <a:hlinkClick r:id="rId6"/>
              </a:rPr>
              <a:t>Except</a:t>
            </a:r>
            <a:r>
              <a:rPr lang="en-US" sz="13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300" dirty="0">
                <a:latin typeface="Roboto"/>
                <a:ea typeface="Roboto"/>
                <a:cs typeface="Roboto"/>
                <a:sym typeface="Roboto"/>
              </a:rPr>
              <a:t>или </a:t>
            </a:r>
            <a:r>
              <a:rPr lang="en-US" dirty="0" err="1">
                <a:hlinkClick r:id="rId7"/>
              </a:rPr>
              <a:t>ExceptBy</a:t>
            </a:r>
            <a:r>
              <a:rPr lang="ru-RU" dirty="0"/>
              <a:t> – возвращает набор значений, которые присутствуют в одной коллекции и отсутствуют в другой.</a:t>
            </a:r>
          </a:p>
        </p:txBody>
      </p:sp>
      <p:pic>
        <p:nvPicPr>
          <p:cNvPr id="2050" name="Picture 2" descr="Graphic showing the action of Except()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835" y="3678819"/>
            <a:ext cx="2162175" cy="8096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054624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49600" y="857525"/>
            <a:ext cx="8092200" cy="859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>
                <a:hlinkClick r:id="rId3"/>
              </a:rPr>
              <a:t>Intersect</a:t>
            </a:r>
            <a:r>
              <a:rPr lang="en-US" sz="13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300" dirty="0">
                <a:latin typeface="Roboto"/>
                <a:ea typeface="Roboto"/>
                <a:cs typeface="Roboto"/>
                <a:sym typeface="Roboto"/>
              </a:rPr>
              <a:t>или </a:t>
            </a:r>
            <a:r>
              <a:rPr lang="en-US" dirty="0" err="1">
                <a:hlinkClick r:id="rId4"/>
              </a:rPr>
              <a:t>IntersectBy</a:t>
            </a:r>
            <a:r>
              <a:rPr lang="ru-RU" dirty="0"/>
              <a:t> – возвращает набор значений, которые встречаются в обоих коллекциях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49600" y="2597864"/>
            <a:ext cx="8092200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>
                <a:hlinkClick r:id="rId5"/>
              </a:rPr>
              <a:t>Union</a:t>
            </a:r>
            <a:r>
              <a:rPr lang="en-US" sz="13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300" dirty="0">
                <a:latin typeface="Roboto"/>
                <a:ea typeface="Roboto"/>
                <a:cs typeface="Roboto"/>
                <a:sym typeface="Roboto"/>
              </a:rPr>
              <a:t>или </a:t>
            </a:r>
            <a:r>
              <a:rPr lang="en-US" dirty="0" err="1">
                <a:hlinkClick r:id="rId6"/>
              </a:rPr>
              <a:t>UnionBy</a:t>
            </a:r>
            <a:r>
              <a:rPr lang="ru-RU" dirty="0"/>
              <a:t> – возвращает набор уникальных значений, присутствующий в обоих коллекциях.</a:t>
            </a:r>
            <a:endParaRPr lang="ru-RU" sz="13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8" name="Picture 4" descr="Graphic showing the intersection of two sequenc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935" y="1717217"/>
            <a:ext cx="2686050" cy="8096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raphic showing the union of two sequences.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935" y="3368202"/>
            <a:ext cx="2686050" cy="8096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0557659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Сортировка данных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4091154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Сортировка</a:t>
            </a:r>
            <a:r>
              <a:rPr lang="en-US" dirty="0" smtClean="0"/>
              <a:t> </a:t>
            </a:r>
            <a:r>
              <a:rPr lang="ru-RU" dirty="0" smtClean="0"/>
              <a:t>данных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789705"/>
            <a:ext cx="8092200" cy="859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/>
              <a:t>Операция сортировки упорядочивает элементы последовательности на основе одного или нескольких атрибутов</a:t>
            </a:r>
            <a:r>
              <a:rPr lang="ru-RU" dirty="0" smtClean="0"/>
              <a:t>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500549" y="2789065"/>
            <a:ext cx="8037443" cy="1262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 smtClean="0">
                <a:hlinkClick r:id="rId3"/>
              </a:rPr>
              <a:t>OrderBy</a:t>
            </a:r>
            <a:r>
              <a:rPr lang="ru-RU" dirty="0" smtClean="0"/>
              <a:t> – сортировка </a:t>
            </a:r>
            <a:r>
              <a:rPr lang="ru-RU" dirty="0"/>
              <a:t>значений в возрастающем порядке</a:t>
            </a:r>
            <a:r>
              <a:rPr lang="ru-RU" dirty="0" smtClean="0"/>
              <a:t>. В декларативном синтаксисе – оператор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или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ascending</a:t>
            </a:r>
            <a:r>
              <a:rPr lang="en-US" dirty="0" smtClean="0"/>
              <a:t>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err="1" smtClean="0">
                <a:hlinkClick r:id="rId4"/>
              </a:rPr>
              <a:t>OrderByDescending</a:t>
            </a:r>
            <a:r>
              <a:rPr lang="ru-RU" dirty="0" smtClean="0"/>
              <a:t> – сортировка </a:t>
            </a:r>
            <a:r>
              <a:rPr lang="ru-RU" dirty="0"/>
              <a:t>значений в убывающем порядке</a:t>
            </a:r>
            <a:r>
              <a:rPr lang="ru-RU" dirty="0" smtClean="0"/>
              <a:t>. </a:t>
            </a:r>
            <a:r>
              <a:rPr lang="ru-RU" dirty="0"/>
              <a:t>В декларативном синтаксисе – оператор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descending</a:t>
            </a:r>
            <a:r>
              <a:rPr lang="en-US" dirty="0" smtClean="0"/>
              <a:t>.</a:t>
            </a:r>
            <a:endParaRPr lang="ru-RU" dirty="0" smtClean="0"/>
          </a:p>
        </p:txBody>
      </p:sp>
      <p:pic>
        <p:nvPicPr>
          <p:cNvPr id="3074" name="Picture 2" descr="Рисунок с операциями сортировки в алфавитном порядке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646" y="1560689"/>
            <a:ext cx="2381250" cy="10953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129022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3"/>
          <p:cNvSpPr txBox="1"/>
          <p:nvPr/>
        </p:nvSpPr>
        <p:spPr>
          <a:xfrm>
            <a:off x="1635875" y="772125"/>
            <a:ext cx="7935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Проверить, идет ли запись</a:t>
            </a:r>
            <a:endParaRPr sz="21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33"/>
          <p:cNvSpPr txBox="1"/>
          <p:nvPr/>
        </p:nvSpPr>
        <p:spPr>
          <a:xfrm>
            <a:off x="766725" y="1805199"/>
            <a:ext cx="7935300" cy="12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Напишите </a:t>
            </a:r>
            <a:r>
              <a:rPr lang="ru" sz="3500" b="1">
                <a:solidFill>
                  <a:schemeClr val="dk1"/>
                </a:solidFill>
                <a:highlight>
                  <a:schemeClr val="lt1"/>
                </a:highlight>
              </a:rPr>
              <a:t>«</a:t>
            </a: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r>
              <a:rPr lang="ru" sz="3500" b="1">
                <a:solidFill>
                  <a:schemeClr val="dk1"/>
                </a:solidFill>
                <a:highlight>
                  <a:schemeClr val="lt1"/>
                </a:highlight>
              </a:rPr>
              <a:t>»</a:t>
            </a: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в чат, если меня слышно и видно</a:t>
            </a:r>
            <a:endParaRPr sz="35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3"/>
          <p:cNvPicPr preferRelativeResize="0"/>
          <p:nvPr/>
        </p:nvPicPr>
        <p:blipFill rotWithShape="1">
          <a:blip r:embed="rId5">
            <a:alphaModFix/>
          </a:blip>
          <a:srcRect l="99" r="99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Сортировка</a:t>
            </a:r>
            <a:r>
              <a:rPr lang="en-US" dirty="0" smtClean="0"/>
              <a:t> </a:t>
            </a:r>
            <a:r>
              <a:rPr lang="ru-RU" dirty="0" smtClean="0"/>
              <a:t>данных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1292625"/>
            <a:ext cx="8092200" cy="2209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>
                <a:hlinkClick r:id="rId3"/>
              </a:rPr>
              <a:t>ThenBy</a:t>
            </a:r>
            <a:r>
              <a:rPr lang="ru-RU" dirty="0"/>
              <a:t> – дополнительная сортировка по возрастанию</a:t>
            </a:r>
            <a:r>
              <a:rPr lang="ru-RU" dirty="0" smtClean="0"/>
              <a:t>. </a:t>
            </a:r>
            <a:r>
              <a:rPr lang="ru-RU" dirty="0"/>
              <a:t>В декларативном </a:t>
            </a:r>
            <a:r>
              <a:rPr lang="ru-RU" dirty="0" smtClean="0"/>
              <a:t>дополнительные </a:t>
            </a:r>
            <a:r>
              <a:rPr lang="ru-RU" dirty="0"/>
              <a:t>– </a:t>
            </a:r>
            <a:r>
              <a:rPr lang="ru-RU" dirty="0" smtClean="0"/>
              <a:t>операторы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или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ascending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ru-RU" dirty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>
                <a:hlinkClick r:id="rId4"/>
              </a:rPr>
              <a:t>ThenByDescending</a:t>
            </a:r>
            <a:r>
              <a:rPr lang="ru-RU" dirty="0"/>
              <a:t> – дополнительная сортировка по убыванию</a:t>
            </a:r>
            <a:r>
              <a:rPr lang="ru-RU" dirty="0" smtClean="0"/>
              <a:t>. </a:t>
            </a:r>
            <a:r>
              <a:rPr lang="ru-RU" dirty="0"/>
              <a:t>В декларативном синтаксисе </a:t>
            </a:r>
            <a:r>
              <a:rPr lang="ru-RU" dirty="0" smtClean="0"/>
              <a:t>дополнительные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descending</a:t>
            </a:r>
            <a:r>
              <a:rPr lang="en-US" dirty="0"/>
              <a:t>.</a:t>
            </a:r>
            <a:endParaRPr lang="ru-RU" dirty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>
                <a:hlinkClick r:id="rId5"/>
              </a:rPr>
              <a:t>Reverse</a:t>
            </a:r>
            <a:r>
              <a:rPr lang="ru-RU" dirty="0"/>
              <a:t> - изменение порядка элементов в коллекции на обратный</a:t>
            </a:r>
            <a:r>
              <a:rPr lang="ru-RU" dirty="0" smtClean="0"/>
              <a:t>. </a:t>
            </a:r>
            <a:r>
              <a:rPr lang="ru-RU" dirty="0"/>
              <a:t>В декларативном синтаксисе </a:t>
            </a:r>
            <a:r>
              <a:rPr lang="ru-RU" dirty="0" smtClean="0"/>
              <a:t>аналогов нет.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6433071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Квантификаторы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6807812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Операции квантификатора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2123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Квантификатор</a:t>
            </a:r>
            <a:r>
              <a:rPr lang="en-US" dirty="0" smtClean="0"/>
              <a:t> </a:t>
            </a:r>
            <a:r>
              <a:rPr lang="ru-RU" dirty="0" smtClean="0"/>
              <a:t>– это операция, которая </a:t>
            </a:r>
            <a:r>
              <a:rPr lang="ru-RU" dirty="0"/>
              <a:t>возвращают значение 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bool</a:t>
            </a:r>
            <a:r>
              <a:rPr lang="ru-RU" dirty="0" smtClean="0"/>
              <a:t>, </a:t>
            </a:r>
            <a:r>
              <a:rPr lang="ru-RU" dirty="0"/>
              <a:t>которое указывает, удовлетворяют ли условию некоторые или все элементы в последовательности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3"/>
              </a:rPr>
              <a:t>All</a:t>
            </a:r>
            <a:r>
              <a:rPr lang="en-US" dirty="0" smtClean="0"/>
              <a:t> - </a:t>
            </a:r>
            <a:r>
              <a:rPr lang="ru-RU" dirty="0" smtClean="0"/>
              <a:t>определяет</a:t>
            </a:r>
            <a:r>
              <a:rPr lang="ru-RU" dirty="0"/>
              <a:t>, все ли элементы последовательности удовлетворяют </a:t>
            </a:r>
            <a:r>
              <a:rPr lang="ru-RU" dirty="0" smtClean="0"/>
              <a:t>условию.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4"/>
              </a:rPr>
              <a:t>Any</a:t>
            </a:r>
            <a:r>
              <a:rPr lang="ru-RU" dirty="0" smtClean="0"/>
              <a:t> - определяет</a:t>
            </a:r>
            <a:r>
              <a:rPr lang="ru-RU" dirty="0"/>
              <a:t>, удовлетворяют ли условию какие-либо элементы </a:t>
            </a:r>
            <a:r>
              <a:rPr lang="ru-RU" dirty="0" smtClean="0"/>
              <a:t>последовательности.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5"/>
              </a:rPr>
              <a:t>Contains</a:t>
            </a:r>
            <a:r>
              <a:rPr lang="ru-RU" dirty="0" smtClean="0"/>
              <a:t> - определяет</a:t>
            </a:r>
            <a:r>
              <a:rPr lang="ru-RU" dirty="0"/>
              <a:t>, содержит ли последовательность указанный элемент.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98" name="Picture 2" descr="LINQ Quantifier Operation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95" y="3133809"/>
            <a:ext cx="2952750" cy="14287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5926543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Секционирование данных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0686375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Секционирование 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859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Секционирование </a:t>
            </a:r>
            <a:r>
              <a:rPr lang="en-US" dirty="0" smtClean="0"/>
              <a:t>– </a:t>
            </a:r>
            <a:r>
              <a:rPr lang="ru-RU" dirty="0" smtClean="0"/>
              <a:t>это операция </a:t>
            </a:r>
            <a:r>
              <a:rPr lang="ru-RU" dirty="0"/>
              <a:t>разделения входной последовательности на два раздела без изменения порядка элементов, а затем возвращения одного из разделов</a:t>
            </a:r>
            <a:r>
              <a:rPr lang="ru-RU" dirty="0" smtClean="0"/>
              <a:t>.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599" y="2366341"/>
            <a:ext cx="2771775" cy="1828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863643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Секционирование 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3064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3"/>
              </a:rPr>
              <a:t>Skip</a:t>
            </a:r>
            <a:r>
              <a:rPr lang="en-US" dirty="0" smtClean="0"/>
              <a:t> - </a:t>
            </a:r>
            <a:r>
              <a:rPr lang="ru-RU" dirty="0"/>
              <a:t>п</a:t>
            </a:r>
            <a:r>
              <a:rPr lang="ru-RU" dirty="0" smtClean="0"/>
              <a:t>ропускает </a:t>
            </a:r>
            <a:r>
              <a:rPr lang="ru-RU" dirty="0"/>
              <a:t>элементы до указанной позиции в последовательности.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 smtClean="0">
                <a:hlinkClick r:id="rId4"/>
              </a:rPr>
              <a:t>SkipWhile</a:t>
            </a:r>
            <a:r>
              <a:rPr lang="ru-RU" dirty="0" smtClean="0"/>
              <a:t> - п</a:t>
            </a:r>
            <a:r>
              <a:rPr lang="ru-RU" dirty="0"/>
              <a:t>ропускает элементы на основе функции предиката, пока элемент не удовлетворяет условию.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5"/>
              </a:rPr>
              <a:t>Take</a:t>
            </a:r>
            <a:r>
              <a:rPr lang="ru-RU" dirty="0" smtClean="0"/>
              <a:t> - в</a:t>
            </a:r>
            <a:r>
              <a:rPr lang="ru-RU" dirty="0"/>
              <a:t>озвращает элементы на указанную позицию в последовательности.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 smtClean="0">
                <a:hlinkClick r:id="rId6"/>
              </a:rPr>
              <a:t>TakeWhile</a:t>
            </a:r>
            <a:r>
              <a:rPr lang="ru-RU" dirty="0" smtClean="0"/>
              <a:t> - п</a:t>
            </a:r>
            <a:r>
              <a:rPr lang="ru-RU" dirty="0"/>
              <a:t>ринимает элементы на основе функции предиката, пока элемент не удовлетворяет условию.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7"/>
              </a:rPr>
              <a:t>Chunk</a:t>
            </a:r>
            <a:r>
              <a:rPr lang="ru-RU" dirty="0" smtClean="0"/>
              <a:t> - р</a:t>
            </a:r>
            <a:r>
              <a:rPr lang="ru-RU" dirty="0"/>
              <a:t>азделяет элементы последовательности на фрагменты указанного максимального размера.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132173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Преобразование типов данных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7598010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Преобразование типов 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1678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Операция преобразования меняет тип входных объектов.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Таблица методов преобразования находится </a:t>
            </a:r>
            <a:r>
              <a:rPr lang="ru-RU" dirty="0" smtClean="0">
                <a:hlinkClick r:id="rId3"/>
              </a:rPr>
              <a:t>здесь</a:t>
            </a:r>
            <a:r>
              <a:rPr lang="ru-RU" dirty="0" smtClean="0"/>
              <a:t>.</a:t>
            </a:r>
            <a:endParaRPr lang="en-US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sz="1300" dirty="0" smtClean="0">
                <a:latin typeface="Roboto"/>
                <a:ea typeface="Roboto"/>
                <a:cs typeface="Roboto"/>
                <a:sym typeface="Roboto"/>
                <a:hlinkClick r:id="rId3"/>
              </a:rPr>
              <a:t>https</a:t>
            </a:r>
            <a:r>
              <a:rPr lang="en-US" sz="1300" dirty="0">
                <a:latin typeface="Roboto"/>
                <a:ea typeface="Roboto"/>
                <a:cs typeface="Roboto"/>
                <a:sym typeface="Roboto"/>
                <a:hlinkClick r:id="rId3"/>
              </a:rPr>
              <a:t>://</a:t>
            </a:r>
            <a:r>
              <a:rPr lang="en-US" sz="1300" dirty="0" smtClean="0">
                <a:latin typeface="Roboto"/>
                <a:ea typeface="Roboto"/>
                <a:cs typeface="Roboto"/>
                <a:sym typeface="Roboto"/>
                <a:hlinkClick r:id="rId3"/>
              </a:rPr>
              <a:t>learn.microsoft.com/en-us/dotnet/csharp/linq/standard-query-operators/converting-data-types#methods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687779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Операции соединения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2614406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Операции соединения(</a:t>
            </a:r>
            <a:r>
              <a:rPr lang="en-US" dirty="0" smtClean="0"/>
              <a:t>Join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394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i="1" dirty="0"/>
              <a:t>Соединение</a:t>
            </a:r>
            <a:r>
              <a:rPr lang="ru-RU" dirty="0"/>
              <a:t> двух источников данных — это связь объектов в одном источнике данных с объектами, которые имеют общий атрибут в другом источнике данных</a:t>
            </a:r>
            <a:r>
              <a:rPr lang="ru-RU" dirty="0" smtClean="0"/>
              <a:t>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3"/>
              </a:rPr>
              <a:t>Join</a:t>
            </a:r>
            <a:r>
              <a:rPr lang="en-US" dirty="0" smtClean="0"/>
              <a:t> – </a:t>
            </a:r>
            <a:r>
              <a:rPr lang="ru-RU" dirty="0" smtClean="0"/>
              <a:t>соединяет </a:t>
            </a:r>
            <a:r>
              <a:rPr lang="ru-RU" dirty="0"/>
              <a:t>две последовательности на основании функций селектора ключа и </a:t>
            </a:r>
            <a:r>
              <a:rPr lang="ru-RU" dirty="0" smtClean="0"/>
              <a:t>извлекает </a:t>
            </a:r>
            <a:r>
              <a:rPr lang="ru-RU" dirty="0"/>
              <a:t>пары </a:t>
            </a:r>
            <a:r>
              <a:rPr lang="ru-RU" dirty="0" smtClean="0"/>
              <a:t>значений. </a:t>
            </a:r>
            <a:r>
              <a:rPr lang="ru-RU" dirty="0"/>
              <a:t>В декларативном синтаксисе дополнительные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join </a:t>
            </a:r>
            <a:r>
              <a:rPr lang="en-US" dirty="0"/>
              <a:t>…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en-US" dirty="0"/>
              <a:t>…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on </a:t>
            </a:r>
            <a:r>
              <a:rPr lang="en-US" dirty="0"/>
              <a:t>…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equals</a:t>
            </a:r>
            <a:r>
              <a:rPr lang="en-US" dirty="0" smtClean="0"/>
              <a:t>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 smtClean="0">
                <a:hlinkClick r:id="rId4"/>
              </a:rPr>
              <a:t>GroupJoin</a:t>
            </a:r>
            <a:r>
              <a:rPr lang="ru-RU" dirty="0" smtClean="0"/>
              <a:t> – соединяет две </a:t>
            </a:r>
            <a:r>
              <a:rPr lang="ru-RU" dirty="0"/>
              <a:t>последовательности на основании функций селектора ключа и группирует полученные при сопоставлении данные для каждого элемента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/>
              <a:t>В декларативном синтаксисе дополнительные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join </a:t>
            </a:r>
            <a:r>
              <a:rPr lang="en-US" dirty="0"/>
              <a:t>…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en-US" dirty="0"/>
              <a:t>…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on </a:t>
            </a:r>
            <a:r>
              <a:rPr lang="en-US" dirty="0"/>
              <a:t>…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equals </a:t>
            </a:r>
            <a:r>
              <a:rPr lang="en-US" dirty="0" smtClean="0"/>
              <a:t>…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into </a:t>
            </a:r>
            <a:r>
              <a:rPr lang="en-US" dirty="0" smtClean="0"/>
              <a:t>… 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Пример декларативного синтаксиса: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dirty="0" smtClean="0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	</a:t>
            </a:r>
            <a:r>
              <a:rPr lang="ru-RU" altLang="ru-RU" dirty="0" err="1" smtClean="0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from</a:t>
            </a:r>
            <a:r>
              <a:rPr lang="ru-RU" altLang="ru-RU" dirty="0" smtClean="0">
                <a:latin typeface="var(--code-font-family)"/>
              </a:rPr>
              <a:t> </a:t>
            </a:r>
            <a:r>
              <a:rPr lang="en-US" altLang="ru-RU" dirty="0" smtClean="0">
                <a:latin typeface="var(--code-font-family)"/>
              </a:rPr>
              <a:t>x</a:t>
            </a:r>
            <a:r>
              <a:rPr lang="ru-RU" altLang="ru-RU" dirty="0" smtClean="0">
                <a:latin typeface="var(--code-font-family)"/>
              </a:rPr>
              <a:t> </a:t>
            </a:r>
            <a:r>
              <a:rPr lang="ru-RU" altLang="ru-RU" dirty="0" err="1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in</a:t>
            </a:r>
            <a:r>
              <a:rPr lang="ru-RU" altLang="ru-RU" dirty="0">
                <a:latin typeface="SFMono-Regular"/>
              </a:rPr>
              <a:t> </a:t>
            </a:r>
            <a:r>
              <a:rPr lang="en-US" altLang="ru-RU" dirty="0" smtClean="0">
                <a:latin typeface="SFMono-Regular"/>
              </a:rPr>
              <a:t>set1</a:t>
            </a:r>
            <a:endParaRPr lang="ru-RU" altLang="ru-RU" sz="800" dirty="0">
              <a:solidFill>
                <a:schemeClr val="tx1"/>
              </a:solidFill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dirty="0" smtClean="0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	</a:t>
            </a:r>
            <a:r>
              <a:rPr lang="ru-RU" altLang="ru-RU" dirty="0" err="1" smtClean="0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join</a:t>
            </a:r>
            <a:r>
              <a:rPr lang="ru-RU" altLang="ru-RU" dirty="0" smtClean="0">
                <a:latin typeface="var(--code-font-family)"/>
              </a:rPr>
              <a:t> </a:t>
            </a:r>
            <a:r>
              <a:rPr lang="en-US" altLang="ru-RU" dirty="0">
                <a:latin typeface="var(--code-font-family)"/>
              </a:rPr>
              <a:t>y</a:t>
            </a:r>
            <a:r>
              <a:rPr lang="ru-RU" altLang="ru-RU" dirty="0" smtClean="0">
                <a:latin typeface="var(--code-font-family)"/>
              </a:rPr>
              <a:t> </a:t>
            </a:r>
            <a:r>
              <a:rPr lang="ru-RU" altLang="ru-RU" dirty="0" err="1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in</a:t>
            </a:r>
            <a:r>
              <a:rPr lang="ru-RU" altLang="ru-RU" dirty="0">
                <a:latin typeface="SFMono-Regular"/>
              </a:rPr>
              <a:t> </a:t>
            </a:r>
            <a:r>
              <a:rPr lang="en-US" altLang="ru-RU" dirty="0" smtClean="0">
                <a:latin typeface="SFMono-Regular"/>
              </a:rPr>
              <a:t>set2</a:t>
            </a:r>
            <a:r>
              <a:rPr lang="ru-RU" altLang="ru-RU" dirty="0" smtClean="0">
                <a:latin typeface="var(--code-font-family)"/>
              </a:rPr>
              <a:t> </a:t>
            </a:r>
            <a:r>
              <a:rPr lang="ru-RU" altLang="ru-RU" dirty="0" err="1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on</a:t>
            </a:r>
            <a:r>
              <a:rPr lang="ru-RU" altLang="ru-RU" dirty="0">
                <a:latin typeface="var(--code-font-family)"/>
              </a:rPr>
              <a:t> </a:t>
            </a:r>
            <a:r>
              <a:rPr lang="en-US" altLang="ru-RU" dirty="0">
                <a:latin typeface="var(--code-font-family)"/>
              </a:rPr>
              <a:t>y</a:t>
            </a:r>
            <a:r>
              <a:rPr lang="ru-RU" altLang="ru-RU" dirty="0" smtClean="0">
                <a:latin typeface="var(--code-font-family)"/>
              </a:rPr>
              <a:t>.</a:t>
            </a:r>
            <a:r>
              <a:rPr lang="en-US" altLang="ru-RU" dirty="0" smtClean="0">
                <a:latin typeface="var(--code-font-family)"/>
              </a:rPr>
              <a:t>Prop</a:t>
            </a:r>
            <a:r>
              <a:rPr lang="ru-RU" altLang="ru-RU" dirty="0" smtClean="0">
                <a:latin typeface="var(--code-font-family)"/>
              </a:rPr>
              <a:t>2 </a:t>
            </a:r>
            <a:r>
              <a:rPr lang="ru-RU" altLang="ru-RU" dirty="0" err="1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equals</a:t>
            </a:r>
            <a:r>
              <a:rPr lang="ru-RU" altLang="ru-RU" dirty="0">
                <a:latin typeface="var(--code-font-family)"/>
              </a:rPr>
              <a:t> </a:t>
            </a:r>
            <a:r>
              <a:rPr lang="en-US" altLang="ru-RU" dirty="0" smtClean="0">
                <a:latin typeface="var(--code-font-family)"/>
              </a:rPr>
              <a:t>x</a:t>
            </a:r>
            <a:r>
              <a:rPr lang="ru-RU" altLang="ru-RU" dirty="0" smtClean="0">
                <a:latin typeface="var(--code-font-family)"/>
              </a:rPr>
              <a:t>.</a:t>
            </a:r>
            <a:r>
              <a:rPr lang="en-US" altLang="ru-RU" dirty="0" smtClean="0">
                <a:latin typeface="var(--code-font-family)"/>
              </a:rPr>
              <a:t>Prop</a:t>
            </a:r>
            <a:r>
              <a:rPr lang="ru-RU" altLang="ru-RU" dirty="0" smtClean="0">
                <a:latin typeface="var(--code-font-family)"/>
              </a:rPr>
              <a:t>1</a:t>
            </a:r>
            <a:endParaRPr lang="en-US" altLang="ru-RU" dirty="0" smtClean="0">
              <a:latin typeface="var(--code-font-family)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sz="1300" dirty="0" smtClean="0">
                <a:latin typeface="var(--code-font-family)"/>
                <a:ea typeface="Roboto"/>
                <a:cs typeface="Roboto"/>
                <a:sym typeface="Roboto"/>
              </a:rPr>
              <a:t>где, свойства </a:t>
            </a:r>
            <a:r>
              <a:rPr lang="en-US" sz="1300" dirty="0" smtClean="0">
                <a:latin typeface="var(--code-font-family)"/>
                <a:ea typeface="Roboto"/>
                <a:cs typeface="Roboto"/>
                <a:sym typeface="Roboto"/>
              </a:rPr>
              <a:t>y.Prop2 </a:t>
            </a:r>
            <a:r>
              <a:rPr lang="ru-RU" sz="1300" dirty="0" smtClean="0">
                <a:latin typeface="var(--code-font-family)"/>
                <a:ea typeface="Roboto"/>
                <a:cs typeface="Roboto"/>
                <a:sym typeface="Roboto"/>
              </a:rPr>
              <a:t>и </a:t>
            </a:r>
            <a:r>
              <a:rPr lang="en-US" sz="1300" dirty="0" smtClean="0">
                <a:latin typeface="var(--code-font-family)"/>
                <a:ea typeface="Roboto"/>
                <a:cs typeface="Roboto"/>
                <a:sym typeface="Roboto"/>
              </a:rPr>
              <a:t>x.Prop1</a:t>
            </a:r>
            <a:r>
              <a:rPr lang="ru-RU" sz="1300" dirty="0">
                <a:latin typeface="var(--code-font-family)"/>
                <a:ea typeface="Roboto"/>
                <a:cs typeface="Roboto"/>
                <a:sym typeface="Roboto"/>
              </a:rPr>
              <a:t> </a:t>
            </a:r>
            <a:r>
              <a:rPr lang="ru-RU" sz="1300" dirty="0" smtClean="0">
                <a:latin typeface="var(--code-font-family)"/>
                <a:ea typeface="Roboto"/>
                <a:cs typeface="Roboto"/>
                <a:sym typeface="Roboto"/>
              </a:rPr>
              <a:t>являются одной и той же сущностью, скажем идентификатором группы студента.</a:t>
            </a:r>
          </a:p>
        </p:txBody>
      </p:sp>
    </p:spTree>
    <p:extLst>
      <p:ext uri="{BB962C8B-B14F-4D97-AF65-F5344CB8AC3E}">
        <p14:creationId xmlns="" xmlns:p14="http://schemas.microsoft.com/office/powerpoint/2010/main" val="39650228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/>
          <p:nvPr/>
        </p:nvSpPr>
        <p:spPr>
          <a:xfrm>
            <a:off x="624575" y="2652575"/>
            <a:ext cx="1499100" cy="1815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34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 smtClean="0"/>
              <a:t>Linq</a:t>
            </a:r>
            <a:r>
              <a:rPr lang="en-US" dirty="0" smtClean="0"/>
              <a:t>-</a:t>
            </a:r>
            <a:r>
              <a:rPr lang="ru-RU" dirty="0" smtClean="0"/>
              <a:t>операторы</a:t>
            </a:r>
            <a:endParaRPr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i="1" dirty="0"/>
          </a:p>
        </p:txBody>
      </p:sp>
      <p:sp>
        <p:nvSpPr>
          <p:cNvPr id="154" name="Google Shape;154;p34"/>
          <p:cNvSpPr txBox="1">
            <a:spLocks noGrp="1"/>
          </p:cNvSpPr>
          <p:nvPr>
            <p:ph type="subTitle" idx="2"/>
          </p:nvPr>
        </p:nvSpPr>
        <p:spPr>
          <a:xfrm>
            <a:off x="3164850" y="2587356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i="1">
                <a:solidFill>
                  <a:schemeClr val="dk1"/>
                </a:solidFill>
              </a:rPr>
              <a:t>Нилов Павел</a:t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155" name="Google Shape;155;p34"/>
          <p:cNvPicPr preferRelativeResize="0"/>
          <p:nvPr/>
        </p:nvPicPr>
        <p:blipFill rotWithShape="1">
          <a:blip r:embed="rId3">
            <a:alphaModFix/>
          </a:blip>
          <a:srcRect t="941" b="941"/>
          <a:stretch/>
        </p:blipFill>
        <p:spPr>
          <a:xfrm>
            <a:off x="1033167" y="2867584"/>
            <a:ext cx="1383000" cy="1365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6" name="Google Shape;156;p34"/>
          <p:cNvSpPr txBox="1"/>
          <p:nvPr/>
        </p:nvSpPr>
        <p:spPr>
          <a:xfrm>
            <a:off x="500550" y="503025"/>
            <a:ext cx="7796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dirty="0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Тема </a:t>
            </a:r>
            <a:r>
              <a:rPr lang="ru" sz="1700" dirty="0" smtClean="0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урока</a:t>
            </a:r>
            <a:endParaRPr sz="1700">
              <a:solidFill>
                <a:srgbClr val="FF7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4"/>
          <p:cNvSpPr txBox="1"/>
          <p:nvPr/>
        </p:nvSpPr>
        <p:spPr>
          <a:xfrm>
            <a:off x="3248850" y="2988500"/>
            <a:ext cx="5125800" cy="19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Fullstack разработчик компании Волховец</a:t>
            </a:r>
            <a:endParaRPr sz="13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4615"/>
              <a:buFont typeface="Arial"/>
              <a:buNone/>
            </a:pPr>
            <a:endParaRPr sz="13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Преподаватель курса C# </a:t>
            </a:r>
            <a:r>
              <a:rPr lang="ru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Professional, </a:t>
            </a:r>
            <a:r>
              <a:rPr lang="en-US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C# Basic</a:t>
            </a:r>
            <a:endParaRPr sz="13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Контакты:t.me/@NilovPavel</a:t>
            </a:r>
            <a:endParaRPr sz="13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84983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Операции соединения(</a:t>
            </a:r>
            <a:r>
              <a:rPr lang="en-US" dirty="0" smtClean="0"/>
              <a:t>Join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233974" cy="61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Пример:</a:t>
            </a:r>
            <a:endParaRPr lang="ru-RU" sz="1300" dirty="0" smtClean="0">
              <a:latin typeface="var(--code-font-family)"/>
              <a:ea typeface="Roboto"/>
              <a:cs typeface="Roboto"/>
              <a:sym typeface="Roboto"/>
            </a:endParaRPr>
          </a:p>
        </p:txBody>
      </p:sp>
      <p:pic>
        <p:nvPicPr>
          <p:cNvPr id="1030" name="Picture 6" descr="SQL - Inner Jo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405" y="1888643"/>
            <a:ext cx="5460789" cy="27733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2076925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Группировка данных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2300760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Группирование 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1009925"/>
            <a:ext cx="8190250" cy="1107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Группировка – это операция </a:t>
            </a:r>
            <a:r>
              <a:rPr lang="ru-RU" dirty="0"/>
              <a:t>объединения данных в группы таким образом, чтобы у элементов в каждой группе был общий атрибут. На следующем рисунке показаны результаты операции группирования последовательности символов. Ключ для каждой группы — это символ.</a:t>
            </a:r>
            <a:endParaRPr lang="ru-RU" dirty="0" smtClean="0"/>
          </a:p>
        </p:txBody>
      </p:sp>
      <p:pic>
        <p:nvPicPr>
          <p:cNvPr id="2054" name="Picture 6" descr="Схема, показывающая операцию группировки LIN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767" y="2572726"/>
            <a:ext cx="2924175" cy="1828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753522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Группирование 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1009925"/>
            <a:ext cx="8190250" cy="61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endParaRPr lang="ru-RU" dirty="0" smtClean="0"/>
          </a:p>
        </p:txBody>
      </p:sp>
      <p:sp>
        <p:nvSpPr>
          <p:cNvPr id="95240" name="AutoShape 8" descr="https://miro.medium.com/v2/resize:fit:845/1*ZeLUpu-k3yK7tZ-QzPp3eA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5245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34209" y="1185316"/>
            <a:ext cx="5208105" cy="3467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7753522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Группирование 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1009925"/>
            <a:ext cx="8190250" cy="1782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en-US" dirty="0" err="1" smtClean="0">
                <a:hlinkClick r:id="rId3"/>
              </a:rPr>
              <a:t>GroupBy</a:t>
            </a:r>
            <a:r>
              <a:rPr lang="ru-RU" dirty="0" smtClean="0"/>
              <a:t> – группирует </a:t>
            </a:r>
            <a:r>
              <a:rPr lang="ru-RU" dirty="0"/>
              <a:t>элементы с общим атрибутом. Объект </a:t>
            </a:r>
            <a:r>
              <a:rPr lang="ru-RU" dirty="0" smtClean="0"/>
              <a:t>представляет каждую</a:t>
            </a:r>
            <a:r>
              <a:rPr lang="ru-RU" dirty="0"/>
              <a:t> </a:t>
            </a:r>
            <a:r>
              <a:rPr lang="ru-RU" u="sng" dirty="0" err="1" smtClean="0">
                <a:hlinkClick r:id="rId4"/>
              </a:rPr>
              <a:t>IGrouping</a:t>
            </a:r>
            <a:r>
              <a:rPr lang="ru-RU" u="sng" dirty="0" smtClean="0">
                <a:hlinkClick r:id="rId4"/>
              </a:rPr>
              <a:t>&lt;</a:t>
            </a:r>
            <a:r>
              <a:rPr lang="ru-RU" u="sng" dirty="0" err="1" smtClean="0">
                <a:hlinkClick r:id="rId4"/>
              </a:rPr>
              <a:t>TKey,TElement</a:t>
            </a:r>
            <a:r>
              <a:rPr lang="ru-RU" u="sng" dirty="0">
                <a:hlinkClick r:id="rId4"/>
              </a:rPr>
              <a:t>&gt;</a:t>
            </a:r>
            <a:r>
              <a:rPr lang="ru-RU" dirty="0"/>
              <a:t> группу</a:t>
            </a:r>
            <a:r>
              <a:rPr lang="ru-RU" dirty="0" smtClean="0"/>
              <a:t>. В декларативном синтаксисе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group </a:t>
            </a:r>
            <a:r>
              <a:rPr lang="en-US" dirty="0"/>
              <a:t>…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by </a:t>
            </a:r>
            <a:r>
              <a:rPr lang="ru-RU" dirty="0" smtClean="0">
                <a:solidFill>
                  <a:schemeClr val="tx1"/>
                </a:solidFill>
              </a:rPr>
              <a:t>или</a:t>
            </a:r>
            <a:r>
              <a:rPr lang="ru-RU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group </a:t>
            </a:r>
            <a:r>
              <a:rPr lang="en-US" dirty="0"/>
              <a:t>…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by </a:t>
            </a:r>
            <a:r>
              <a:rPr lang="en-US" dirty="0"/>
              <a:t>…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into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err="1" smtClean="0">
                <a:hlinkClick r:id="rId5"/>
              </a:rPr>
              <a:t>ToLookup</a:t>
            </a:r>
            <a:r>
              <a:rPr lang="ru-RU" dirty="0" smtClean="0"/>
              <a:t> – вставляет </a:t>
            </a:r>
            <a:r>
              <a:rPr lang="ru-RU" dirty="0"/>
              <a:t>элементы в </a:t>
            </a:r>
            <a:r>
              <a:rPr lang="ru-RU" dirty="0" err="1">
                <a:hlinkClick r:id="rId6"/>
              </a:rPr>
              <a:t>Lookup</a:t>
            </a:r>
            <a:r>
              <a:rPr lang="ru-RU" dirty="0">
                <a:hlinkClick r:id="rId6"/>
              </a:rPr>
              <a:t>&lt;</a:t>
            </a:r>
            <a:r>
              <a:rPr lang="ru-RU" dirty="0" err="1">
                <a:hlinkClick r:id="rId6"/>
              </a:rPr>
              <a:t>TKey,TElement</a:t>
            </a:r>
            <a:r>
              <a:rPr lang="ru-RU" dirty="0">
                <a:hlinkClick r:id="rId6"/>
              </a:rPr>
              <a:t>&gt;</a:t>
            </a:r>
            <a:r>
              <a:rPr lang="ru-RU" dirty="0"/>
              <a:t> (словарь "один ко многим") в зависимости от функции выбора ключа.</a:t>
            </a:r>
            <a:endParaRPr lang="ru-RU" dirty="0" smtClean="0"/>
          </a:p>
        </p:txBody>
      </p:sp>
    </p:spTree>
    <p:extLst>
      <p:ext uri="{BB962C8B-B14F-4D97-AF65-F5344CB8AC3E}">
        <p14:creationId xmlns="" xmlns:p14="http://schemas.microsoft.com/office/powerpoint/2010/main" val="16745546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7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7492036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</a:pPr>
            <a:r>
              <a:rPr lang="ru-RU" sz="6000" dirty="0" smtClean="0"/>
              <a:t>Описание всех методов</a:t>
            </a:r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Документация</a:t>
            </a:r>
            <a:endParaRPr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83096" y="1009926"/>
            <a:ext cx="81077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342900"/>
            <a:r>
              <a:rPr lang="ru-RU" dirty="0" smtClean="0"/>
              <a:t>Подробное  описание всех операторов </a:t>
            </a:r>
            <a:r>
              <a:rPr lang="en-US" dirty="0" err="1" smtClean="0"/>
              <a:t>linq</a:t>
            </a:r>
            <a:r>
              <a:rPr lang="en-US" dirty="0" smtClean="0"/>
              <a:t> </a:t>
            </a:r>
            <a:r>
              <a:rPr lang="ru-RU" dirty="0" smtClean="0"/>
              <a:t>Вы сможете найти: </a:t>
            </a:r>
            <a:r>
              <a:rPr lang="ru-RU" dirty="0" smtClean="0">
                <a:hlinkClick r:id="rId3"/>
              </a:rPr>
              <a:t>тут</a:t>
            </a:r>
            <a:endParaRPr lang="ru-RU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7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7492036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</a:pPr>
            <a:r>
              <a:rPr lang="ru-RU" sz="6000" dirty="0" smtClean="0"/>
              <a:t>Ответы на вопросы</a:t>
            </a:r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/>
              <a:t>Решение задач</a:t>
            </a:r>
            <a:endParaRPr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83096" y="1009926"/>
            <a:ext cx="8107754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342900">
              <a:buAutoNum type="arabicPeriod"/>
            </a:pPr>
            <a:r>
              <a:rPr lang="ru-RU" dirty="0" smtClean="0"/>
              <a:t>Напишите запрос к коллекции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dirty="0"/>
              <a:t>[]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numbers =</a:t>
            </a:r>
            <a:r>
              <a:rPr lang="en-US" dirty="0"/>
              <a:t> { 1, 2, 3, 4, 5, 6, 7, 8, 9, 10 </a:t>
            </a:r>
            <a:r>
              <a:rPr lang="en-US" dirty="0" smtClean="0"/>
              <a:t>}</a:t>
            </a:r>
            <a:r>
              <a:rPr lang="ru-RU" dirty="0" smtClean="0"/>
              <a:t>, который вернет все числа кратные 3.</a:t>
            </a:r>
          </a:p>
          <a:p>
            <a:pPr marL="463550" indent="-342900">
              <a:buAutoNum type="arabicPeriod"/>
            </a:pPr>
            <a:r>
              <a:rPr lang="ru-RU" dirty="0" smtClean="0"/>
              <a:t>Напишите запрос к коллекции из п.1, который вернет объект(любого типа), содержащий число из коллекции, например </a:t>
            </a:r>
            <a:r>
              <a:rPr lang="en-US" dirty="0" smtClean="0">
                <a:solidFill>
                  <a:srgbClr val="669900"/>
                </a:solidFill>
              </a:rPr>
              <a:t>Student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ru-RU" dirty="0" smtClean="0">
                <a:solidFill>
                  <a:schemeClr val="tx1"/>
                </a:solidFill>
              </a:rPr>
              <a:t>в котором </a:t>
            </a:r>
            <a:r>
              <a:rPr lang="en-US" dirty="0" err="1"/>
              <a:t>StudentId</a:t>
            </a:r>
            <a:r>
              <a:rPr lang="en-US" dirty="0"/>
              <a:t>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n(n – </a:t>
            </a:r>
            <a:r>
              <a:rPr lang="ru-RU" dirty="0" smtClean="0"/>
              <a:t>число из коллекции п.1</a:t>
            </a:r>
            <a:r>
              <a:rPr lang="en-US" dirty="0" smtClean="0"/>
              <a:t>)</a:t>
            </a:r>
            <a:r>
              <a:rPr lang="en-US" dirty="0"/>
              <a:t>;</a:t>
            </a:r>
            <a:endParaRPr lang="ru-RU" dirty="0" smtClean="0">
              <a:solidFill>
                <a:schemeClr val="tx1"/>
              </a:solidFill>
            </a:endParaRPr>
          </a:p>
          <a:p>
            <a:pPr marL="463550" indent="-342900">
              <a:buAutoNum type="arabicPeriod"/>
            </a:pPr>
            <a:r>
              <a:rPr lang="ru-RU" dirty="0" smtClean="0"/>
              <a:t>Напишите запрос к коллекции </a:t>
            </a:r>
          </a:p>
          <a:p>
            <a:pPr lvl="2"/>
            <a:r>
              <a:rPr lang="en-US" sz="1100" dirty="0" smtClean="0">
                <a:solidFill>
                  <a:srgbClr val="669900"/>
                </a:solidFill>
              </a:rPr>
              <a:t>List</a:t>
            </a:r>
            <a:r>
              <a:rPr lang="en-US" sz="1100" dirty="0" smtClean="0"/>
              <a:t>&lt;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&gt; </a:t>
            </a:r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</a:rPr>
              <a:t>students</a:t>
            </a:r>
            <a:r>
              <a:rPr lang="en-US" sz="1100" dirty="0" smtClean="0"/>
              <a:t> = new </a:t>
            </a:r>
            <a:r>
              <a:rPr lang="en-US" sz="1100" dirty="0" smtClean="0">
                <a:solidFill>
                  <a:srgbClr val="669900"/>
                </a:solidFill>
              </a:rPr>
              <a:t>List</a:t>
            </a:r>
            <a:r>
              <a:rPr lang="en-US" sz="1100" dirty="0" smtClean="0"/>
              <a:t>&lt;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&gt; </a:t>
            </a:r>
          </a:p>
          <a:p>
            <a:pPr lvl="2"/>
            <a:r>
              <a:rPr lang="ru-RU" sz="1100" dirty="0" smtClean="0"/>
              <a:t>{ </a:t>
            </a:r>
          </a:p>
          <a:p>
            <a:pPr lvl="2"/>
            <a:r>
              <a:rPr lang="en-US" sz="1100" dirty="0" smtClean="0"/>
              <a:t>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en-US" sz="1100" dirty="0" smtClean="0"/>
              <a:t> 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 { </a:t>
            </a:r>
            <a:r>
              <a:rPr lang="en-US" sz="1100" dirty="0" err="1" smtClean="0"/>
              <a:t>StudentId</a:t>
            </a:r>
            <a:r>
              <a:rPr lang="en-US" sz="1100" dirty="0" smtClean="0"/>
              <a:t> = 1, Name = "</a:t>
            </a:r>
            <a:r>
              <a:rPr lang="en-US" sz="1100" dirty="0" smtClean="0">
                <a:solidFill>
                  <a:srgbClr val="C00000"/>
                </a:solidFill>
              </a:rPr>
              <a:t>Ivanov</a:t>
            </a:r>
            <a:r>
              <a:rPr lang="en-US" sz="1100" dirty="0" smtClean="0"/>
              <a:t>", </a:t>
            </a:r>
            <a:r>
              <a:rPr lang="en-US" sz="1100" dirty="0" err="1" smtClean="0"/>
              <a:t>GroupId</a:t>
            </a:r>
            <a:r>
              <a:rPr lang="en-US" sz="1100" dirty="0" smtClean="0"/>
              <a:t> = 1 },</a:t>
            </a:r>
          </a:p>
          <a:p>
            <a:pPr lvl="2"/>
            <a:r>
              <a:rPr lang="en-US" sz="1100" dirty="0" smtClean="0"/>
              <a:t>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en-US" sz="1100" dirty="0" smtClean="0"/>
              <a:t> 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 { </a:t>
            </a:r>
            <a:r>
              <a:rPr lang="en-US" sz="1100" dirty="0" err="1" smtClean="0"/>
              <a:t>StudentId</a:t>
            </a:r>
            <a:r>
              <a:rPr lang="en-US" sz="1100" dirty="0" smtClean="0"/>
              <a:t> = 2, Name = "</a:t>
            </a:r>
            <a:r>
              <a:rPr lang="en-US" sz="1100" dirty="0" err="1" smtClean="0">
                <a:solidFill>
                  <a:srgbClr val="C00000"/>
                </a:solidFill>
              </a:rPr>
              <a:t>Petrov</a:t>
            </a:r>
            <a:r>
              <a:rPr lang="en-US" sz="1100" dirty="0" smtClean="0"/>
              <a:t>", </a:t>
            </a:r>
            <a:r>
              <a:rPr lang="en-US" sz="1100" dirty="0" err="1" smtClean="0"/>
              <a:t>GroupId</a:t>
            </a:r>
            <a:r>
              <a:rPr lang="en-US" sz="1100" dirty="0" smtClean="0"/>
              <a:t> = 2 },</a:t>
            </a:r>
          </a:p>
          <a:p>
            <a:pPr lvl="2"/>
            <a:r>
              <a:rPr lang="en-US" sz="1100" dirty="0" smtClean="0"/>
              <a:t>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en-US" sz="1100" dirty="0" smtClean="0"/>
              <a:t> 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 { </a:t>
            </a:r>
            <a:r>
              <a:rPr lang="en-US" sz="1100" dirty="0" err="1" smtClean="0"/>
              <a:t>StudentId</a:t>
            </a:r>
            <a:r>
              <a:rPr lang="en-US" sz="1100" dirty="0" smtClean="0"/>
              <a:t> = </a:t>
            </a:r>
            <a:r>
              <a:rPr lang="ru-RU" sz="1100" dirty="0" smtClean="0"/>
              <a:t>3</a:t>
            </a:r>
            <a:r>
              <a:rPr lang="en-US" sz="1100" dirty="0" smtClean="0"/>
              <a:t>, Name = "</a:t>
            </a:r>
            <a:r>
              <a:rPr lang="en-US" sz="1100" dirty="0" err="1" smtClean="0">
                <a:solidFill>
                  <a:srgbClr val="C00000"/>
                </a:solidFill>
              </a:rPr>
              <a:t>Sidorov</a:t>
            </a:r>
            <a:r>
              <a:rPr lang="en-US" sz="1100" dirty="0" smtClean="0"/>
              <a:t>", </a:t>
            </a:r>
            <a:r>
              <a:rPr lang="en-US" sz="1100" dirty="0" err="1" smtClean="0"/>
              <a:t>GroupId</a:t>
            </a:r>
            <a:r>
              <a:rPr lang="en-US" sz="1100" dirty="0" smtClean="0"/>
              <a:t> = 1 },</a:t>
            </a:r>
          </a:p>
          <a:p>
            <a:pPr lvl="2"/>
            <a:r>
              <a:rPr lang="ru-RU" sz="1100" dirty="0" smtClean="0"/>
              <a:t>}</a:t>
            </a:r>
            <a:r>
              <a:rPr lang="en-US" sz="1100" dirty="0" smtClean="0"/>
              <a:t>;</a:t>
            </a:r>
          </a:p>
          <a:p>
            <a:pPr lvl="2"/>
            <a:r>
              <a:rPr lang="ru-RU" dirty="0" smtClean="0"/>
              <a:t>запрос, который сгруппирует студентов по </a:t>
            </a:r>
            <a:r>
              <a:rPr lang="en-US" dirty="0" err="1" smtClean="0"/>
              <a:t>GroupId</a:t>
            </a:r>
            <a:r>
              <a:rPr lang="ru-RU" dirty="0" smtClean="0"/>
              <a:t>.</a:t>
            </a:r>
          </a:p>
          <a:p>
            <a:pPr lvl="2"/>
            <a:r>
              <a:rPr lang="ru-RU" dirty="0"/>
              <a:t> </a:t>
            </a:r>
            <a:r>
              <a:rPr lang="ru-RU" dirty="0" smtClean="0"/>
              <a:t> 4. Напишите запрос, выводящий количество студентов из п.3</a:t>
            </a:r>
          </a:p>
          <a:p>
            <a:pPr lvl="2"/>
            <a:r>
              <a:rPr lang="ru-RU" dirty="0"/>
              <a:t> </a:t>
            </a:r>
            <a:r>
              <a:rPr lang="ru-RU" dirty="0" smtClean="0"/>
              <a:t> 5. Напишите запрос, сортирующий элементы коллекции из п.3 по убыванию идентификатора студента.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9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/>
              <a:t>Рефлексия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Правила вебинара</a:t>
            </a:r>
            <a:endParaRPr b="1"/>
          </a:p>
        </p:txBody>
      </p:sp>
      <p:pic>
        <p:nvPicPr>
          <p:cNvPr id="164" name="Google Shape;16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50" y="3494081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650" y="1510213"/>
            <a:ext cx="692621" cy="69262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5"/>
          <p:cNvSpPr txBox="1"/>
          <p:nvPr/>
        </p:nvSpPr>
        <p:spPr>
          <a:xfrm>
            <a:off x="1654525" y="1480850"/>
            <a:ext cx="247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Активно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участвуем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35"/>
          <p:cNvSpPr txBox="1"/>
          <p:nvPr/>
        </p:nvSpPr>
        <p:spPr>
          <a:xfrm>
            <a:off x="1654525" y="351785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Вопросы вижу в чате,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могу ответить не сразу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8" name="Google Shape;168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7651" y="2514043"/>
            <a:ext cx="692621" cy="6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5"/>
          <p:cNvSpPr txBox="1"/>
          <p:nvPr/>
        </p:nvSpPr>
        <p:spPr>
          <a:xfrm>
            <a:off x="1654525" y="2519056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Задаем вопрос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 чат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Цели вебинара</a:t>
            </a:r>
            <a:endParaRPr dirty="0"/>
          </a:p>
        </p:txBody>
      </p:sp>
      <p:graphicFrame>
        <p:nvGraphicFramePr>
          <p:cNvPr id="242" name="Google Shape;242;p43"/>
          <p:cNvGraphicFramePr/>
          <p:nvPr>
            <p:extLst>
              <p:ext uri="{D42A27DB-BD31-4B8C-83A1-F6EECF244321}">
                <p14:modId xmlns="" xmlns:p14="http://schemas.microsoft.com/office/powerpoint/2010/main" val="2263411008"/>
              </p:ext>
            </p:extLst>
          </p:nvPr>
        </p:nvGraphicFramePr>
        <p:xfrm>
          <a:off x="952500" y="1544194"/>
          <a:ext cx="7239000" cy="1147542"/>
        </p:xfrm>
        <a:graphic>
          <a:graphicData uri="http://schemas.openxmlformats.org/drawingml/2006/table">
            <a:tbl>
              <a:tblPr>
                <a:noFill/>
                <a:tableStyleId>{94049BB3-00C0-4E36-B14F-18F9014FF099}</a:tableStyleId>
              </a:tblPr>
              <a:tblGrid>
                <a:gridCol w="4894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Узнать про все операции, доступные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</a:t>
                      </a:r>
                      <a:r>
                        <a:rPr lang="en-US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linq</a:t>
                      </a:r>
                      <a:r>
                        <a:rPr lang="en-US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запросах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Узнать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какие операторы используются в операциях из п.1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Практика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навыках описания запросов</a:t>
                      </a:r>
                      <a:endParaRPr lang="en-US" dirty="0" smtClean="0">
                        <a:solidFill>
                          <a:srgbClr val="3F3F3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43" name="Google Shape;24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81"/>
          <p:cNvSpPr txBox="1">
            <a:spLocks noGrp="1"/>
          </p:cNvSpPr>
          <p:nvPr>
            <p:ph type="title"/>
          </p:nvPr>
        </p:nvSpPr>
        <p:spPr>
          <a:xfrm>
            <a:off x="956225" y="11064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Вопросы?</a:t>
            </a:r>
            <a:endParaRPr/>
          </a:p>
        </p:txBody>
      </p:sp>
      <p:pic>
        <p:nvPicPr>
          <p:cNvPr id="477" name="Google Shape;477;p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750" y="2962492"/>
            <a:ext cx="496901" cy="496901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81"/>
          <p:cNvSpPr txBox="1"/>
          <p:nvPr/>
        </p:nvSpPr>
        <p:spPr>
          <a:xfrm>
            <a:off x="1750800" y="2887700"/>
            <a:ext cx="163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Задаем вопросы в чат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9" name="Google Shape;479;p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15725" y="2962492"/>
            <a:ext cx="496901" cy="496901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81"/>
          <p:cNvSpPr txBox="1"/>
          <p:nvPr/>
        </p:nvSpPr>
        <p:spPr>
          <a:xfrm>
            <a:off x="5119475" y="289230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Маршрут вебинара</a:t>
            </a:r>
            <a:endParaRPr/>
          </a:p>
        </p:txBody>
      </p:sp>
      <p:sp>
        <p:nvSpPr>
          <p:cNvPr id="175" name="Google Shape;175;p36"/>
          <p:cNvSpPr/>
          <p:nvPr/>
        </p:nvSpPr>
        <p:spPr>
          <a:xfrm>
            <a:off x="680150" y="1521150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lang="ru-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Фильтрация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36"/>
          <p:cNvSpPr/>
          <p:nvPr/>
        </p:nvSpPr>
        <p:spPr>
          <a:xfrm>
            <a:off x="680150" y="2186734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Проекция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36"/>
          <p:cNvSpPr/>
          <p:nvPr/>
        </p:nvSpPr>
        <p:spPr>
          <a:xfrm>
            <a:off x="4641875" y="1521148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ru-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6. Секционирование данных</a:t>
            </a:r>
            <a:endParaRPr lang="ru-RU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36"/>
          <p:cNvSpPr/>
          <p:nvPr/>
        </p:nvSpPr>
        <p:spPr>
          <a:xfrm>
            <a:off x="680150" y="2852327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Операции с наборами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36"/>
          <p:cNvSpPr/>
          <p:nvPr/>
        </p:nvSpPr>
        <p:spPr>
          <a:xfrm>
            <a:off x="680150" y="3517925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</a:t>
            </a:r>
            <a:r>
              <a:rPr lang="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Сортировка данных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36"/>
          <p:cNvSpPr/>
          <p:nvPr/>
        </p:nvSpPr>
        <p:spPr>
          <a:xfrm>
            <a:off x="4641869" y="2186725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ru-RU" sz="1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7. </a:t>
            </a:r>
            <a:r>
              <a:rPr lang="ru-RU" sz="1200" dirty="0" smtClean="0">
                <a:latin typeface="Roboto" charset="0"/>
                <a:ea typeface="Roboto" charset="0"/>
              </a:rPr>
              <a:t>Преобразование(конвертация</a:t>
            </a:r>
            <a:r>
              <a:rPr lang="ru-RU" sz="1200" dirty="0" smtClean="0"/>
              <a:t>) данных</a:t>
            </a:r>
            <a:endParaRPr lang="ru-RU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36"/>
          <p:cNvSpPr/>
          <p:nvPr/>
        </p:nvSpPr>
        <p:spPr>
          <a:xfrm>
            <a:off x="4641869" y="2852300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ru-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8. </a:t>
            </a:r>
            <a:r>
              <a:rPr lang="ru-RU" dirty="0" smtClean="0">
                <a:latin typeface="Roboto" charset="0"/>
                <a:ea typeface="Roboto" charset="0"/>
              </a:rPr>
              <a:t>Операции соединения</a:t>
            </a:r>
            <a:endParaRPr lang="ru-RU" dirty="0">
              <a:solidFill>
                <a:schemeClr val="dk1"/>
              </a:solidFill>
              <a:latin typeface="Roboto" charset="0"/>
              <a:ea typeface="Roboto" charset="0"/>
              <a:cs typeface="Roboto"/>
              <a:sym typeface="Roboto"/>
            </a:endParaRPr>
          </a:p>
        </p:txBody>
      </p:sp>
      <p:sp>
        <p:nvSpPr>
          <p:cNvPr id="182" name="Google Shape;182;p36"/>
          <p:cNvSpPr/>
          <p:nvPr/>
        </p:nvSpPr>
        <p:spPr>
          <a:xfrm>
            <a:off x="4641869" y="3517875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en-US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ru-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Группировка</a:t>
            </a:r>
            <a:r>
              <a:rPr lang="ru-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элементов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177;p36"/>
          <p:cNvSpPr/>
          <p:nvPr/>
        </p:nvSpPr>
        <p:spPr>
          <a:xfrm>
            <a:off x="659597" y="4178208"/>
            <a:ext cx="3395568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5. </a:t>
            </a:r>
            <a:r>
              <a:rPr lang="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Квантификаторы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82;p36"/>
          <p:cNvSpPr/>
          <p:nvPr/>
        </p:nvSpPr>
        <p:spPr>
          <a:xfrm>
            <a:off x="4641869" y="4167231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en-US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ru-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Ответы на вопросы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Цели вебинара</a:t>
            </a:r>
            <a:endParaRPr dirty="0"/>
          </a:p>
        </p:txBody>
      </p:sp>
      <p:graphicFrame>
        <p:nvGraphicFramePr>
          <p:cNvPr id="242" name="Google Shape;242;p43"/>
          <p:cNvGraphicFramePr/>
          <p:nvPr>
            <p:extLst>
              <p:ext uri="{D42A27DB-BD31-4B8C-83A1-F6EECF244321}">
                <p14:modId xmlns="" xmlns:p14="http://schemas.microsoft.com/office/powerpoint/2010/main" val="2263411008"/>
              </p:ext>
            </p:extLst>
          </p:nvPr>
        </p:nvGraphicFramePr>
        <p:xfrm>
          <a:off x="952500" y="1544194"/>
          <a:ext cx="7239000" cy="1147542"/>
        </p:xfrm>
        <a:graphic>
          <a:graphicData uri="http://schemas.openxmlformats.org/drawingml/2006/table">
            <a:tbl>
              <a:tblPr>
                <a:noFill/>
                <a:tableStyleId>{94049BB3-00C0-4E36-B14F-18F9014FF099}</a:tableStyleId>
              </a:tblPr>
              <a:tblGrid>
                <a:gridCol w="4894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Узнать про все операции, доступные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</a:t>
                      </a:r>
                      <a:r>
                        <a:rPr lang="en-US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linq</a:t>
                      </a:r>
                      <a:r>
                        <a:rPr lang="en-US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запросах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Узнать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какие операторы используются в операциях из п.1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Практика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навыках описания запросов</a:t>
                      </a:r>
                      <a:endParaRPr lang="en-US" dirty="0" smtClean="0">
                        <a:solidFill>
                          <a:srgbClr val="3F3F3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43" name="Google Shape;24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Операции </a:t>
            </a:r>
            <a:r>
              <a:rPr lang="en-US" dirty="0" err="1" smtClean="0"/>
              <a:t>linq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 smtClean="0"/>
              <a:t>Операции </a:t>
            </a:r>
            <a:r>
              <a:rPr lang="en-US" sz="2800" dirty="0" err="1" smtClean="0"/>
              <a:t>Linq</a:t>
            </a:r>
            <a:endParaRPr sz="2800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605085" y="906163"/>
            <a:ext cx="8092200" cy="3871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  <a:hlinkClick r:id="rId3"/>
              </a:rPr>
              <a:t>Фильтрация</a:t>
            </a:r>
            <a:endParaRPr lang="ru-RU" sz="1300" b="1" dirty="0" smtClean="0"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Проекция</a:t>
            </a:r>
            <a:endParaRPr lang="ru-RU" sz="1300" b="1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  <a:hlinkClick r:id="rId5"/>
              </a:rPr>
              <a:t>Наборы данных</a:t>
            </a:r>
            <a:endParaRPr lang="ru-RU" sz="1300" b="1" dirty="0" smtClean="0"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Сортировка</a:t>
            </a:r>
            <a:endParaRPr lang="ru-RU" sz="1300" b="1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  <a:hlinkClick r:id="rId7"/>
              </a:rPr>
              <a:t>Квантификаторы</a:t>
            </a:r>
            <a:endParaRPr lang="ru-RU" sz="1300" b="1" dirty="0" smtClean="0"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Секционирование</a:t>
            </a:r>
            <a:r>
              <a:rPr lang="ru-RU" sz="1300" b="1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  <a:hlinkClick r:id="rId9"/>
              </a:rPr>
              <a:t>Конвертация данных</a:t>
            </a:r>
            <a:endParaRPr lang="ru-RU" sz="1300" b="1" dirty="0" smtClean="0"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10"/>
              </a:rPr>
              <a:t>Операции соединения</a:t>
            </a:r>
            <a:endParaRPr lang="ru-RU" sz="1300" b="1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  <a:hlinkClick r:id="rId11"/>
              </a:rPr>
              <a:t>Группировка данных</a:t>
            </a:r>
            <a:endParaRPr sz="13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Фильтрация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6824768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2160</TotalTime>
  <Words>915</Words>
  <Application>Microsoft Office PowerPoint</Application>
  <PresentationFormat>Экран (16:9)</PresentationFormat>
  <Paragraphs>147</Paragraphs>
  <Slides>41</Slides>
  <Notes>41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8" baseType="lpstr">
      <vt:lpstr>Arial</vt:lpstr>
      <vt:lpstr>Roboto</vt:lpstr>
      <vt:lpstr>var(--code-font-family)</vt:lpstr>
      <vt:lpstr>SFMono-Regular</vt:lpstr>
      <vt:lpstr>Avenir</vt:lpstr>
      <vt:lpstr>Courier New</vt:lpstr>
      <vt:lpstr>Светлая тема</vt:lpstr>
      <vt:lpstr>Linq операторы</vt:lpstr>
      <vt:lpstr>Слайд 2</vt:lpstr>
      <vt:lpstr>Linq-операторы </vt:lpstr>
      <vt:lpstr>Правила вебинара</vt:lpstr>
      <vt:lpstr>Маршрут вебинара</vt:lpstr>
      <vt:lpstr>Цели вебинара</vt:lpstr>
      <vt:lpstr>Операции linq</vt:lpstr>
      <vt:lpstr>Операции Linq</vt:lpstr>
      <vt:lpstr>Фильтрация</vt:lpstr>
      <vt:lpstr>Фильтрация</vt:lpstr>
      <vt:lpstr>Фильтрация</vt:lpstr>
      <vt:lpstr>Проекция</vt:lpstr>
      <vt:lpstr>Проекция</vt:lpstr>
      <vt:lpstr>Проекция</vt:lpstr>
      <vt:lpstr>Операции над множествами</vt:lpstr>
      <vt:lpstr>Операции над множествами</vt:lpstr>
      <vt:lpstr>Операции над множествами</vt:lpstr>
      <vt:lpstr>Сортировка данных</vt:lpstr>
      <vt:lpstr>Сортировка данных</vt:lpstr>
      <vt:lpstr>Сортировка данных</vt:lpstr>
      <vt:lpstr>Квантификаторы</vt:lpstr>
      <vt:lpstr>Операции квантификатора</vt:lpstr>
      <vt:lpstr>Секционирование данных</vt:lpstr>
      <vt:lpstr>Секционирование данных</vt:lpstr>
      <vt:lpstr>Секционирование данных</vt:lpstr>
      <vt:lpstr>Преобразование типов данных</vt:lpstr>
      <vt:lpstr>Преобразование типов данных</vt:lpstr>
      <vt:lpstr>Операции соединения</vt:lpstr>
      <vt:lpstr>Операции соединения(Join)</vt:lpstr>
      <vt:lpstr>Операции соединения(Join)</vt:lpstr>
      <vt:lpstr>Группировка данных</vt:lpstr>
      <vt:lpstr>Группирование данных</vt:lpstr>
      <vt:lpstr>Группирование данных</vt:lpstr>
      <vt:lpstr>Группирование данных</vt:lpstr>
      <vt:lpstr>Описание всех методов</vt:lpstr>
      <vt:lpstr>Документация</vt:lpstr>
      <vt:lpstr>Ответы на вопросы</vt:lpstr>
      <vt:lpstr>Решение задач</vt:lpstr>
      <vt:lpstr>Рефлексия</vt:lpstr>
      <vt:lpstr>Цели вебинара</vt:lpstr>
      <vt:lpstr>Вопросы?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Linq-запросы</dc:title>
  <cp:lastModifiedBy>pavel</cp:lastModifiedBy>
  <cp:revision>210</cp:revision>
  <dcterms:modified xsi:type="dcterms:W3CDTF">2025-01-17T09:57:31Z</dcterms:modified>
</cp:coreProperties>
</file>