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45"/>
  </p:notesMasterIdLst>
  <p:sldIdLst>
    <p:sldId id="323" r:id="rId2"/>
    <p:sldId id="258" r:id="rId3"/>
    <p:sldId id="324" r:id="rId4"/>
    <p:sldId id="260" r:id="rId5"/>
    <p:sldId id="261" r:id="rId6"/>
    <p:sldId id="268" r:id="rId7"/>
    <p:sldId id="297" r:id="rId8"/>
    <p:sldId id="299" r:id="rId9"/>
    <p:sldId id="403" r:id="rId10"/>
    <p:sldId id="400" r:id="rId11"/>
    <p:sldId id="399" r:id="rId12"/>
    <p:sldId id="406" r:id="rId13"/>
    <p:sldId id="405" r:id="rId14"/>
    <p:sldId id="407" r:id="rId15"/>
    <p:sldId id="408" r:id="rId16"/>
    <p:sldId id="409" r:id="rId17"/>
    <p:sldId id="412" r:id="rId18"/>
    <p:sldId id="396" r:id="rId19"/>
    <p:sldId id="356" r:id="rId20"/>
    <p:sldId id="390" r:id="rId21"/>
    <p:sldId id="391" r:id="rId22"/>
    <p:sldId id="392" r:id="rId23"/>
    <p:sldId id="388" r:id="rId24"/>
    <p:sldId id="415" r:id="rId25"/>
    <p:sldId id="393" r:id="rId26"/>
    <p:sldId id="394" r:id="rId27"/>
    <p:sldId id="395" r:id="rId28"/>
    <p:sldId id="402" r:id="rId29"/>
    <p:sldId id="398" r:id="rId30"/>
    <p:sldId id="401" r:id="rId31"/>
    <p:sldId id="303" r:id="rId32"/>
    <p:sldId id="416" r:id="rId33"/>
    <p:sldId id="397" r:id="rId34"/>
    <p:sldId id="361" r:id="rId35"/>
    <p:sldId id="413" r:id="rId36"/>
    <p:sldId id="414" r:id="rId37"/>
    <p:sldId id="362" r:id="rId38"/>
    <p:sldId id="411" r:id="rId39"/>
    <p:sldId id="382" r:id="rId40"/>
    <p:sldId id="383" r:id="rId41"/>
    <p:sldId id="304" r:id="rId42"/>
    <p:sldId id="380" r:id="rId43"/>
    <p:sldId id="306" r:id="rId44"/>
  </p:sldIdLst>
  <p:sldSz cx="9144000" cy="5143500" type="screen16x9"/>
  <p:notesSz cx="6858000" cy="9144000"/>
  <p:embeddedFontLst>
    <p:embeddedFont>
      <p:font typeface="Arial Unicode MS" panose="020B0604020202020204" charset="-128"/>
      <p:regular r:id="rId46"/>
    </p:embeddedFont>
    <p:embeddedFont>
      <p:font typeface="Calibri" panose="020F0502020204030204" pitchFamily="34" charset="0"/>
      <p:regular r:id="rId47"/>
      <p:bold r:id="rId48"/>
      <p:italic r:id="rId49"/>
      <p:boldItalic r:id="rId50"/>
    </p:embeddedFont>
    <p:embeddedFont>
      <p:font typeface="Consolas" panose="020B0609020204030204" pitchFamily="49" charset="0"/>
      <p:regular r:id="rId51"/>
      <p:bold r:id="rId52"/>
      <p:italic r:id="rId53"/>
      <p:boldItalic r:id="rId54"/>
    </p:embeddedFont>
    <p:embeddedFont>
      <p:font typeface="Roboto" panose="020B0604020202020204" charset="0"/>
      <p:regular r:id="rId55"/>
      <p:bold r:id="rId56"/>
      <p:italic r:id="rId57"/>
      <p:boldItalic r:id="rId5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4049BB3-00C0-4E36-B14F-18F9014FF099}">
  <a:tblStyle styleId="{94049BB3-00C0-4E36-B14F-18F9014FF09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2" d="100"/>
          <a:sy n="152" d="100"/>
        </p:scale>
        <p:origin x="426" y="13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f224ada0c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f224ada0c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92801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f603b5cfe7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f603b5cfe7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0567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7719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7719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7719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7719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771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27719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68693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f603b5cfe7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f603b5cfe7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6426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492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305d12f47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305d12f4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4924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22464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17296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14924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0905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3287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4911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0616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7147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2619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f5752d282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f5752d282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86521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f603b5cfe7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f603b5cfe7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63432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f62e00541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f62e00541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f62e00541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f62e00541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2823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06163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f603b5cfe7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f603b5cfe7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946426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f62e00541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f62e00541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5382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f62e00541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f62e00541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79134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f603b5cfe7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f603b5cfe7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6591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f62e00541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f62e00541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279025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2f62e005416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2f62e005416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de823becd0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de823becd0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g2f62e005416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7" name="Google Shape;457;g2f62e005416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2f62e00541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2f62e00541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f29b9fb2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f29b9fb2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e3a707456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e3a7074569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de823becd0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de823becd0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f29b9fb2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f29b9fb2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f603b5cfe7_2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f603b5cfe7_2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2f69afabb4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2f69afabb4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ТИТУЛЬНЫЙ" type="title">
  <p:cSld name="TITLE">
    <p:spTree>
      <p:nvGrpSpPr>
        <p:cNvPr id="1"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l="99" r="99"/>
          <a:stretch/>
        </p:blipFill>
        <p:spPr>
          <a:xfrm>
            <a:off x="-17928" y="-10075"/>
            <a:ext cx="9161923" cy="5163650"/>
          </a:xfrm>
          <a:prstGeom prst="rect">
            <a:avLst/>
          </a:prstGeom>
          <a:noFill/>
          <a:ln>
            <a:noFill/>
          </a:ln>
        </p:spPr>
      </p:pic>
      <p:sp>
        <p:nvSpPr>
          <p:cNvPr id="11" name="Google Shape;11;p2"/>
          <p:cNvSpPr txBox="1">
            <a:spLocks noGrp="1"/>
          </p:cNvSpPr>
          <p:nvPr>
            <p:ph type="subTitle" idx="1"/>
          </p:nvPr>
        </p:nvSpPr>
        <p:spPr>
          <a:xfrm>
            <a:off x="944650" y="4350425"/>
            <a:ext cx="77103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1800"/>
              <a:buNone/>
              <a:defRPr sz="1800" b="1">
                <a:solidFill>
                  <a:schemeClr val="lt1"/>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title"/>
          </p:nvPr>
        </p:nvSpPr>
        <p:spPr>
          <a:xfrm>
            <a:off x="944650" y="1769194"/>
            <a:ext cx="8183100" cy="2188800"/>
          </a:xfrm>
          <a:prstGeom prst="rect">
            <a:avLst/>
          </a:prstGeom>
        </p:spPr>
        <p:txBody>
          <a:bodyPr spcFirstLastPara="1" wrap="square" lIns="91425" tIns="91425" rIns="91425" bIns="91425" anchor="t" anchorCtr="0">
            <a:noAutofit/>
          </a:bodyPr>
          <a:lstStyle>
            <a:lvl1pPr lvl="0" rtl="0">
              <a:lnSpc>
                <a:spcPct val="90000"/>
              </a:lnSpc>
              <a:spcBef>
                <a:spcPts val="0"/>
              </a:spcBef>
              <a:spcAft>
                <a:spcPts val="0"/>
              </a:spcAft>
              <a:buClr>
                <a:schemeClr val="lt1"/>
              </a:buClr>
              <a:buSzPts val="5600"/>
              <a:buNone/>
              <a:defRPr sz="5600">
                <a:solidFill>
                  <a:schemeClr val="lt1"/>
                </a:solidFill>
              </a:defRPr>
            </a:lvl1pPr>
            <a:lvl2pPr lvl="1" rtl="0">
              <a:lnSpc>
                <a:spcPct val="90000"/>
              </a:lnSpc>
              <a:spcBef>
                <a:spcPts val="0"/>
              </a:spcBef>
              <a:spcAft>
                <a:spcPts val="0"/>
              </a:spcAft>
              <a:buSzPts val="6000"/>
              <a:buNone/>
              <a:defRPr sz="6000"/>
            </a:lvl2pPr>
            <a:lvl3pPr lvl="2" rtl="0">
              <a:lnSpc>
                <a:spcPct val="90000"/>
              </a:lnSpc>
              <a:spcBef>
                <a:spcPts val="0"/>
              </a:spcBef>
              <a:spcAft>
                <a:spcPts val="0"/>
              </a:spcAft>
              <a:buSzPts val="6000"/>
              <a:buNone/>
              <a:defRPr sz="6000"/>
            </a:lvl3pPr>
            <a:lvl4pPr lvl="3" rtl="0">
              <a:lnSpc>
                <a:spcPct val="90000"/>
              </a:lnSpc>
              <a:spcBef>
                <a:spcPts val="0"/>
              </a:spcBef>
              <a:spcAft>
                <a:spcPts val="0"/>
              </a:spcAft>
              <a:buSzPts val="6000"/>
              <a:buNone/>
              <a:defRPr sz="6000"/>
            </a:lvl4pPr>
            <a:lvl5pPr lvl="4" rtl="0">
              <a:lnSpc>
                <a:spcPct val="90000"/>
              </a:lnSpc>
              <a:spcBef>
                <a:spcPts val="0"/>
              </a:spcBef>
              <a:spcAft>
                <a:spcPts val="0"/>
              </a:spcAft>
              <a:buSzPts val="6000"/>
              <a:buNone/>
              <a:defRPr sz="6000"/>
            </a:lvl5pPr>
            <a:lvl6pPr lvl="5" rtl="0">
              <a:lnSpc>
                <a:spcPct val="90000"/>
              </a:lnSpc>
              <a:spcBef>
                <a:spcPts val="0"/>
              </a:spcBef>
              <a:spcAft>
                <a:spcPts val="0"/>
              </a:spcAft>
              <a:buSzPts val="6000"/>
              <a:buNone/>
              <a:defRPr sz="6000"/>
            </a:lvl6pPr>
            <a:lvl7pPr lvl="6" rtl="0">
              <a:lnSpc>
                <a:spcPct val="90000"/>
              </a:lnSpc>
              <a:spcBef>
                <a:spcPts val="0"/>
              </a:spcBef>
              <a:spcAft>
                <a:spcPts val="0"/>
              </a:spcAft>
              <a:buSzPts val="6000"/>
              <a:buNone/>
              <a:defRPr sz="6000"/>
            </a:lvl7pPr>
            <a:lvl8pPr lvl="7" rtl="0">
              <a:lnSpc>
                <a:spcPct val="90000"/>
              </a:lnSpc>
              <a:spcBef>
                <a:spcPts val="0"/>
              </a:spcBef>
              <a:spcAft>
                <a:spcPts val="0"/>
              </a:spcAft>
              <a:buSzPts val="6000"/>
              <a:buNone/>
              <a:defRPr sz="6000"/>
            </a:lvl8pPr>
            <a:lvl9pPr lvl="8" rtl="0">
              <a:lnSpc>
                <a:spcPct val="90000"/>
              </a:lnSpc>
              <a:spcBef>
                <a:spcPts val="0"/>
              </a:spcBef>
              <a:spcAft>
                <a:spcPts val="0"/>
              </a:spcAft>
              <a:buSzPts val="6000"/>
              <a:buNone/>
              <a:defRPr sz="60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Слайд с кодом 1">
  <p:cSld name="CUSTOM_2">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500550" y="330736"/>
            <a:ext cx="8520600" cy="9798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7" name="Google Shape;47;p11"/>
          <p:cNvSpPr/>
          <p:nvPr/>
        </p:nvSpPr>
        <p:spPr>
          <a:xfrm>
            <a:off x="606200" y="1441163"/>
            <a:ext cx="7938600" cy="3564900"/>
          </a:xfrm>
          <a:prstGeom prst="rect">
            <a:avLst/>
          </a:prstGeom>
          <a:solidFill>
            <a:srgbClr val="FBF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1"/>
          <p:cNvSpPr txBox="1">
            <a:spLocks noGrp="1"/>
          </p:cNvSpPr>
          <p:nvPr>
            <p:ph type="subTitle" idx="1"/>
          </p:nvPr>
        </p:nvSpPr>
        <p:spPr>
          <a:xfrm>
            <a:off x="743675" y="1496071"/>
            <a:ext cx="8226300" cy="3455100"/>
          </a:xfrm>
          <a:prstGeom prst="rect">
            <a:avLst/>
          </a:prstGeom>
        </p:spPr>
        <p:txBody>
          <a:bodyPr spcFirstLastPara="1" wrap="square" lIns="91425" tIns="91425" rIns="91425" bIns="91425" anchor="t" anchorCtr="0">
            <a:normAutofit/>
          </a:bodyPr>
          <a:lstStyle>
            <a:lvl1pPr lvl="0" rtl="0">
              <a:lnSpc>
                <a:spcPct val="115000"/>
              </a:lnSpc>
              <a:spcBef>
                <a:spcPts val="0"/>
              </a:spcBef>
              <a:spcAft>
                <a:spcPts val="0"/>
              </a:spcAft>
              <a:buSzPts val="1100"/>
              <a:buFont typeface="Courier New"/>
              <a:buNone/>
              <a:defRPr sz="1100">
                <a:latin typeface="Courier New"/>
                <a:ea typeface="Courier New"/>
                <a:cs typeface="Courier New"/>
                <a:sym typeface="Courier New"/>
              </a:defRPr>
            </a:lvl1pPr>
            <a:lvl2pPr lvl="1" rtl="0">
              <a:lnSpc>
                <a:spcPct val="115000"/>
              </a:lnSpc>
              <a:spcBef>
                <a:spcPts val="0"/>
              </a:spcBef>
              <a:spcAft>
                <a:spcPts val="0"/>
              </a:spcAft>
              <a:buSzPts val="1700"/>
              <a:buNone/>
              <a:defRPr sz="1700"/>
            </a:lvl2pPr>
            <a:lvl3pPr lvl="2" rtl="0">
              <a:lnSpc>
                <a:spcPct val="115000"/>
              </a:lnSpc>
              <a:spcBef>
                <a:spcPts val="0"/>
              </a:spcBef>
              <a:spcAft>
                <a:spcPts val="0"/>
              </a:spcAft>
              <a:buSzPts val="1700"/>
              <a:buNone/>
              <a:defRPr sz="1700"/>
            </a:lvl3pPr>
            <a:lvl4pPr lvl="3" rtl="0">
              <a:lnSpc>
                <a:spcPct val="115000"/>
              </a:lnSpc>
              <a:spcBef>
                <a:spcPts val="0"/>
              </a:spcBef>
              <a:spcAft>
                <a:spcPts val="0"/>
              </a:spcAft>
              <a:buSzPts val="1700"/>
              <a:buNone/>
              <a:defRPr sz="1700"/>
            </a:lvl4pPr>
            <a:lvl5pPr lvl="4" rtl="0">
              <a:lnSpc>
                <a:spcPct val="115000"/>
              </a:lnSpc>
              <a:spcBef>
                <a:spcPts val="0"/>
              </a:spcBef>
              <a:spcAft>
                <a:spcPts val="0"/>
              </a:spcAft>
              <a:buSzPts val="1700"/>
              <a:buNone/>
              <a:defRPr sz="1700"/>
            </a:lvl5pPr>
            <a:lvl6pPr lvl="5" rtl="0">
              <a:lnSpc>
                <a:spcPct val="115000"/>
              </a:lnSpc>
              <a:spcBef>
                <a:spcPts val="0"/>
              </a:spcBef>
              <a:spcAft>
                <a:spcPts val="0"/>
              </a:spcAft>
              <a:buSzPts val="1700"/>
              <a:buNone/>
              <a:defRPr sz="1700"/>
            </a:lvl6pPr>
            <a:lvl7pPr lvl="6" rtl="0">
              <a:lnSpc>
                <a:spcPct val="115000"/>
              </a:lnSpc>
              <a:spcBef>
                <a:spcPts val="0"/>
              </a:spcBef>
              <a:spcAft>
                <a:spcPts val="0"/>
              </a:spcAft>
              <a:buSzPts val="1700"/>
              <a:buNone/>
              <a:defRPr sz="1700"/>
            </a:lvl7pPr>
            <a:lvl8pPr lvl="7" rtl="0">
              <a:lnSpc>
                <a:spcPct val="115000"/>
              </a:lnSpc>
              <a:spcBef>
                <a:spcPts val="0"/>
              </a:spcBef>
              <a:spcAft>
                <a:spcPts val="0"/>
              </a:spcAft>
              <a:buSzPts val="1700"/>
              <a:buNone/>
              <a:defRPr sz="1700"/>
            </a:lvl8pPr>
            <a:lvl9pPr lvl="8" rtl="0">
              <a:lnSpc>
                <a:spcPct val="115000"/>
              </a:lnSpc>
              <a:spcBef>
                <a:spcPts val="0"/>
              </a:spcBef>
              <a:spcAft>
                <a:spcPts val="0"/>
              </a:spcAft>
              <a:buSzPts val="1700"/>
              <a:buNone/>
              <a:defRPr sz="17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Слайд с кодом 2">
  <p:cSld name="CUSTOM_2_1">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500550" y="330736"/>
            <a:ext cx="8520600" cy="9798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p:nvPr/>
        </p:nvSpPr>
        <p:spPr>
          <a:xfrm>
            <a:off x="606200" y="1441163"/>
            <a:ext cx="7938600" cy="3564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2"/>
          <p:cNvSpPr txBox="1">
            <a:spLocks noGrp="1"/>
          </p:cNvSpPr>
          <p:nvPr>
            <p:ph type="subTitle" idx="1"/>
          </p:nvPr>
        </p:nvSpPr>
        <p:spPr>
          <a:xfrm>
            <a:off x="743675" y="1496071"/>
            <a:ext cx="8226300" cy="3455100"/>
          </a:xfrm>
          <a:prstGeom prst="rect">
            <a:avLst/>
          </a:prstGeom>
        </p:spPr>
        <p:txBody>
          <a:bodyPr spcFirstLastPara="1" wrap="square" lIns="91425" tIns="91425" rIns="91425" bIns="91425" anchor="t" anchorCtr="0">
            <a:normAutofit/>
          </a:bodyPr>
          <a:lstStyle>
            <a:lvl1pPr lvl="0" rtl="0">
              <a:lnSpc>
                <a:spcPct val="115000"/>
              </a:lnSpc>
              <a:spcBef>
                <a:spcPts val="0"/>
              </a:spcBef>
              <a:spcAft>
                <a:spcPts val="0"/>
              </a:spcAft>
              <a:buClr>
                <a:schemeClr val="lt1"/>
              </a:buClr>
              <a:buSzPts val="1100"/>
              <a:buFont typeface="Courier New"/>
              <a:buNone/>
              <a:defRPr sz="1100">
                <a:solidFill>
                  <a:schemeClr val="lt1"/>
                </a:solidFill>
                <a:latin typeface="Courier New"/>
                <a:ea typeface="Courier New"/>
                <a:cs typeface="Courier New"/>
                <a:sym typeface="Courier New"/>
              </a:defRPr>
            </a:lvl1pPr>
            <a:lvl2pPr lvl="1" rtl="0">
              <a:lnSpc>
                <a:spcPct val="115000"/>
              </a:lnSpc>
              <a:spcBef>
                <a:spcPts val="0"/>
              </a:spcBef>
              <a:spcAft>
                <a:spcPts val="0"/>
              </a:spcAft>
              <a:buSzPts val="1700"/>
              <a:buNone/>
              <a:defRPr sz="1700"/>
            </a:lvl2pPr>
            <a:lvl3pPr lvl="2" rtl="0">
              <a:lnSpc>
                <a:spcPct val="115000"/>
              </a:lnSpc>
              <a:spcBef>
                <a:spcPts val="0"/>
              </a:spcBef>
              <a:spcAft>
                <a:spcPts val="0"/>
              </a:spcAft>
              <a:buSzPts val="1700"/>
              <a:buNone/>
              <a:defRPr sz="1700"/>
            </a:lvl3pPr>
            <a:lvl4pPr lvl="3" rtl="0">
              <a:lnSpc>
                <a:spcPct val="115000"/>
              </a:lnSpc>
              <a:spcBef>
                <a:spcPts val="0"/>
              </a:spcBef>
              <a:spcAft>
                <a:spcPts val="0"/>
              </a:spcAft>
              <a:buSzPts val="1700"/>
              <a:buNone/>
              <a:defRPr sz="1700"/>
            </a:lvl4pPr>
            <a:lvl5pPr lvl="4" rtl="0">
              <a:lnSpc>
                <a:spcPct val="115000"/>
              </a:lnSpc>
              <a:spcBef>
                <a:spcPts val="0"/>
              </a:spcBef>
              <a:spcAft>
                <a:spcPts val="0"/>
              </a:spcAft>
              <a:buSzPts val="1700"/>
              <a:buNone/>
              <a:defRPr sz="1700"/>
            </a:lvl5pPr>
            <a:lvl6pPr lvl="5" rtl="0">
              <a:lnSpc>
                <a:spcPct val="115000"/>
              </a:lnSpc>
              <a:spcBef>
                <a:spcPts val="0"/>
              </a:spcBef>
              <a:spcAft>
                <a:spcPts val="0"/>
              </a:spcAft>
              <a:buSzPts val="1700"/>
              <a:buNone/>
              <a:defRPr sz="1700"/>
            </a:lvl6pPr>
            <a:lvl7pPr lvl="6" rtl="0">
              <a:lnSpc>
                <a:spcPct val="115000"/>
              </a:lnSpc>
              <a:spcBef>
                <a:spcPts val="0"/>
              </a:spcBef>
              <a:spcAft>
                <a:spcPts val="0"/>
              </a:spcAft>
              <a:buSzPts val="1700"/>
              <a:buNone/>
              <a:defRPr sz="1700"/>
            </a:lvl7pPr>
            <a:lvl8pPr lvl="7" rtl="0">
              <a:lnSpc>
                <a:spcPct val="115000"/>
              </a:lnSpc>
              <a:spcBef>
                <a:spcPts val="0"/>
              </a:spcBef>
              <a:spcAft>
                <a:spcPts val="0"/>
              </a:spcAft>
              <a:buSzPts val="1700"/>
              <a:buNone/>
              <a:defRPr sz="1700"/>
            </a:lvl8pPr>
            <a:lvl9pPr lvl="8" rtl="0">
              <a:lnSpc>
                <a:spcPct val="115000"/>
              </a:lnSpc>
              <a:spcBef>
                <a:spcPts val="0"/>
              </a:spcBef>
              <a:spcAft>
                <a:spcPts val="0"/>
              </a:spcAft>
              <a:buSzPts val="1700"/>
              <a:buNone/>
              <a:defRPr sz="1700"/>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Слайд КОД+ТЕКСТ 1">
  <p:cSld name="CUSTOM_4">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500550" y="330736"/>
            <a:ext cx="8520600" cy="9798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5" name="Google Shape;55;p13"/>
          <p:cNvSpPr txBox="1">
            <a:spLocks noGrp="1"/>
          </p:cNvSpPr>
          <p:nvPr>
            <p:ph type="subTitle" idx="1"/>
          </p:nvPr>
        </p:nvSpPr>
        <p:spPr>
          <a:xfrm>
            <a:off x="530000" y="1310381"/>
            <a:ext cx="7862400" cy="720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500"/>
              <a:buNone/>
              <a:defRPr>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
        <p:nvSpPr>
          <p:cNvPr id="56" name="Google Shape;56;p13"/>
          <p:cNvSpPr/>
          <p:nvPr/>
        </p:nvSpPr>
        <p:spPr>
          <a:xfrm>
            <a:off x="606200" y="2144231"/>
            <a:ext cx="7938600" cy="2464500"/>
          </a:xfrm>
          <a:prstGeom prst="rect">
            <a:avLst/>
          </a:prstGeom>
          <a:solidFill>
            <a:srgbClr val="FBF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txBox="1">
            <a:spLocks noGrp="1"/>
          </p:cNvSpPr>
          <p:nvPr>
            <p:ph type="subTitle" idx="2"/>
          </p:nvPr>
        </p:nvSpPr>
        <p:spPr>
          <a:xfrm>
            <a:off x="795050" y="2220038"/>
            <a:ext cx="7568100" cy="2363700"/>
          </a:xfrm>
          <a:prstGeom prst="rect">
            <a:avLst/>
          </a:prstGeom>
        </p:spPr>
        <p:txBody>
          <a:bodyPr spcFirstLastPara="1" wrap="square" lIns="91425" tIns="91425" rIns="91425" bIns="91425" anchor="t" anchorCtr="0">
            <a:normAutofit/>
          </a:bodyPr>
          <a:lstStyle>
            <a:lvl1pPr lvl="0" rtl="0">
              <a:lnSpc>
                <a:spcPct val="115000"/>
              </a:lnSpc>
              <a:spcBef>
                <a:spcPts val="0"/>
              </a:spcBef>
              <a:spcAft>
                <a:spcPts val="0"/>
              </a:spcAft>
              <a:buSzPts val="1300"/>
              <a:buFont typeface="Courier New"/>
              <a:buNone/>
              <a:defRPr sz="1300">
                <a:latin typeface="Courier New"/>
                <a:ea typeface="Courier New"/>
                <a:cs typeface="Courier New"/>
                <a:sym typeface="Courier New"/>
              </a:defRPr>
            </a:lvl1pPr>
            <a:lvl2pPr lvl="1" rtl="0">
              <a:lnSpc>
                <a:spcPct val="115000"/>
              </a:lnSpc>
              <a:spcBef>
                <a:spcPts val="0"/>
              </a:spcBef>
              <a:spcAft>
                <a:spcPts val="0"/>
              </a:spcAft>
              <a:buSzPts val="1700"/>
              <a:buNone/>
              <a:defRPr sz="1700"/>
            </a:lvl2pPr>
            <a:lvl3pPr lvl="2" rtl="0">
              <a:lnSpc>
                <a:spcPct val="115000"/>
              </a:lnSpc>
              <a:spcBef>
                <a:spcPts val="0"/>
              </a:spcBef>
              <a:spcAft>
                <a:spcPts val="0"/>
              </a:spcAft>
              <a:buSzPts val="1700"/>
              <a:buNone/>
              <a:defRPr sz="1700"/>
            </a:lvl3pPr>
            <a:lvl4pPr lvl="3" rtl="0">
              <a:lnSpc>
                <a:spcPct val="115000"/>
              </a:lnSpc>
              <a:spcBef>
                <a:spcPts val="0"/>
              </a:spcBef>
              <a:spcAft>
                <a:spcPts val="0"/>
              </a:spcAft>
              <a:buSzPts val="1700"/>
              <a:buNone/>
              <a:defRPr sz="1700"/>
            </a:lvl4pPr>
            <a:lvl5pPr lvl="4" rtl="0">
              <a:lnSpc>
                <a:spcPct val="115000"/>
              </a:lnSpc>
              <a:spcBef>
                <a:spcPts val="0"/>
              </a:spcBef>
              <a:spcAft>
                <a:spcPts val="0"/>
              </a:spcAft>
              <a:buSzPts val="1700"/>
              <a:buNone/>
              <a:defRPr sz="1700"/>
            </a:lvl5pPr>
            <a:lvl6pPr lvl="5" rtl="0">
              <a:lnSpc>
                <a:spcPct val="115000"/>
              </a:lnSpc>
              <a:spcBef>
                <a:spcPts val="0"/>
              </a:spcBef>
              <a:spcAft>
                <a:spcPts val="0"/>
              </a:spcAft>
              <a:buSzPts val="1700"/>
              <a:buNone/>
              <a:defRPr sz="1700"/>
            </a:lvl6pPr>
            <a:lvl7pPr lvl="6" rtl="0">
              <a:lnSpc>
                <a:spcPct val="115000"/>
              </a:lnSpc>
              <a:spcBef>
                <a:spcPts val="0"/>
              </a:spcBef>
              <a:spcAft>
                <a:spcPts val="0"/>
              </a:spcAft>
              <a:buSzPts val="1700"/>
              <a:buNone/>
              <a:defRPr sz="1700"/>
            </a:lvl7pPr>
            <a:lvl8pPr lvl="7" rtl="0">
              <a:lnSpc>
                <a:spcPct val="115000"/>
              </a:lnSpc>
              <a:spcBef>
                <a:spcPts val="0"/>
              </a:spcBef>
              <a:spcAft>
                <a:spcPts val="0"/>
              </a:spcAft>
              <a:buSzPts val="1700"/>
              <a:buNone/>
              <a:defRPr sz="1700"/>
            </a:lvl8pPr>
            <a:lvl9pPr lvl="8" rtl="0">
              <a:lnSpc>
                <a:spcPct val="115000"/>
              </a:lnSpc>
              <a:spcBef>
                <a:spcPts val="0"/>
              </a:spcBef>
              <a:spcAft>
                <a:spcPts val="0"/>
              </a:spcAft>
              <a:buSzPts val="1700"/>
              <a:buNone/>
              <a:defRPr sz="17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Слайд КОД+ТЕКСТ 2">
  <p:cSld name="CUSTOM_4_1">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500550" y="330736"/>
            <a:ext cx="8520600" cy="9798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4"/>
          <p:cNvSpPr/>
          <p:nvPr/>
        </p:nvSpPr>
        <p:spPr>
          <a:xfrm>
            <a:off x="362300" y="1364963"/>
            <a:ext cx="4748700" cy="3564900"/>
          </a:xfrm>
          <a:prstGeom prst="rect">
            <a:avLst/>
          </a:prstGeom>
          <a:solidFill>
            <a:srgbClr val="FBFB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4"/>
          <p:cNvSpPr txBox="1">
            <a:spLocks noGrp="1"/>
          </p:cNvSpPr>
          <p:nvPr>
            <p:ph type="subTitle" idx="1"/>
          </p:nvPr>
        </p:nvSpPr>
        <p:spPr>
          <a:xfrm>
            <a:off x="500550" y="1474819"/>
            <a:ext cx="4428600" cy="3455100"/>
          </a:xfrm>
          <a:prstGeom prst="rect">
            <a:avLst/>
          </a:prstGeom>
        </p:spPr>
        <p:txBody>
          <a:bodyPr spcFirstLastPara="1" wrap="square" lIns="91425" tIns="91425" rIns="91425" bIns="91425" anchor="t" anchorCtr="0">
            <a:normAutofit/>
          </a:bodyPr>
          <a:lstStyle>
            <a:lvl1pPr lvl="0" rtl="0">
              <a:lnSpc>
                <a:spcPct val="115000"/>
              </a:lnSpc>
              <a:spcBef>
                <a:spcPts val="0"/>
              </a:spcBef>
              <a:spcAft>
                <a:spcPts val="0"/>
              </a:spcAft>
              <a:buSzPts val="1300"/>
              <a:buFont typeface="Courier New"/>
              <a:buNone/>
              <a:defRPr sz="1300">
                <a:latin typeface="Courier New"/>
                <a:ea typeface="Courier New"/>
                <a:cs typeface="Courier New"/>
                <a:sym typeface="Courier New"/>
              </a:defRPr>
            </a:lvl1pPr>
            <a:lvl2pPr lvl="1" rtl="0">
              <a:lnSpc>
                <a:spcPct val="115000"/>
              </a:lnSpc>
              <a:spcBef>
                <a:spcPts val="0"/>
              </a:spcBef>
              <a:spcAft>
                <a:spcPts val="0"/>
              </a:spcAft>
              <a:buSzPts val="1700"/>
              <a:buNone/>
              <a:defRPr sz="1700"/>
            </a:lvl2pPr>
            <a:lvl3pPr lvl="2" rtl="0">
              <a:lnSpc>
                <a:spcPct val="115000"/>
              </a:lnSpc>
              <a:spcBef>
                <a:spcPts val="0"/>
              </a:spcBef>
              <a:spcAft>
                <a:spcPts val="0"/>
              </a:spcAft>
              <a:buSzPts val="1700"/>
              <a:buNone/>
              <a:defRPr sz="1700"/>
            </a:lvl3pPr>
            <a:lvl4pPr lvl="3" rtl="0">
              <a:lnSpc>
                <a:spcPct val="115000"/>
              </a:lnSpc>
              <a:spcBef>
                <a:spcPts val="0"/>
              </a:spcBef>
              <a:spcAft>
                <a:spcPts val="0"/>
              </a:spcAft>
              <a:buSzPts val="1700"/>
              <a:buNone/>
              <a:defRPr sz="1700"/>
            </a:lvl4pPr>
            <a:lvl5pPr lvl="4" rtl="0">
              <a:lnSpc>
                <a:spcPct val="115000"/>
              </a:lnSpc>
              <a:spcBef>
                <a:spcPts val="0"/>
              </a:spcBef>
              <a:spcAft>
                <a:spcPts val="0"/>
              </a:spcAft>
              <a:buSzPts val="1700"/>
              <a:buNone/>
              <a:defRPr sz="1700"/>
            </a:lvl5pPr>
            <a:lvl6pPr lvl="5" rtl="0">
              <a:lnSpc>
                <a:spcPct val="115000"/>
              </a:lnSpc>
              <a:spcBef>
                <a:spcPts val="0"/>
              </a:spcBef>
              <a:spcAft>
                <a:spcPts val="0"/>
              </a:spcAft>
              <a:buSzPts val="1700"/>
              <a:buNone/>
              <a:defRPr sz="1700"/>
            </a:lvl6pPr>
            <a:lvl7pPr lvl="6" rtl="0">
              <a:lnSpc>
                <a:spcPct val="115000"/>
              </a:lnSpc>
              <a:spcBef>
                <a:spcPts val="0"/>
              </a:spcBef>
              <a:spcAft>
                <a:spcPts val="0"/>
              </a:spcAft>
              <a:buSzPts val="1700"/>
              <a:buNone/>
              <a:defRPr sz="1700"/>
            </a:lvl7pPr>
            <a:lvl8pPr lvl="7" rtl="0">
              <a:lnSpc>
                <a:spcPct val="115000"/>
              </a:lnSpc>
              <a:spcBef>
                <a:spcPts val="0"/>
              </a:spcBef>
              <a:spcAft>
                <a:spcPts val="0"/>
              </a:spcAft>
              <a:buSzPts val="1700"/>
              <a:buNone/>
              <a:defRPr sz="1700"/>
            </a:lvl8pPr>
            <a:lvl9pPr lvl="8" rtl="0">
              <a:lnSpc>
                <a:spcPct val="115000"/>
              </a:lnSpc>
              <a:spcBef>
                <a:spcPts val="0"/>
              </a:spcBef>
              <a:spcAft>
                <a:spcPts val="0"/>
              </a:spcAft>
              <a:buSzPts val="1700"/>
              <a:buNone/>
              <a:defRPr sz="1700"/>
            </a:lvl9pPr>
          </a:lstStyle>
          <a:p>
            <a:endParaRPr/>
          </a:p>
        </p:txBody>
      </p:sp>
      <p:sp>
        <p:nvSpPr>
          <p:cNvPr id="62" name="Google Shape;62;p14"/>
          <p:cNvSpPr txBox="1">
            <a:spLocks noGrp="1"/>
          </p:cNvSpPr>
          <p:nvPr>
            <p:ph type="subTitle" idx="2"/>
          </p:nvPr>
        </p:nvSpPr>
        <p:spPr>
          <a:xfrm>
            <a:off x="5555275" y="1474819"/>
            <a:ext cx="3151200" cy="32613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300"/>
              <a:buNone/>
              <a:defRPr sz="1300">
                <a:solidFill>
                  <a:schemeClr val="dk1"/>
                </a:solidFill>
              </a:defRPr>
            </a:lvl2pPr>
            <a:lvl3pPr lvl="2" rtl="0">
              <a:lnSpc>
                <a:spcPct val="100000"/>
              </a:lnSpc>
              <a:spcBef>
                <a:spcPts val="0"/>
              </a:spcBef>
              <a:spcAft>
                <a:spcPts val="0"/>
              </a:spcAft>
              <a:buClr>
                <a:schemeClr val="dk1"/>
              </a:buClr>
              <a:buSzPts val="1100"/>
              <a:buNone/>
              <a:defRPr sz="1100">
                <a:solidFill>
                  <a:schemeClr val="dk1"/>
                </a:solidFill>
              </a:defRPr>
            </a:lvl3pPr>
            <a:lvl4pPr lvl="3" rtl="0">
              <a:lnSpc>
                <a:spcPct val="100000"/>
              </a:lnSpc>
              <a:spcBef>
                <a:spcPts val="0"/>
              </a:spcBef>
              <a:spcAft>
                <a:spcPts val="0"/>
              </a:spcAft>
              <a:buClr>
                <a:schemeClr val="dk1"/>
              </a:buClr>
              <a:buSzPts val="1100"/>
              <a:buNone/>
              <a:defRPr sz="1100">
                <a:solidFill>
                  <a:schemeClr val="dk1"/>
                </a:solidFill>
              </a:defRPr>
            </a:lvl4pPr>
            <a:lvl5pPr lvl="4" rtl="0">
              <a:lnSpc>
                <a:spcPct val="100000"/>
              </a:lnSpc>
              <a:spcBef>
                <a:spcPts val="0"/>
              </a:spcBef>
              <a:spcAft>
                <a:spcPts val="0"/>
              </a:spcAft>
              <a:buClr>
                <a:schemeClr val="dk1"/>
              </a:buClr>
              <a:buSzPts val="1100"/>
              <a:buNone/>
              <a:defRPr sz="1100">
                <a:solidFill>
                  <a:schemeClr val="dk1"/>
                </a:solidFill>
              </a:defRPr>
            </a:lvl5pPr>
            <a:lvl6pPr lvl="5" rtl="0">
              <a:lnSpc>
                <a:spcPct val="100000"/>
              </a:lnSpc>
              <a:spcBef>
                <a:spcPts val="0"/>
              </a:spcBef>
              <a:spcAft>
                <a:spcPts val="0"/>
              </a:spcAft>
              <a:buClr>
                <a:schemeClr val="dk1"/>
              </a:buClr>
              <a:buSzPts val="1100"/>
              <a:buNone/>
              <a:defRPr sz="1100">
                <a:solidFill>
                  <a:schemeClr val="dk1"/>
                </a:solidFill>
              </a:defRPr>
            </a:lvl6pPr>
            <a:lvl7pPr lvl="6" rtl="0">
              <a:lnSpc>
                <a:spcPct val="100000"/>
              </a:lnSpc>
              <a:spcBef>
                <a:spcPts val="0"/>
              </a:spcBef>
              <a:spcAft>
                <a:spcPts val="0"/>
              </a:spcAft>
              <a:buClr>
                <a:schemeClr val="dk1"/>
              </a:buClr>
              <a:buSzPts val="1100"/>
              <a:buNone/>
              <a:defRPr sz="1100">
                <a:solidFill>
                  <a:schemeClr val="dk1"/>
                </a:solidFill>
              </a:defRPr>
            </a:lvl7pPr>
            <a:lvl8pPr lvl="7" rtl="0">
              <a:lnSpc>
                <a:spcPct val="100000"/>
              </a:lnSpc>
              <a:spcBef>
                <a:spcPts val="0"/>
              </a:spcBef>
              <a:spcAft>
                <a:spcPts val="0"/>
              </a:spcAft>
              <a:buClr>
                <a:schemeClr val="dk1"/>
              </a:buClr>
              <a:buSzPts val="1100"/>
              <a:buNone/>
              <a:defRPr sz="1100">
                <a:solidFill>
                  <a:schemeClr val="dk1"/>
                </a:solidFill>
              </a:defRPr>
            </a:lvl8pPr>
            <a:lvl9pPr lvl="8" rtl="0">
              <a:lnSpc>
                <a:spcPct val="100000"/>
              </a:lnSpc>
              <a:spcBef>
                <a:spcPts val="0"/>
              </a:spcBef>
              <a:spcAft>
                <a:spcPts val="0"/>
              </a:spcAft>
              <a:buClr>
                <a:schemeClr val="dk1"/>
              </a:buClr>
              <a:buSzPts val="1100"/>
              <a:buNone/>
              <a:defRPr sz="11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Белый слайд + заголовок"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500550" y="1940306"/>
            <a:ext cx="7935300" cy="841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500550" y="330736"/>
            <a:ext cx="8520600" cy="9798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500550" y="1426469"/>
            <a:ext cx="8520600" cy="3416400"/>
          </a:xfrm>
          <a:prstGeom prst="rect">
            <a:avLst/>
          </a:prstGeom>
        </p:spPr>
        <p:txBody>
          <a:bodyPr spcFirstLastPara="1" wrap="square" lIns="91425" tIns="91425" rIns="91425" bIns="91425" anchor="t" anchorCtr="0">
            <a:normAutofit/>
          </a:bodyPr>
          <a:lstStyle>
            <a:lvl1pPr marL="457200" lvl="0" indent="-336550" rtl="0">
              <a:lnSpc>
                <a:spcPct val="120000"/>
              </a:lnSpc>
              <a:spcBef>
                <a:spcPts val="300"/>
              </a:spcBef>
              <a:spcAft>
                <a:spcPts val="0"/>
              </a:spcAft>
              <a:buSzPts val="1700"/>
              <a:buChar char="●"/>
              <a:defRPr/>
            </a:lvl1pPr>
            <a:lvl2pPr marL="914400" lvl="1" indent="-323850" rtl="0">
              <a:lnSpc>
                <a:spcPct val="120000"/>
              </a:lnSpc>
              <a:spcBef>
                <a:spcPts val="300"/>
              </a:spcBef>
              <a:spcAft>
                <a:spcPts val="0"/>
              </a:spcAft>
              <a:buSzPts val="1500"/>
              <a:buChar char="○"/>
              <a:defRPr/>
            </a:lvl2pPr>
            <a:lvl3pPr marL="1371600" lvl="2" indent="-311150" rtl="0">
              <a:lnSpc>
                <a:spcPct val="120000"/>
              </a:lnSpc>
              <a:spcBef>
                <a:spcPts val="300"/>
              </a:spcBef>
              <a:spcAft>
                <a:spcPts val="0"/>
              </a:spcAft>
              <a:buSzPts val="1300"/>
              <a:buChar char="■"/>
              <a:defRPr/>
            </a:lvl3pPr>
            <a:lvl4pPr marL="1828800" lvl="3" indent="-311150" rtl="0">
              <a:lnSpc>
                <a:spcPct val="120000"/>
              </a:lnSpc>
              <a:spcBef>
                <a:spcPts val="300"/>
              </a:spcBef>
              <a:spcAft>
                <a:spcPts val="0"/>
              </a:spcAft>
              <a:buSzPts val="1300"/>
              <a:buChar char="●"/>
              <a:defRPr/>
            </a:lvl4pPr>
            <a:lvl5pPr marL="2286000" lvl="4" indent="-311150" rtl="0">
              <a:lnSpc>
                <a:spcPct val="120000"/>
              </a:lnSpc>
              <a:spcBef>
                <a:spcPts val="0"/>
              </a:spcBef>
              <a:spcAft>
                <a:spcPts val="0"/>
              </a:spcAft>
              <a:buSzPts val="1300"/>
              <a:buChar char="○"/>
              <a:defRPr/>
            </a:lvl5pPr>
            <a:lvl6pPr marL="2743200" lvl="5" indent="-311150" rtl="0">
              <a:lnSpc>
                <a:spcPct val="120000"/>
              </a:lnSpc>
              <a:spcBef>
                <a:spcPts val="300"/>
              </a:spcBef>
              <a:spcAft>
                <a:spcPts val="0"/>
              </a:spcAft>
              <a:buSzPts val="1300"/>
              <a:buChar char="■"/>
              <a:defRPr/>
            </a:lvl6pPr>
            <a:lvl7pPr marL="3200400" lvl="6" indent="-311150" rtl="0">
              <a:lnSpc>
                <a:spcPct val="120000"/>
              </a:lnSpc>
              <a:spcBef>
                <a:spcPts val="300"/>
              </a:spcBef>
              <a:spcAft>
                <a:spcPts val="0"/>
              </a:spcAft>
              <a:buSzPts val="1300"/>
              <a:buChar char="●"/>
              <a:defRPr/>
            </a:lvl7pPr>
            <a:lvl8pPr marL="3657600" lvl="7" indent="-311150" rtl="0">
              <a:lnSpc>
                <a:spcPct val="120000"/>
              </a:lnSpc>
              <a:spcBef>
                <a:spcPts val="300"/>
              </a:spcBef>
              <a:spcAft>
                <a:spcPts val="0"/>
              </a:spcAft>
              <a:buSzPts val="1300"/>
              <a:buChar char="○"/>
              <a:defRPr/>
            </a:lvl8pPr>
            <a:lvl9pPr marL="4114800" lvl="8" indent="-311150" rtl="0">
              <a:lnSpc>
                <a:spcPct val="120000"/>
              </a:lnSpc>
              <a:spcBef>
                <a:spcPts val="300"/>
              </a:spcBef>
              <a:spcAft>
                <a:spcPts val="0"/>
              </a:spcAft>
              <a:buSzPts val="13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Тема вебинара"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
        <p:nvSpPr>
          <p:cNvPr id="22" name="Google Shape;22;p5"/>
          <p:cNvSpPr txBox="1">
            <a:spLocks noGrp="1"/>
          </p:cNvSpPr>
          <p:nvPr>
            <p:ph type="title"/>
          </p:nvPr>
        </p:nvSpPr>
        <p:spPr>
          <a:xfrm>
            <a:off x="500550" y="821213"/>
            <a:ext cx="8520600" cy="19836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sz="3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subTitle" idx="1"/>
          </p:nvPr>
        </p:nvSpPr>
        <p:spPr>
          <a:xfrm>
            <a:off x="500550" y="457313"/>
            <a:ext cx="77967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FF9900"/>
              </a:buClr>
              <a:buSzPts val="1500"/>
              <a:buNone/>
              <a:defRPr sz="1500">
                <a:solidFill>
                  <a:srgbClr val="FF9900"/>
                </a:solidFill>
              </a:defRPr>
            </a:lvl1pPr>
            <a:lvl2pPr lvl="1" rtl="0">
              <a:lnSpc>
                <a:spcPct val="100000"/>
              </a:lnSpc>
              <a:spcBef>
                <a:spcPts val="0"/>
              </a:spcBef>
              <a:spcAft>
                <a:spcPts val="0"/>
              </a:spcAft>
              <a:buClr>
                <a:srgbClr val="013D85"/>
              </a:buClr>
              <a:buSzPts val="2300"/>
              <a:buNone/>
              <a:defRPr sz="2300">
                <a:solidFill>
                  <a:srgbClr val="013D85"/>
                </a:solidFill>
              </a:defRPr>
            </a:lvl2pPr>
            <a:lvl3pPr lvl="2" rtl="0">
              <a:lnSpc>
                <a:spcPct val="100000"/>
              </a:lnSpc>
              <a:spcBef>
                <a:spcPts val="0"/>
              </a:spcBef>
              <a:spcAft>
                <a:spcPts val="0"/>
              </a:spcAft>
              <a:buClr>
                <a:srgbClr val="013D85"/>
              </a:buClr>
              <a:buSzPts val="2300"/>
              <a:buNone/>
              <a:defRPr sz="2300">
                <a:solidFill>
                  <a:srgbClr val="013D85"/>
                </a:solidFill>
              </a:defRPr>
            </a:lvl3pPr>
            <a:lvl4pPr lvl="3" rtl="0">
              <a:lnSpc>
                <a:spcPct val="100000"/>
              </a:lnSpc>
              <a:spcBef>
                <a:spcPts val="0"/>
              </a:spcBef>
              <a:spcAft>
                <a:spcPts val="0"/>
              </a:spcAft>
              <a:buClr>
                <a:srgbClr val="013D85"/>
              </a:buClr>
              <a:buSzPts val="2300"/>
              <a:buNone/>
              <a:defRPr sz="2300">
                <a:solidFill>
                  <a:srgbClr val="013D85"/>
                </a:solidFill>
              </a:defRPr>
            </a:lvl4pPr>
            <a:lvl5pPr lvl="4" rtl="0">
              <a:lnSpc>
                <a:spcPct val="100000"/>
              </a:lnSpc>
              <a:spcBef>
                <a:spcPts val="0"/>
              </a:spcBef>
              <a:spcAft>
                <a:spcPts val="0"/>
              </a:spcAft>
              <a:buClr>
                <a:srgbClr val="013D85"/>
              </a:buClr>
              <a:buSzPts val="2300"/>
              <a:buNone/>
              <a:defRPr sz="2300">
                <a:solidFill>
                  <a:srgbClr val="013D85"/>
                </a:solidFill>
              </a:defRPr>
            </a:lvl5pPr>
            <a:lvl6pPr lvl="5" rtl="0">
              <a:lnSpc>
                <a:spcPct val="100000"/>
              </a:lnSpc>
              <a:spcBef>
                <a:spcPts val="0"/>
              </a:spcBef>
              <a:spcAft>
                <a:spcPts val="0"/>
              </a:spcAft>
              <a:buClr>
                <a:srgbClr val="013D85"/>
              </a:buClr>
              <a:buSzPts val="2300"/>
              <a:buNone/>
              <a:defRPr sz="2300">
                <a:solidFill>
                  <a:srgbClr val="013D85"/>
                </a:solidFill>
              </a:defRPr>
            </a:lvl6pPr>
            <a:lvl7pPr lvl="6" rtl="0">
              <a:lnSpc>
                <a:spcPct val="100000"/>
              </a:lnSpc>
              <a:spcBef>
                <a:spcPts val="0"/>
              </a:spcBef>
              <a:spcAft>
                <a:spcPts val="0"/>
              </a:spcAft>
              <a:buClr>
                <a:srgbClr val="013D85"/>
              </a:buClr>
              <a:buSzPts val="2300"/>
              <a:buNone/>
              <a:defRPr sz="2300">
                <a:solidFill>
                  <a:srgbClr val="013D85"/>
                </a:solidFill>
              </a:defRPr>
            </a:lvl7pPr>
            <a:lvl8pPr lvl="7" rtl="0">
              <a:lnSpc>
                <a:spcPct val="100000"/>
              </a:lnSpc>
              <a:spcBef>
                <a:spcPts val="0"/>
              </a:spcBef>
              <a:spcAft>
                <a:spcPts val="0"/>
              </a:spcAft>
              <a:buClr>
                <a:srgbClr val="013D85"/>
              </a:buClr>
              <a:buSzPts val="2300"/>
              <a:buNone/>
              <a:defRPr sz="2300">
                <a:solidFill>
                  <a:srgbClr val="013D85"/>
                </a:solidFill>
              </a:defRPr>
            </a:lvl8pPr>
            <a:lvl9pPr lvl="8" rtl="0">
              <a:lnSpc>
                <a:spcPct val="100000"/>
              </a:lnSpc>
              <a:spcBef>
                <a:spcPts val="0"/>
              </a:spcBef>
              <a:spcAft>
                <a:spcPts val="0"/>
              </a:spcAft>
              <a:buClr>
                <a:srgbClr val="013D85"/>
              </a:buClr>
              <a:buSzPts val="2300"/>
              <a:buNone/>
              <a:defRPr sz="2300">
                <a:solidFill>
                  <a:srgbClr val="013D85"/>
                </a:solidFill>
              </a:defRPr>
            </a:lvl9pPr>
          </a:lstStyle>
          <a:p>
            <a:endParaRPr/>
          </a:p>
        </p:txBody>
      </p:sp>
      <p:sp>
        <p:nvSpPr>
          <p:cNvPr id="24" name="Google Shape;24;p5"/>
          <p:cNvSpPr txBox="1">
            <a:spLocks noGrp="1"/>
          </p:cNvSpPr>
          <p:nvPr>
            <p:ph type="subTitle" idx="2"/>
          </p:nvPr>
        </p:nvSpPr>
        <p:spPr>
          <a:xfrm>
            <a:off x="3135425" y="2978831"/>
            <a:ext cx="5856300" cy="587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rgbClr val="050505"/>
              </a:buClr>
              <a:buSzPts val="1500"/>
              <a:buNone/>
              <a:defRPr sz="1500" b="1">
                <a:solidFill>
                  <a:srgbClr val="050505"/>
                </a:solidFill>
              </a:defRPr>
            </a:lvl1pPr>
            <a:lvl2pPr lvl="1" rtl="0">
              <a:lnSpc>
                <a:spcPct val="100000"/>
              </a:lnSpc>
              <a:spcBef>
                <a:spcPts val="0"/>
              </a:spcBef>
              <a:spcAft>
                <a:spcPts val="0"/>
              </a:spcAft>
              <a:buClr>
                <a:srgbClr val="013D85"/>
              </a:buClr>
              <a:buSzPts val="2300"/>
              <a:buNone/>
              <a:defRPr sz="2300" b="1">
                <a:solidFill>
                  <a:srgbClr val="013D85"/>
                </a:solidFill>
              </a:defRPr>
            </a:lvl2pPr>
            <a:lvl3pPr lvl="2" rtl="0">
              <a:lnSpc>
                <a:spcPct val="100000"/>
              </a:lnSpc>
              <a:spcBef>
                <a:spcPts val="0"/>
              </a:spcBef>
              <a:spcAft>
                <a:spcPts val="0"/>
              </a:spcAft>
              <a:buClr>
                <a:srgbClr val="013D85"/>
              </a:buClr>
              <a:buSzPts val="2300"/>
              <a:buNone/>
              <a:defRPr sz="2300" b="1">
                <a:solidFill>
                  <a:srgbClr val="013D85"/>
                </a:solidFill>
              </a:defRPr>
            </a:lvl3pPr>
            <a:lvl4pPr lvl="3" rtl="0">
              <a:lnSpc>
                <a:spcPct val="100000"/>
              </a:lnSpc>
              <a:spcBef>
                <a:spcPts val="0"/>
              </a:spcBef>
              <a:spcAft>
                <a:spcPts val="0"/>
              </a:spcAft>
              <a:buClr>
                <a:srgbClr val="013D85"/>
              </a:buClr>
              <a:buSzPts val="2300"/>
              <a:buNone/>
              <a:defRPr sz="2300" b="1">
                <a:solidFill>
                  <a:srgbClr val="013D85"/>
                </a:solidFill>
              </a:defRPr>
            </a:lvl4pPr>
            <a:lvl5pPr lvl="4" rtl="0">
              <a:lnSpc>
                <a:spcPct val="100000"/>
              </a:lnSpc>
              <a:spcBef>
                <a:spcPts val="0"/>
              </a:spcBef>
              <a:spcAft>
                <a:spcPts val="0"/>
              </a:spcAft>
              <a:buClr>
                <a:srgbClr val="013D85"/>
              </a:buClr>
              <a:buSzPts val="2300"/>
              <a:buNone/>
              <a:defRPr sz="2300" b="1">
                <a:solidFill>
                  <a:srgbClr val="013D85"/>
                </a:solidFill>
              </a:defRPr>
            </a:lvl5pPr>
            <a:lvl6pPr lvl="5" rtl="0">
              <a:lnSpc>
                <a:spcPct val="100000"/>
              </a:lnSpc>
              <a:spcBef>
                <a:spcPts val="0"/>
              </a:spcBef>
              <a:spcAft>
                <a:spcPts val="0"/>
              </a:spcAft>
              <a:buClr>
                <a:srgbClr val="013D85"/>
              </a:buClr>
              <a:buSzPts val="2300"/>
              <a:buNone/>
              <a:defRPr sz="2300" b="1">
                <a:solidFill>
                  <a:srgbClr val="013D85"/>
                </a:solidFill>
              </a:defRPr>
            </a:lvl6pPr>
            <a:lvl7pPr lvl="6" rtl="0">
              <a:lnSpc>
                <a:spcPct val="100000"/>
              </a:lnSpc>
              <a:spcBef>
                <a:spcPts val="0"/>
              </a:spcBef>
              <a:spcAft>
                <a:spcPts val="0"/>
              </a:spcAft>
              <a:buClr>
                <a:srgbClr val="013D85"/>
              </a:buClr>
              <a:buSzPts val="2300"/>
              <a:buNone/>
              <a:defRPr sz="2300" b="1">
                <a:solidFill>
                  <a:srgbClr val="013D85"/>
                </a:solidFill>
              </a:defRPr>
            </a:lvl7pPr>
            <a:lvl8pPr lvl="7" rtl="0">
              <a:lnSpc>
                <a:spcPct val="100000"/>
              </a:lnSpc>
              <a:spcBef>
                <a:spcPts val="0"/>
              </a:spcBef>
              <a:spcAft>
                <a:spcPts val="0"/>
              </a:spcAft>
              <a:buClr>
                <a:srgbClr val="013D85"/>
              </a:buClr>
              <a:buSzPts val="2300"/>
              <a:buNone/>
              <a:defRPr sz="2300" b="1">
                <a:solidFill>
                  <a:srgbClr val="013D85"/>
                </a:solidFill>
              </a:defRPr>
            </a:lvl8pPr>
            <a:lvl9pPr lvl="8" rtl="0">
              <a:lnSpc>
                <a:spcPct val="100000"/>
              </a:lnSpc>
              <a:spcBef>
                <a:spcPts val="0"/>
              </a:spcBef>
              <a:spcAft>
                <a:spcPts val="0"/>
              </a:spcAft>
              <a:buClr>
                <a:srgbClr val="013D85"/>
              </a:buClr>
              <a:buSzPts val="2300"/>
              <a:buNone/>
              <a:defRPr sz="2300" b="1">
                <a:solidFill>
                  <a:srgbClr val="013D85"/>
                </a:solidFill>
              </a:defRPr>
            </a:lvl9pPr>
          </a:lstStyle>
          <a:p>
            <a:endParaRPr/>
          </a:p>
        </p:txBody>
      </p:sp>
      <p:sp>
        <p:nvSpPr>
          <p:cNvPr id="25" name="Google Shape;25;p5"/>
          <p:cNvSpPr txBox="1">
            <a:spLocks noGrp="1"/>
          </p:cNvSpPr>
          <p:nvPr>
            <p:ph type="subTitle" idx="3"/>
          </p:nvPr>
        </p:nvSpPr>
        <p:spPr>
          <a:xfrm>
            <a:off x="3135425" y="3278981"/>
            <a:ext cx="5856300" cy="7926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300"/>
              <a:buNone/>
              <a:defRPr sz="1300">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
        <p:nvSpPr>
          <p:cNvPr id="26" name="Google Shape;26;p5"/>
          <p:cNvSpPr txBox="1">
            <a:spLocks noGrp="1"/>
          </p:cNvSpPr>
          <p:nvPr>
            <p:ph type="subTitle" idx="4"/>
          </p:nvPr>
        </p:nvSpPr>
        <p:spPr>
          <a:xfrm>
            <a:off x="3135425" y="3662550"/>
            <a:ext cx="5856300" cy="10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500"/>
              <a:buNone/>
              <a:defRPr>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Tree>
  </p:cSld>
  <p:clrMapOvr>
    <a:masterClrMapping/>
  </p:clrMapOvr>
  <p:extLst>
    <p:ext uri="{DCECCB84-F9BA-43D5-87BE-67443E8EF086}">
      <p15:sldGuideLst xmlns:p15="http://schemas.microsoft.com/office/powerpoint/2012/main">
        <p15:guide id="1" pos="397">
          <p15:clr>
            <a:srgbClr val="FA7B17"/>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Разделительный слайд">
  <p:cSld name="MAIN_POINT">
    <p:spTree>
      <p:nvGrpSpPr>
        <p:cNvPr id="1" name="Shape 27"/>
        <p:cNvGrpSpPr/>
        <p:nvPr/>
      </p:nvGrpSpPr>
      <p:grpSpPr>
        <a:xfrm>
          <a:off x="0" y="0"/>
          <a:ext cx="0" cy="0"/>
          <a:chOff x="0" y="0"/>
          <a:chExt cx="0" cy="0"/>
        </a:xfrm>
      </p:grpSpPr>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pic>
        <p:nvPicPr>
          <p:cNvPr id="29" name="Google Shape;29;p6"/>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30" name="Google Shape;30;p6"/>
          <p:cNvSpPr txBox="1">
            <a:spLocks noGrp="1"/>
          </p:cNvSpPr>
          <p:nvPr>
            <p:ph type="title"/>
          </p:nvPr>
        </p:nvSpPr>
        <p:spPr>
          <a:xfrm>
            <a:off x="956225" y="396400"/>
            <a:ext cx="69318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600"/>
              <a:buNone/>
              <a:defRPr sz="4600">
                <a:solidFill>
                  <a:schemeClr val="lt1"/>
                </a:solidFill>
              </a:defRPr>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О себе">
  <p:cSld name="CUSTOM_1">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500550" y="330736"/>
            <a:ext cx="8520600" cy="979800"/>
          </a:xfrm>
          <a:prstGeom prst="rect">
            <a:avLst/>
          </a:prstGeom>
        </p:spPr>
        <p:txBody>
          <a:bodyPr spcFirstLastPara="1" wrap="square" lIns="91425" tIns="91425" rIns="91425" bIns="91425" anchor="t" anchorCtr="0">
            <a:noAutofit/>
          </a:bodyPr>
          <a:lstStyle>
            <a:lvl1pPr lvl="0" rtl="0">
              <a:spcBef>
                <a:spcPts val="0"/>
              </a:spcBef>
              <a:spcAft>
                <a:spcPts val="0"/>
              </a:spcAft>
              <a:buSzPts val="31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subTitle" idx="1"/>
          </p:nvPr>
        </p:nvSpPr>
        <p:spPr>
          <a:xfrm>
            <a:off x="3891775" y="1716281"/>
            <a:ext cx="4391700" cy="587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600"/>
              <a:buNone/>
              <a:defRPr sz="1600" b="1"/>
            </a:lvl1pPr>
            <a:lvl2pPr lvl="1" rtl="0">
              <a:lnSpc>
                <a:spcPct val="100000"/>
              </a:lnSpc>
              <a:spcBef>
                <a:spcPts val="0"/>
              </a:spcBef>
              <a:spcAft>
                <a:spcPts val="0"/>
              </a:spcAft>
              <a:buClr>
                <a:schemeClr val="dk1"/>
              </a:buClr>
              <a:buSzPts val="2300"/>
              <a:buNone/>
              <a:defRPr sz="2300" b="1">
                <a:solidFill>
                  <a:schemeClr val="dk1"/>
                </a:solidFill>
              </a:defRPr>
            </a:lvl2pPr>
            <a:lvl3pPr lvl="2" rtl="0">
              <a:lnSpc>
                <a:spcPct val="100000"/>
              </a:lnSpc>
              <a:spcBef>
                <a:spcPts val="0"/>
              </a:spcBef>
              <a:spcAft>
                <a:spcPts val="0"/>
              </a:spcAft>
              <a:buClr>
                <a:schemeClr val="dk1"/>
              </a:buClr>
              <a:buSzPts val="2300"/>
              <a:buNone/>
              <a:defRPr sz="2300" b="1">
                <a:solidFill>
                  <a:schemeClr val="dk1"/>
                </a:solidFill>
              </a:defRPr>
            </a:lvl3pPr>
            <a:lvl4pPr lvl="3" rtl="0">
              <a:lnSpc>
                <a:spcPct val="100000"/>
              </a:lnSpc>
              <a:spcBef>
                <a:spcPts val="0"/>
              </a:spcBef>
              <a:spcAft>
                <a:spcPts val="0"/>
              </a:spcAft>
              <a:buClr>
                <a:schemeClr val="dk1"/>
              </a:buClr>
              <a:buSzPts val="2300"/>
              <a:buNone/>
              <a:defRPr sz="2300" b="1">
                <a:solidFill>
                  <a:schemeClr val="dk1"/>
                </a:solidFill>
              </a:defRPr>
            </a:lvl4pPr>
            <a:lvl5pPr lvl="4" rtl="0">
              <a:lnSpc>
                <a:spcPct val="100000"/>
              </a:lnSpc>
              <a:spcBef>
                <a:spcPts val="0"/>
              </a:spcBef>
              <a:spcAft>
                <a:spcPts val="0"/>
              </a:spcAft>
              <a:buClr>
                <a:schemeClr val="dk1"/>
              </a:buClr>
              <a:buSzPts val="2300"/>
              <a:buNone/>
              <a:defRPr sz="2300" b="1">
                <a:solidFill>
                  <a:schemeClr val="dk1"/>
                </a:solidFill>
              </a:defRPr>
            </a:lvl5pPr>
            <a:lvl6pPr lvl="5" rtl="0">
              <a:lnSpc>
                <a:spcPct val="100000"/>
              </a:lnSpc>
              <a:spcBef>
                <a:spcPts val="0"/>
              </a:spcBef>
              <a:spcAft>
                <a:spcPts val="0"/>
              </a:spcAft>
              <a:buClr>
                <a:schemeClr val="dk1"/>
              </a:buClr>
              <a:buSzPts val="2300"/>
              <a:buNone/>
              <a:defRPr sz="2300" b="1">
                <a:solidFill>
                  <a:schemeClr val="dk1"/>
                </a:solidFill>
              </a:defRPr>
            </a:lvl6pPr>
            <a:lvl7pPr lvl="6" rtl="0">
              <a:lnSpc>
                <a:spcPct val="100000"/>
              </a:lnSpc>
              <a:spcBef>
                <a:spcPts val="0"/>
              </a:spcBef>
              <a:spcAft>
                <a:spcPts val="0"/>
              </a:spcAft>
              <a:buClr>
                <a:schemeClr val="dk1"/>
              </a:buClr>
              <a:buSzPts val="2300"/>
              <a:buNone/>
              <a:defRPr sz="2300" b="1">
                <a:solidFill>
                  <a:schemeClr val="dk1"/>
                </a:solidFill>
              </a:defRPr>
            </a:lvl7pPr>
            <a:lvl8pPr lvl="7" rtl="0">
              <a:lnSpc>
                <a:spcPct val="100000"/>
              </a:lnSpc>
              <a:spcBef>
                <a:spcPts val="0"/>
              </a:spcBef>
              <a:spcAft>
                <a:spcPts val="0"/>
              </a:spcAft>
              <a:buClr>
                <a:schemeClr val="dk1"/>
              </a:buClr>
              <a:buSzPts val="2300"/>
              <a:buNone/>
              <a:defRPr sz="2300" b="1">
                <a:solidFill>
                  <a:schemeClr val="dk1"/>
                </a:solidFill>
              </a:defRPr>
            </a:lvl8pPr>
            <a:lvl9pPr lvl="8" rtl="0">
              <a:lnSpc>
                <a:spcPct val="100000"/>
              </a:lnSpc>
              <a:spcBef>
                <a:spcPts val="0"/>
              </a:spcBef>
              <a:spcAft>
                <a:spcPts val="0"/>
              </a:spcAft>
              <a:buClr>
                <a:schemeClr val="dk1"/>
              </a:buClr>
              <a:buSzPts val="2300"/>
              <a:buNone/>
              <a:defRPr sz="2300" b="1">
                <a:solidFill>
                  <a:schemeClr val="dk1"/>
                </a:solidFill>
              </a:defRPr>
            </a:lvl9pPr>
          </a:lstStyle>
          <a:p>
            <a:endParaRPr/>
          </a:p>
        </p:txBody>
      </p:sp>
      <p:sp>
        <p:nvSpPr>
          <p:cNvPr id="34" name="Google Shape;34;p7"/>
          <p:cNvSpPr txBox="1">
            <a:spLocks noGrp="1"/>
          </p:cNvSpPr>
          <p:nvPr>
            <p:ph type="subTitle" idx="2"/>
          </p:nvPr>
        </p:nvSpPr>
        <p:spPr>
          <a:xfrm>
            <a:off x="3891775" y="2252794"/>
            <a:ext cx="4587900" cy="20394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dk1"/>
              </a:buClr>
              <a:buSzPts val="1300"/>
              <a:buNone/>
              <a:defRPr sz="1300" b="0">
                <a:solidFill>
                  <a:schemeClr val="dk1"/>
                </a:solidFill>
              </a:defRPr>
            </a:lvl1pPr>
            <a:lvl2pPr lvl="1" rtl="0">
              <a:lnSpc>
                <a:spcPct val="100000"/>
              </a:lnSpc>
              <a:spcBef>
                <a:spcPts val="0"/>
              </a:spcBef>
              <a:spcAft>
                <a:spcPts val="0"/>
              </a:spcAft>
              <a:buClr>
                <a:schemeClr val="dk1"/>
              </a:buClr>
              <a:buSzPts val="1500"/>
              <a:buNone/>
              <a:defRPr>
                <a:solidFill>
                  <a:schemeClr val="dk1"/>
                </a:solidFill>
              </a:defRPr>
            </a:lvl2pPr>
            <a:lvl3pPr lvl="2" rtl="0">
              <a:lnSpc>
                <a:spcPct val="100000"/>
              </a:lnSpc>
              <a:spcBef>
                <a:spcPts val="0"/>
              </a:spcBef>
              <a:spcAft>
                <a:spcPts val="0"/>
              </a:spcAft>
              <a:buClr>
                <a:schemeClr val="dk1"/>
              </a:buClr>
              <a:buSzPts val="1300"/>
              <a:buNone/>
              <a:defRPr>
                <a:solidFill>
                  <a:schemeClr val="dk1"/>
                </a:solidFill>
              </a:defRPr>
            </a:lvl3pPr>
            <a:lvl4pPr lvl="3" rtl="0">
              <a:lnSpc>
                <a:spcPct val="100000"/>
              </a:lnSpc>
              <a:spcBef>
                <a:spcPts val="0"/>
              </a:spcBef>
              <a:spcAft>
                <a:spcPts val="0"/>
              </a:spcAft>
              <a:buClr>
                <a:schemeClr val="dk1"/>
              </a:buClr>
              <a:buSzPts val="1300"/>
              <a:buNone/>
              <a:defRPr>
                <a:solidFill>
                  <a:schemeClr val="dk1"/>
                </a:solidFill>
              </a:defRPr>
            </a:lvl4pPr>
            <a:lvl5pPr lvl="4" rtl="0">
              <a:lnSpc>
                <a:spcPct val="100000"/>
              </a:lnSpc>
              <a:spcBef>
                <a:spcPts val="0"/>
              </a:spcBef>
              <a:spcAft>
                <a:spcPts val="0"/>
              </a:spcAft>
              <a:buClr>
                <a:schemeClr val="dk1"/>
              </a:buClr>
              <a:buSzPts val="1300"/>
              <a:buNone/>
              <a:defRPr>
                <a:solidFill>
                  <a:schemeClr val="dk1"/>
                </a:solidFill>
              </a:defRPr>
            </a:lvl5pPr>
            <a:lvl6pPr lvl="5" rtl="0">
              <a:lnSpc>
                <a:spcPct val="100000"/>
              </a:lnSpc>
              <a:spcBef>
                <a:spcPts val="0"/>
              </a:spcBef>
              <a:spcAft>
                <a:spcPts val="0"/>
              </a:spcAft>
              <a:buClr>
                <a:schemeClr val="dk1"/>
              </a:buClr>
              <a:buSzPts val="1300"/>
              <a:buNone/>
              <a:defRPr>
                <a:solidFill>
                  <a:schemeClr val="dk1"/>
                </a:solidFill>
              </a:defRPr>
            </a:lvl6pPr>
            <a:lvl7pPr lvl="6" rtl="0">
              <a:lnSpc>
                <a:spcPct val="100000"/>
              </a:lnSpc>
              <a:spcBef>
                <a:spcPts val="0"/>
              </a:spcBef>
              <a:spcAft>
                <a:spcPts val="0"/>
              </a:spcAft>
              <a:buClr>
                <a:schemeClr val="dk1"/>
              </a:buClr>
              <a:buSzPts val="1300"/>
              <a:buNone/>
              <a:defRPr>
                <a:solidFill>
                  <a:schemeClr val="dk1"/>
                </a:solidFill>
              </a:defRPr>
            </a:lvl7pPr>
            <a:lvl8pPr lvl="7" rtl="0">
              <a:lnSpc>
                <a:spcPct val="100000"/>
              </a:lnSpc>
              <a:spcBef>
                <a:spcPts val="0"/>
              </a:spcBef>
              <a:spcAft>
                <a:spcPts val="0"/>
              </a:spcAft>
              <a:buClr>
                <a:schemeClr val="dk1"/>
              </a:buClr>
              <a:buSzPts val="1300"/>
              <a:buNone/>
              <a:defRPr>
                <a:solidFill>
                  <a:schemeClr val="dk1"/>
                </a:solidFill>
              </a:defRPr>
            </a:lvl8pPr>
            <a:lvl9pPr lvl="8" rtl="0">
              <a:lnSpc>
                <a:spcPct val="100000"/>
              </a:lnSpc>
              <a:spcBef>
                <a:spcPts val="0"/>
              </a:spcBef>
              <a:spcAft>
                <a:spcPts val="0"/>
              </a:spcAft>
              <a:buClr>
                <a:schemeClr val="dk1"/>
              </a:buClr>
              <a:buSzPts val="1300"/>
              <a:buNone/>
              <a:defRPr>
                <a:solidFill>
                  <a:schemeClr val="dk1"/>
                </a:solidFil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Раздел+описание">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609075" y="1220875"/>
            <a:ext cx="4045200" cy="14823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sz="3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609075" y="2916213"/>
            <a:ext cx="4045200" cy="1235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700"/>
              <a:buNone/>
              <a:defRPr sz="1700"/>
            </a:lvl1pPr>
            <a:lvl2pPr lvl="1">
              <a:lnSpc>
                <a:spcPct val="100000"/>
              </a:lnSpc>
              <a:spcBef>
                <a:spcPts val="0"/>
              </a:spcBef>
              <a:spcAft>
                <a:spcPts val="0"/>
              </a:spcAft>
              <a:buSzPts val="1700"/>
              <a:buNone/>
              <a:defRPr sz="1700"/>
            </a:lvl2pPr>
            <a:lvl3pPr lvl="2">
              <a:lnSpc>
                <a:spcPct val="100000"/>
              </a:lnSpc>
              <a:spcBef>
                <a:spcPts val="0"/>
              </a:spcBef>
              <a:spcAft>
                <a:spcPts val="0"/>
              </a:spcAft>
              <a:buSzPts val="1700"/>
              <a:buNone/>
              <a:defRPr sz="1700"/>
            </a:lvl3pPr>
            <a:lvl4pPr lvl="3">
              <a:lnSpc>
                <a:spcPct val="100000"/>
              </a:lnSpc>
              <a:spcBef>
                <a:spcPts val="0"/>
              </a:spcBef>
              <a:spcAft>
                <a:spcPts val="0"/>
              </a:spcAft>
              <a:buSzPts val="1700"/>
              <a:buNone/>
              <a:defRPr sz="1700"/>
            </a:lvl4pPr>
            <a:lvl5pPr lvl="4">
              <a:lnSpc>
                <a:spcPct val="100000"/>
              </a:lnSpc>
              <a:spcBef>
                <a:spcPts val="0"/>
              </a:spcBef>
              <a:spcAft>
                <a:spcPts val="0"/>
              </a:spcAft>
              <a:buSzPts val="1700"/>
              <a:buNone/>
              <a:defRPr sz="1700"/>
            </a:lvl5pPr>
            <a:lvl6pPr lvl="5">
              <a:lnSpc>
                <a:spcPct val="100000"/>
              </a:lnSpc>
              <a:spcBef>
                <a:spcPts val="0"/>
              </a:spcBef>
              <a:spcAft>
                <a:spcPts val="0"/>
              </a:spcAft>
              <a:buSzPts val="1700"/>
              <a:buNone/>
              <a:defRPr sz="1700"/>
            </a:lvl6pPr>
            <a:lvl7pPr lvl="6">
              <a:lnSpc>
                <a:spcPct val="100000"/>
              </a:lnSpc>
              <a:spcBef>
                <a:spcPts val="0"/>
              </a:spcBef>
              <a:spcAft>
                <a:spcPts val="0"/>
              </a:spcAft>
              <a:buSzPts val="1700"/>
              <a:buNone/>
              <a:defRPr sz="1700"/>
            </a:lvl7pPr>
            <a:lvl8pPr lvl="7">
              <a:lnSpc>
                <a:spcPct val="100000"/>
              </a:lnSpc>
              <a:spcBef>
                <a:spcPts val="0"/>
              </a:spcBef>
              <a:spcAft>
                <a:spcPts val="0"/>
              </a:spcAft>
              <a:buSzPts val="1700"/>
              <a:buNone/>
              <a:defRPr sz="1700"/>
            </a:lvl8pPr>
            <a:lvl9pPr lvl="8">
              <a:lnSpc>
                <a:spcPct val="100000"/>
              </a:lnSpc>
              <a:spcBef>
                <a:spcPts val="0"/>
              </a:spcBef>
              <a:spcAft>
                <a:spcPts val="0"/>
              </a:spcAft>
              <a:buSzPts val="1700"/>
              <a:buNone/>
              <a:defRPr sz="17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36550">
              <a:spcBef>
                <a:spcPts val="0"/>
              </a:spcBef>
              <a:spcAft>
                <a:spcPts val="0"/>
              </a:spcAft>
              <a:buSzPts val="1700"/>
              <a:buChar char="●"/>
              <a:defRPr/>
            </a:lvl1pPr>
            <a:lvl2pPr marL="914400" lvl="1" indent="-323850">
              <a:spcBef>
                <a:spcPts val="0"/>
              </a:spcBef>
              <a:spcAft>
                <a:spcPts val="0"/>
              </a:spcAft>
              <a:buSzPts val="1500"/>
              <a:buChar char="○"/>
              <a:defRPr/>
            </a:lvl2pPr>
            <a:lvl3pPr marL="1371600" lvl="2" indent="-311150">
              <a:spcBef>
                <a:spcPts val="0"/>
              </a:spcBef>
              <a:spcAft>
                <a:spcPts val="0"/>
              </a:spcAft>
              <a:buSzPts val="1300"/>
              <a:buChar char="■"/>
              <a:defRPr/>
            </a:lvl3pPr>
            <a:lvl4pPr marL="1828800" lvl="3" indent="-311150">
              <a:spcBef>
                <a:spcPts val="0"/>
              </a:spcBef>
              <a:spcAft>
                <a:spcPts val="0"/>
              </a:spcAft>
              <a:buSzPts val="1300"/>
              <a:buChar char="●"/>
              <a:defRPr/>
            </a:lvl4pPr>
            <a:lvl5pPr marL="2286000" lvl="4" indent="-311150">
              <a:spcBef>
                <a:spcPts val="0"/>
              </a:spcBef>
              <a:spcAft>
                <a:spcPts val="0"/>
              </a:spcAft>
              <a:buSzPts val="1300"/>
              <a:buChar char="○"/>
              <a:defRPr/>
            </a:lvl5pPr>
            <a:lvl6pPr marL="2743200" lvl="5" indent="-311150">
              <a:spcBef>
                <a:spcPts val="0"/>
              </a:spcBef>
              <a:spcAft>
                <a:spcPts val="0"/>
              </a:spcAft>
              <a:buSzPts val="1300"/>
              <a:buChar char="■"/>
              <a:defRPr/>
            </a:lvl6pPr>
            <a:lvl7pPr marL="3200400" lvl="6" indent="-311150">
              <a:spcBef>
                <a:spcPts val="0"/>
              </a:spcBef>
              <a:spcAft>
                <a:spcPts val="0"/>
              </a:spcAft>
              <a:buSzPts val="1300"/>
              <a:buChar char="●"/>
              <a:defRPr/>
            </a:lvl7pPr>
            <a:lvl8pPr marL="3657600" lvl="7" indent="-311150">
              <a:spcBef>
                <a:spcPts val="0"/>
              </a:spcBef>
              <a:spcAft>
                <a:spcPts val="0"/>
              </a:spcAft>
              <a:buSzPts val="1300"/>
              <a:buChar char="○"/>
              <a:defRPr/>
            </a:lvl8pPr>
            <a:lvl9pPr marL="4114800" lvl="8" indent="-311150">
              <a:spcBef>
                <a:spcPts val="0"/>
              </a:spcBef>
              <a:spcAft>
                <a:spcPts val="0"/>
              </a:spcAft>
              <a:buSzPts val="13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
        <p:cNvGrpSpPr/>
        <p:nvPr/>
      </p:nvGrpSpPr>
      <p:grpSpPr>
        <a:xfrm>
          <a:off x="0" y="0"/>
          <a:ext cx="0" cy="0"/>
          <a:chOff x="0" y="0"/>
          <a:chExt cx="0" cy="0"/>
        </a:xfrm>
      </p:grpSpPr>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Заголовок">
  <p:cSld name="CUSTOM_3">
    <p:spTree>
      <p:nvGrpSpPr>
        <p:cNvPr id="1" name="Shape 43"/>
        <p:cNvGrpSpPr/>
        <p:nvPr/>
      </p:nvGrpSpPr>
      <p:grpSpPr>
        <a:xfrm>
          <a:off x="0" y="0"/>
          <a:ext cx="0" cy="0"/>
          <a:chOff x="0" y="0"/>
          <a:chExt cx="0" cy="0"/>
        </a:xfrm>
      </p:grpSpPr>
      <p:sp>
        <p:nvSpPr>
          <p:cNvPr id="44" name="Google Shape;44;p10"/>
          <p:cNvSpPr txBox="1">
            <a:spLocks noGrp="1"/>
          </p:cNvSpPr>
          <p:nvPr>
            <p:ph type="title"/>
          </p:nvPr>
        </p:nvSpPr>
        <p:spPr>
          <a:xfrm>
            <a:off x="500550" y="330736"/>
            <a:ext cx="8520600" cy="9798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5">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500550" y="330736"/>
            <a:ext cx="8520600" cy="979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100"/>
              <a:buFont typeface="Roboto"/>
              <a:buNone/>
              <a:defRPr sz="3100" b="1">
                <a:solidFill>
                  <a:schemeClr val="dk1"/>
                </a:solidFill>
                <a:latin typeface="Roboto"/>
                <a:ea typeface="Roboto"/>
                <a:cs typeface="Roboto"/>
                <a:sym typeface="Roboto"/>
              </a:defRPr>
            </a:lvl1pPr>
            <a:lvl2pPr lvl="1">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2pPr>
            <a:lvl3pPr lvl="2">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3pPr>
            <a:lvl4pPr lvl="3">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4pPr>
            <a:lvl5pPr lvl="4">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5pPr>
            <a:lvl6pPr lvl="5">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6pPr>
            <a:lvl7pPr lvl="6">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7pPr>
            <a:lvl8pPr lvl="7">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8pPr>
            <a:lvl9pPr lvl="8">
              <a:spcBef>
                <a:spcPts val="0"/>
              </a:spcBef>
              <a:spcAft>
                <a:spcPts val="0"/>
              </a:spcAft>
              <a:buClr>
                <a:schemeClr val="dk1"/>
              </a:buClr>
              <a:buSzPts val="2800"/>
              <a:buFont typeface="Roboto"/>
              <a:buNone/>
              <a:defRPr sz="28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424350" y="1578869"/>
            <a:ext cx="8520600" cy="3416400"/>
          </a:xfrm>
          <a:prstGeom prst="rect">
            <a:avLst/>
          </a:prstGeom>
          <a:noFill/>
          <a:ln>
            <a:noFill/>
          </a:ln>
        </p:spPr>
        <p:txBody>
          <a:bodyPr spcFirstLastPara="1" wrap="square" lIns="91425" tIns="91425" rIns="91425" bIns="91425" anchor="t" anchorCtr="0">
            <a:normAutofit/>
          </a:bodyPr>
          <a:lstStyle>
            <a:lvl1pPr marL="457200" lvl="0" indent="-336550">
              <a:lnSpc>
                <a:spcPct val="120000"/>
              </a:lnSpc>
              <a:spcBef>
                <a:spcPts val="0"/>
              </a:spcBef>
              <a:spcAft>
                <a:spcPts val="0"/>
              </a:spcAft>
              <a:buClr>
                <a:schemeClr val="dk1"/>
              </a:buClr>
              <a:buSzPts val="1700"/>
              <a:buFont typeface="Roboto"/>
              <a:buChar char="●"/>
              <a:defRPr sz="1700">
                <a:solidFill>
                  <a:schemeClr val="dk1"/>
                </a:solidFill>
                <a:latin typeface="Roboto"/>
                <a:ea typeface="Roboto"/>
                <a:cs typeface="Roboto"/>
                <a:sym typeface="Roboto"/>
              </a:defRPr>
            </a:lvl1pPr>
            <a:lvl2pPr marL="914400" lvl="1" indent="-323850">
              <a:lnSpc>
                <a:spcPct val="120000"/>
              </a:lnSpc>
              <a:spcBef>
                <a:spcPts val="0"/>
              </a:spcBef>
              <a:spcAft>
                <a:spcPts val="0"/>
              </a:spcAft>
              <a:buClr>
                <a:schemeClr val="dk1"/>
              </a:buClr>
              <a:buSzPts val="1500"/>
              <a:buFont typeface="Roboto"/>
              <a:buChar char="○"/>
              <a:defRPr sz="1500">
                <a:solidFill>
                  <a:schemeClr val="dk1"/>
                </a:solidFill>
                <a:latin typeface="Roboto"/>
                <a:ea typeface="Roboto"/>
                <a:cs typeface="Roboto"/>
                <a:sym typeface="Roboto"/>
              </a:defRPr>
            </a:lvl2pPr>
            <a:lvl3pPr marL="1371600" lvl="2"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3pPr>
            <a:lvl4pPr marL="1828800" lvl="3"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4pPr>
            <a:lvl5pPr marL="2286000" lvl="4"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5pPr>
            <a:lvl6pPr marL="2743200" lvl="5"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6pPr>
            <a:lvl7pPr marL="3200400" lvl="6"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7pPr>
            <a:lvl8pPr marL="3657600" lvl="7"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8pPr>
            <a:lvl9pPr marL="4114800" lvl="8" indent="-311150">
              <a:lnSpc>
                <a:spcPct val="120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ru"/>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learn.microsoft.com/ru-ru/dotnet/api/system.linq.enumerable?view=net-8.0"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hyperlink" Target="https://learn.microsoft.com/ru-ru/dotnet/api/system.linq.enumerable?view=net-8.0" TargetMode="External"/><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9.xml"/><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3.xml"/><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2"/>
          <p:cNvSpPr txBox="1">
            <a:spLocks noGrp="1"/>
          </p:cNvSpPr>
          <p:nvPr>
            <p:ph type="subTitle" idx="1"/>
          </p:nvPr>
        </p:nvSpPr>
        <p:spPr>
          <a:xfrm>
            <a:off x="944650" y="4350425"/>
            <a:ext cx="7710300" cy="792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dirty="0"/>
              <a:t>otus.ru</a:t>
            </a:r>
            <a:endParaRPr dirty="0"/>
          </a:p>
        </p:txBody>
      </p:sp>
      <p:sp>
        <p:nvSpPr>
          <p:cNvPr id="138" name="Google Shape;138;p32"/>
          <p:cNvSpPr txBox="1">
            <a:spLocks noGrp="1"/>
          </p:cNvSpPr>
          <p:nvPr>
            <p:ph type="title"/>
          </p:nvPr>
        </p:nvSpPr>
        <p:spPr>
          <a:xfrm>
            <a:off x="534600" y="1776000"/>
            <a:ext cx="7654200" cy="2188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ru-RU" sz="4400" dirty="0" smtClean="0"/>
              <a:t>ООП</a:t>
            </a:r>
            <a:endParaRPr sz="4400" dirty="0"/>
          </a:p>
        </p:txBody>
      </p:sp>
    </p:spTree>
    <p:extLst>
      <p:ext uri="{BB962C8B-B14F-4D97-AF65-F5344CB8AC3E}">
        <p14:creationId xmlns:p14="http://schemas.microsoft.com/office/powerpoint/2010/main" val="41366534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2"/>
          <p:cNvSpPr txBox="1">
            <a:spLocks noGrp="1"/>
          </p:cNvSpPr>
          <p:nvPr>
            <p:ph type="title"/>
          </p:nvPr>
        </p:nvSpPr>
        <p:spPr>
          <a:xfrm>
            <a:off x="956225" y="396400"/>
            <a:ext cx="6931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u-RU" dirty="0" smtClean="0"/>
              <a:t>Инкапсуляция</a:t>
            </a:r>
            <a:endParaRPr dirty="0"/>
          </a:p>
        </p:txBody>
      </p:sp>
    </p:spTree>
    <p:extLst>
      <p:ext uri="{BB962C8B-B14F-4D97-AF65-F5344CB8AC3E}">
        <p14:creationId xmlns:p14="http://schemas.microsoft.com/office/powerpoint/2010/main" val="2757086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t>Что такое инкапсуляция?</a:t>
            </a:r>
            <a:endParaRPr lang="ru-RU" dirty="0"/>
          </a:p>
        </p:txBody>
      </p:sp>
      <p:sp>
        <p:nvSpPr>
          <p:cNvPr id="438" name="Google Shape;438;p74"/>
          <p:cNvSpPr txBox="1"/>
          <p:nvPr/>
        </p:nvSpPr>
        <p:spPr>
          <a:xfrm>
            <a:off x="598601" y="1009924"/>
            <a:ext cx="3249499" cy="3021310"/>
          </a:xfrm>
          <a:prstGeom prst="rect">
            <a:avLst/>
          </a:prstGeom>
          <a:noFill/>
          <a:ln>
            <a:noFill/>
          </a:ln>
        </p:spPr>
        <p:txBody>
          <a:bodyPr spcFirstLastPara="1" wrap="square" lIns="91425" tIns="91425" rIns="91425" bIns="91425" anchor="t" anchorCtr="0">
            <a:spAutoFit/>
          </a:bodyPr>
          <a:lstStyle/>
          <a:p>
            <a:pPr>
              <a:lnSpc>
                <a:spcPct val="115000"/>
              </a:lnSpc>
              <a:spcBef>
                <a:spcPts val="1400"/>
              </a:spcBef>
            </a:pPr>
            <a:r>
              <a:rPr lang="ru-RU" dirty="0" smtClean="0"/>
              <a:t>Инкапсуляция заключается в объединении данных и методов, которые с ними работают, внутри одного объекта. </a:t>
            </a:r>
            <a:endParaRPr lang="en-US" dirty="0" smtClean="0"/>
          </a:p>
          <a:p>
            <a:pPr>
              <a:lnSpc>
                <a:spcPct val="115000"/>
              </a:lnSpc>
              <a:spcBef>
                <a:spcPts val="1400"/>
              </a:spcBef>
            </a:pPr>
            <a:r>
              <a:rPr lang="ru-RU" dirty="0" smtClean="0"/>
              <a:t>При этом доступ к данным объекта ограничивается (через модификаторы доступа), чтобы скрыть внутреннюю реализацию и предоставить только необходимый интерфейс.</a:t>
            </a:r>
            <a:endParaRPr lang="en-US" dirty="0" smtClean="0">
              <a:latin typeface="Roboto"/>
              <a:ea typeface="Roboto"/>
              <a:cs typeface="Roboto"/>
              <a:sym typeface="Roboto"/>
            </a:endParaRPr>
          </a:p>
        </p:txBody>
      </p:sp>
      <p:pic>
        <p:nvPicPr>
          <p:cNvPr id="49154" name="Picture 2" descr="AlgoDaily - Understanding Encapsulation in Programming"/>
          <p:cNvPicPr>
            <a:picLocks noChangeAspect="1" noChangeArrowheads="1"/>
          </p:cNvPicPr>
          <p:nvPr/>
        </p:nvPicPr>
        <p:blipFill>
          <a:blip r:embed="rId3"/>
          <a:srcRect/>
          <a:stretch>
            <a:fillRect/>
          </a:stretch>
        </p:blipFill>
        <p:spPr bwMode="auto">
          <a:xfrm>
            <a:off x="4208835" y="1015080"/>
            <a:ext cx="4219032" cy="3609365"/>
          </a:xfrm>
          <a:prstGeom prst="rect">
            <a:avLst/>
          </a:prstGeom>
          <a:noFill/>
        </p:spPr>
      </p:pic>
    </p:spTree>
    <p:extLst>
      <p:ext uri="{BB962C8B-B14F-4D97-AF65-F5344CB8AC3E}">
        <p14:creationId xmlns:p14="http://schemas.microsoft.com/office/powerpoint/2010/main" val="1528244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t>Содержимое класса</a:t>
            </a:r>
            <a:endParaRPr lang="ru-RU" dirty="0"/>
          </a:p>
        </p:txBody>
      </p:sp>
      <p:sp>
        <p:nvSpPr>
          <p:cNvPr id="5" name="Google Shape;438;p74"/>
          <p:cNvSpPr txBox="1"/>
          <p:nvPr/>
        </p:nvSpPr>
        <p:spPr>
          <a:xfrm>
            <a:off x="598601" y="1009923"/>
            <a:ext cx="2358905" cy="2568878"/>
          </a:xfrm>
          <a:prstGeom prst="rect">
            <a:avLst/>
          </a:prstGeom>
          <a:noFill/>
          <a:ln>
            <a:noFill/>
          </a:ln>
        </p:spPr>
        <p:txBody>
          <a:bodyPr spcFirstLastPara="1" wrap="square" lIns="91425" tIns="91425" rIns="91425" bIns="91425" anchor="t" anchorCtr="0">
            <a:spAutoFit/>
          </a:bodyPr>
          <a:lstStyle/>
          <a:p>
            <a:pPr>
              <a:lnSpc>
                <a:spcPct val="115000"/>
              </a:lnSpc>
              <a:spcBef>
                <a:spcPts val="1400"/>
              </a:spcBef>
            </a:pPr>
            <a:r>
              <a:rPr lang="ru-RU" dirty="0" smtClean="0"/>
              <a:t>Класс может содержать:</a:t>
            </a:r>
          </a:p>
          <a:p>
            <a:pPr marL="342900" indent="-342900">
              <a:lnSpc>
                <a:spcPct val="115000"/>
              </a:lnSpc>
              <a:spcBef>
                <a:spcPts val="1400"/>
              </a:spcBef>
              <a:buAutoNum type="arabicPeriod"/>
            </a:pPr>
            <a:r>
              <a:rPr lang="ru-RU" dirty="0" smtClean="0"/>
              <a:t>Поля (</a:t>
            </a:r>
            <a:r>
              <a:rPr lang="en-US" dirty="0" smtClean="0"/>
              <a:t>Fields)</a:t>
            </a:r>
            <a:endParaRPr lang="ru-RU" dirty="0" smtClean="0"/>
          </a:p>
          <a:p>
            <a:pPr marL="342900" indent="-342900">
              <a:lnSpc>
                <a:spcPct val="115000"/>
              </a:lnSpc>
              <a:spcBef>
                <a:spcPts val="1400"/>
              </a:spcBef>
              <a:buAutoNum type="arabicPeriod"/>
            </a:pPr>
            <a:r>
              <a:rPr lang="ru-RU" dirty="0" smtClean="0"/>
              <a:t>Свойства (</a:t>
            </a:r>
            <a:r>
              <a:rPr lang="en-US" dirty="0" smtClean="0"/>
              <a:t>Properties)</a:t>
            </a:r>
            <a:endParaRPr lang="ru-RU" dirty="0" smtClean="0"/>
          </a:p>
          <a:p>
            <a:pPr marL="342900" indent="-342900">
              <a:lnSpc>
                <a:spcPct val="115000"/>
              </a:lnSpc>
              <a:spcBef>
                <a:spcPts val="1400"/>
              </a:spcBef>
              <a:buAutoNum type="arabicPeriod"/>
            </a:pPr>
            <a:r>
              <a:rPr lang="ru-RU" dirty="0" smtClean="0"/>
              <a:t>Методы (</a:t>
            </a:r>
            <a:r>
              <a:rPr lang="en-US" dirty="0" smtClean="0"/>
              <a:t>Methods)</a:t>
            </a:r>
            <a:endParaRPr lang="ru-RU" dirty="0" smtClean="0"/>
          </a:p>
          <a:p>
            <a:pPr marL="342900" indent="-342900">
              <a:lnSpc>
                <a:spcPct val="115000"/>
              </a:lnSpc>
              <a:spcBef>
                <a:spcPts val="1400"/>
              </a:spcBef>
              <a:buAutoNum type="arabicPeriod"/>
            </a:pPr>
            <a:r>
              <a:rPr lang="ru-RU" dirty="0" smtClean="0"/>
              <a:t>Конструкторы (</a:t>
            </a:r>
            <a:r>
              <a:rPr lang="en-US" dirty="0" smtClean="0"/>
              <a:t>Constructors)</a:t>
            </a:r>
            <a:endParaRPr lang="en-US" dirty="0" smtClean="0">
              <a:latin typeface="Roboto"/>
              <a:ea typeface="Roboto"/>
              <a:cs typeface="Roboto"/>
              <a:sym typeface="Roboto"/>
            </a:endParaRPr>
          </a:p>
        </p:txBody>
      </p:sp>
      <p:sp>
        <p:nvSpPr>
          <p:cNvPr id="4" name="Прямоугольник 3"/>
          <p:cNvSpPr/>
          <p:nvPr/>
        </p:nvSpPr>
        <p:spPr>
          <a:xfrm>
            <a:off x="6409366" y="1200548"/>
            <a:ext cx="3276388" cy="3108543"/>
          </a:xfrm>
          <a:prstGeom prst="rect">
            <a:avLst/>
          </a:prstGeom>
        </p:spPr>
        <p:txBody>
          <a:bodyPr wrap="square">
            <a:spAutoFit/>
          </a:bodyPr>
          <a:lstStyle/>
          <a:p>
            <a:r>
              <a:rPr lang="en-US" dirty="0" smtClean="0">
                <a:solidFill>
                  <a:schemeClr val="accent1">
                    <a:lumMod val="75000"/>
                  </a:schemeClr>
                </a:solidFill>
              </a:rPr>
              <a:t>class</a:t>
            </a:r>
            <a:r>
              <a:rPr lang="en-US" dirty="0" smtClean="0"/>
              <a:t> </a:t>
            </a:r>
            <a:r>
              <a:rPr lang="en-US" dirty="0" smtClean="0">
                <a:solidFill>
                  <a:srgbClr val="669900"/>
                </a:solidFill>
              </a:rPr>
              <a:t>Coder</a:t>
            </a:r>
          </a:p>
          <a:p>
            <a:r>
              <a:rPr lang="ru-RU" dirty="0" smtClean="0"/>
              <a:t>{</a:t>
            </a:r>
          </a:p>
          <a:p>
            <a:r>
              <a:rPr lang="en-US" dirty="0" smtClean="0"/>
              <a:t>    </a:t>
            </a:r>
            <a:r>
              <a:rPr lang="en-US" dirty="0" smtClean="0">
                <a:solidFill>
                  <a:schemeClr val="accent1">
                    <a:lumMod val="75000"/>
                  </a:schemeClr>
                </a:solidFill>
              </a:rPr>
              <a:t>private string </a:t>
            </a:r>
            <a:r>
              <a:rPr lang="en-US" dirty="0" smtClean="0"/>
              <a:t>name;</a:t>
            </a:r>
          </a:p>
          <a:p>
            <a:r>
              <a:rPr lang="en-US" dirty="0" smtClean="0">
                <a:solidFill>
                  <a:schemeClr val="accent1">
                    <a:lumMod val="75000"/>
                  </a:schemeClr>
                </a:solidFill>
              </a:rPr>
              <a:t>    private </a:t>
            </a:r>
            <a:r>
              <a:rPr lang="en-US" dirty="0">
                <a:solidFill>
                  <a:schemeClr val="accent1">
                    <a:lumMod val="75000"/>
                  </a:schemeClr>
                </a:solidFill>
              </a:rPr>
              <a:t>string </a:t>
            </a:r>
            <a:r>
              <a:rPr lang="en-US" dirty="0" smtClean="0"/>
              <a:t>salary;</a:t>
            </a:r>
            <a:endParaRPr lang="en-US" dirty="0"/>
          </a:p>
          <a:p>
            <a:r>
              <a:rPr lang="en-US" dirty="0" smtClean="0"/>
              <a:t>    </a:t>
            </a:r>
            <a:endParaRPr lang="ru-RU" dirty="0" smtClean="0"/>
          </a:p>
          <a:p>
            <a:r>
              <a:rPr lang="en-US" dirty="0" smtClean="0"/>
              <a:t>    </a:t>
            </a:r>
            <a:r>
              <a:rPr lang="en-US" dirty="0" smtClean="0">
                <a:solidFill>
                  <a:schemeClr val="accent1">
                    <a:lumMod val="75000"/>
                  </a:schemeClr>
                </a:solidFill>
              </a:rPr>
              <a:t>public string </a:t>
            </a:r>
            <a:r>
              <a:rPr lang="en-US" dirty="0" smtClean="0"/>
              <a:t>Name</a:t>
            </a:r>
          </a:p>
          <a:p>
            <a:r>
              <a:rPr lang="ru-RU" dirty="0" smtClean="0"/>
              <a:t>    {</a:t>
            </a:r>
            <a:r>
              <a:rPr lang="en-US" dirty="0" smtClean="0"/>
              <a:t>   </a:t>
            </a:r>
            <a:r>
              <a:rPr lang="en-US" dirty="0" smtClean="0">
                <a:solidFill>
                  <a:schemeClr val="accent1">
                    <a:lumMod val="75000"/>
                  </a:schemeClr>
                </a:solidFill>
              </a:rPr>
              <a:t>get</a:t>
            </a:r>
            <a:r>
              <a:rPr lang="en-US" dirty="0" smtClean="0"/>
              <a:t> { </a:t>
            </a:r>
            <a:r>
              <a:rPr lang="en-US" dirty="0" smtClean="0">
                <a:solidFill>
                  <a:srgbClr val="7030A0"/>
                </a:solidFill>
              </a:rPr>
              <a:t>return</a:t>
            </a:r>
            <a:r>
              <a:rPr lang="en-US" dirty="0" smtClean="0"/>
              <a:t> </a:t>
            </a:r>
            <a:r>
              <a:rPr lang="en-US" dirty="0" smtClean="0">
                <a:solidFill>
                  <a:schemeClr val="accent1">
                    <a:lumMod val="75000"/>
                  </a:schemeClr>
                </a:solidFill>
              </a:rPr>
              <a:t>this</a:t>
            </a:r>
            <a:r>
              <a:rPr lang="en-US" dirty="0" smtClean="0"/>
              <a:t>.name; }</a:t>
            </a:r>
            <a:r>
              <a:rPr lang="ru-RU" dirty="0" smtClean="0"/>
              <a:t>    }</a:t>
            </a:r>
          </a:p>
          <a:p>
            <a:endParaRPr lang="ru-RU" dirty="0" smtClean="0"/>
          </a:p>
          <a:p>
            <a:r>
              <a:rPr lang="en-US" dirty="0" smtClean="0"/>
              <a:t>    </a:t>
            </a:r>
            <a:r>
              <a:rPr lang="en-US" dirty="0" smtClean="0">
                <a:solidFill>
                  <a:schemeClr val="accent1">
                    <a:lumMod val="75000"/>
                  </a:schemeClr>
                </a:solidFill>
              </a:rPr>
              <a:t>public void </a:t>
            </a:r>
            <a:r>
              <a:rPr lang="en-US" dirty="0" err="1" smtClean="0">
                <a:solidFill>
                  <a:schemeClr val="accent4">
                    <a:lumMod val="50000"/>
                  </a:schemeClr>
                </a:solidFill>
              </a:rPr>
              <a:t>WriteCode</a:t>
            </a:r>
            <a:r>
              <a:rPr lang="en-US" dirty="0" smtClean="0"/>
              <a:t>()</a:t>
            </a:r>
          </a:p>
          <a:p>
            <a:r>
              <a:rPr lang="ru-RU" dirty="0" smtClean="0"/>
              <a:t>    {  … }</a:t>
            </a:r>
            <a:endParaRPr lang="en-US" dirty="0" smtClean="0"/>
          </a:p>
          <a:p>
            <a:endParaRPr lang="ru-RU" dirty="0" smtClean="0"/>
          </a:p>
          <a:p>
            <a:r>
              <a:rPr lang="ru-RU" dirty="0" smtClean="0">
                <a:solidFill>
                  <a:schemeClr val="accent1">
                    <a:lumMod val="75000"/>
                  </a:schemeClr>
                </a:solidFill>
              </a:rPr>
              <a:t>    </a:t>
            </a:r>
            <a:r>
              <a:rPr lang="en-US" dirty="0" smtClean="0">
                <a:solidFill>
                  <a:schemeClr val="accent1">
                    <a:lumMod val="75000"/>
                  </a:schemeClr>
                </a:solidFill>
              </a:rPr>
              <a:t>public</a:t>
            </a:r>
            <a:r>
              <a:rPr lang="en-US" dirty="0" smtClean="0"/>
              <a:t> </a:t>
            </a:r>
            <a:r>
              <a:rPr lang="en-US" dirty="0" smtClean="0">
                <a:solidFill>
                  <a:srgbClr val="669900"/>
                </a:solidFill>
              </a:rPr>
              <a:t>Coder</a:t>
            </a:r>
            <a:r>
              <a:rPr lang="en-US" dirty="0" smtClean="0"/>
              <a:t>(</a:t>
            </a:r>
            <a:r>
              <a:rPr lang="en-US" dirty="0" smtClean="0">
                <a:solidFill>
                  <a:schemeClr val="accent1">
                    <a:lumMod val="75000"/>
                  </a:schemeClr>
                </a:solidFill>
              </a:rPr>
              <a:t>string</a:t>
            </a:r>
            <a:r>
              <a:rPr lang="en-US" dirty="0" smtClean="0"/>
              <a:t> name)</a:t>
            </a:r>
          </a:p>
          <a:p>
            <a:r>
              <a:rPr lang="ru-RU" dirty="0" smtClean="0"/>
              <a:t>    {</a:t>
            </a:r>
            <a:r>
              <a:rPr lang="en-US" dirty="0" smtClean="0"/>
              <a:t>   </a:t>
            </a:r>
            <a:r>
              <a:rPr lang="en-US" dirty="0" smtClean="0">
                <a:solidFill>
                  <a:schemeClr val="accent1">
                    <a:lumMod val="75000"/>
                  </a:schemeClr>
                </a:solidFill>
              </a:rPr>
              <a:t>this</a:t>
            </a:r>
            <a:r>
              <a:rPr lang="en-US" dirty="0" smtClean="0"/>
              <a:t>.name = name;</a:t>
            </a:r>
            <a:r>
              <a:rPr lang="ru-RU" dirty="0" smtClean="0"/>
              <a:t>    }</a:t>
            </a:r>
          </a:p>
          <a:p>
            <a:r>
              <a:rPr lang="ru-RU" dirty="0" smtClean="0"/>
              <a:t>}</a:t>
            </a:r>
            <a:endParaRPr lang="ru-RU" dirty="0"/>
          </a:p>
        </p:txBody>
      </p:sp>
      <p:pic>
        <p:nvPicPr>
          <p:cNvPr id="1026" name="Picture 2" descr="ООП (объектно-ориентированное программирование) - что это простыми словами:  принципы и суть"/>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861" y="1533301"/>
            <a:ext cx="3481677" cy="2321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244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t>Права доступа</a:t>
            </a:r>
            <a:endParaRPr lang="ru-RU" dirty="0"/>
          </a:p>
        </p:txBody>
      </p:sp>
      <p:sp>
        <p:nvSpPr>
          <p:cNvPr id="438" name="Google Shape;438;p74"/>
          <p:cNvSpPr txBox="1"/>
          <p:nvPr/>
        </p:nvSpPr>
        <p:spPr>
          <a:xfrm>
            <a:off x="598601" y="1009923"/>
            <a:ext cx="7916343" cy="1602973"/>
          </a:xfrm>
          <a:prstGeom prst="rect">
            <a:avLst/>
          </a:prstGeom>
          <a:noFill/>
          <a:ln>
            <a:noFill/>
          </a:ln>
        </p:spPr>
        <p:txBody>
          <a:bodyPr spcFirstLastPara="1" wrap="square" lIns="91425" tIns="91425" rIns="91425" bIns="91425" anchor="t" anchorCtr="0">
            <a:spAutoFit/>
          </a:bodyPr>
          <a:lstStyle/>
          <a:p>
            <a:pPr>
              <a:lnSpc>
                <a:spcPct val="115000"/>
              </a:lnSpc>
              <a:spcBef>
                <a:spcPts val="1400"/>
              </a:spcBef>
            </a:pPr>
            <a:r>
              <a:rPr lang="ru-RU" dirty="0" smtClean="0"/>
              <a:t>Права доступа к членам класса в программировании нужны для управления видимостью и доступом к данным и методам объекта. Они обеспечивают </a:t>
            </a:r>
            <a:r>
              <a:rPr lang="ru-RU" b="1" dirty="0" smtClean="0"/>
              <a:t>инкапсуляцию</a:t>
            </a:r>
            <a:r>
              <a:rPr lang="ru-RU" dirty="0" smtClean="0"/>
              <a:t>, один из ключевых принципов объектно-ориентированного программирования (ООП), помогая скрыть внутреннюю реализацию объекта и предоставляя только необходимый для работы интерфейс.</a:t>
            </a:r>
            <a:endParaRPr lang="en-US" dirty="0" smtClean="0">
              <a:latin typeface="Roboto"/>
              <a:ea typeface="Roboto"/>
              <a:cs typeface="Roboto"/>
              <a:sym typeface="Roboto"/>
            </a:endParaRPr>
          </a:p>
        </p:txBody>
      </p:sp>
      <p:graphicFrame>
        <p:nvGraphicFramePr>
          <p:cNvPr id="13" name="Таблица 12"/>
          <p:cNvGraphicFramePr>
            <a:graphicFrameLocks noGrp="1"/>
          </p:cNvGraphicFramePr>
          <p:nvPr/>
        </p:nvGraphicFramePr>
        <p:xfrm>
          <a:off x="719847" y="2581073"/>
          <a:ext cx="3385226" cy="1944931"/>
        </p:xfrm>
        <a:graphic>
          <a:graphicData uri="http://schemas.openxmlformats.org/drawingml/2006/table">
            <a:tbl>
              <a:tblPr/>
              <a:tblGrid>
                <a:gridCol w="914400">
                  <a:extLst>
                    <a:ext uri="{9D8B030D-6E8A-4147-A177-3AD203B41FA5}">
                      <a16:colId xmlns:a16="http://schemas.microsoft.com/office/drawing/2014/main" val="20000"/>
                    </a:ext>
                  </a:extLst>
                </a:gridCol>
                <a:gridCol w="2470826">
                  <a:extLst>
                    <a:ext uri="{9D8B030D-6E8A-4147-A177-3AD203B41FA5}">
                      <a16:colId xmlns:a16="http://schemas.microsoft.com/office/drawing/2014/main" val="20001"/>
                    </a:ext>
                  </a:extLst>
                </a:gridCol>
              </a:tblGrid>
              <a:tr h="370383">
                <a:tc>
                  <a:txBody>
                    <a:bodyPr/>
                    <a:lstStyle/>
                    <a:p>
                      <a:pPr algn="ctr" fontAlgn="ctr"/>
                      <a:r>
                        <a:rPr lang="ru-RU" sz="1000" b="1" i="0" u="none" strike="noStrike" dirty="0">
                          <a:solidFill>
                            <a:srgbClr val="000000"/>
                          </a:solidFill>
                          <a:latin typeface="Calibri"/>
                        </a:rPr>
                        <a:t>Модификатор</a:t>
                      </a:r>
                    </a:p>
                  </a:txBody>
                  <a:tcPr marL="8514" marR="8514" marT="8514" marB="0" anchor="ctr">
                    <a:lnL>
                      <a:noFill/>
                    </a:lnL>
                    <a:lnR>
                      <a:noFill/>
                    </a:lnR>
                    <a:lnT>
                      <a:noFill/>
                    </a:lnT>
                    <a:lnB>
                      <a:noFill/>
                    </a:lnB>
                  </a:tcPr>
                </a:tc>
                <a:tc>
                  <a:txBody>
                    <a:bodyPr/>
                    <a:lstStyle/>
                    <a:p>
                      <a:pPr algn="ctr" fontAlgn="ctr"/>
                      <a:r>
                        <a:rPr lang="ru-RU" sz="1000" b="1" i="0" u="none" strike="noStrike" dirty="0">
                          <a:solidFill>
                            <a:srgbClr val="000000"/>
                          </a:solidFill>
                          <a:latin typeface="Calibri"/>
                        </a:rPr>
                        <a:t>Описание</a:t>
                      </a:r>
                    </a:p>
                  </a:txBody>
                  <a:tcPr marL="8514" marR="8514" marT="8514" marB="0" anchor="ctr">
                    <a:lnL>
                      <a:noFill/>
                    </a:lnL>
                    <a:lnR>
                      <a:noFill/>
                    </a:lnR>
                    <a:lnT>
                      <a:noFill/>
                    </a:lnT>
                    <a:lnB>
                      <a:noFill/>
                    </a:lnB>
                  </a:tcPr>
                </a:tc>
                <a:extLst>
                  <a:ext uri="{0D108BD9-81ED-4DB2-BD59-A6C34878D82A}">
                    <a16:rowId xmlns:a16="http://schemas.microsoft.com/office/drawing/2014/main" val="10000"/>
                  </a:ext>
                </a:extLst>
              </a:tr>
              <a:tr h="370383">
                <a:tc>
                  <a:txBody>
                    <a:bodyPr/>
                    <a:lstStyle/>
                    <a:p>
                      <a:pPr algn="l" fontAlgn="b"/>
                      <a:r>
                        <a:rPr lang="en-US" sz="900" b="0" i="0" u="none" strike="noStrike" dirty="0">
                          <a:solidFill>
                            <a:srgbClr val="000000"/>
                          </a:solidFill>
                          <a:latin typeface="Arial Unicode MS"/>
                        </a:rPr>
                        <a:t>public</a:t>
                      </a:r>
                    </a:p>
                  </a:txBody>
                  <a:tcPr marL="8514" marR="8514" marT="8514" marB="0" anchor="b">
                    <a:lnL>
                      <a:noFill/>
                    </a:lnL>
                    <a:lnR>
                      <a:noFill/>
                    </a:lnR>
                    <a:lnT>
                      <a:noFill/>
                    </a:lnT>
                    <a:lnB>
                      <a:noFill/>
                    </a:lnB>
                  </a:tcPr>
                </a:tc>
                <a:tc>
                  <a:txBody>
                    <a:bodyPr/>
                    <a:lstStyle/>
                    <a:p>
                      <a:pPr algn="l" fontAlgn="b"/>
                      <a:r>
                        <a:rPr lang="ru-RU" sz="1000" b="0" i="0" u="none" strike="noStrike" dirty="0">
                          <a:solidFill>
                            <a:srgbClr val="000000"/>
                          </a:solidFill>
                          <a:latin typeface="Calibri"/>
                        </a:rPr>
                        <a:t>Член доступен из любого места, где виден объект.</a:t>
                      </a:r>
                    </a:p>
                  </a:txBody>
                  <a:tcPr marL="8514" marR="8514" marT="8514" marB="0" anchor="b">
                    <a:lnL>
                      <a:noFill/>
                    </a:lnL>
                    <a:lnR>
                      <a:noFill/>
                    </a:lnR>
                    <a:lnT>
                      <a:noFill/>
                    </a:lnT>
                    <a:lnB>
                      <a:noFill/>
                    </a:lnB>
                  </a:tcPr>
                </a:tc>
                <a:extLst>
                  <a:ext uri="{0D108BD9-81ED-4DB2-BD59-A6C34878D82A}">
                    <a16:rowId xmlns:a16="http://schemas.microsoft.com/office/drawing/2014/main" val="10001"/>
                  </a:ext>
                </a:extLst>
              </a:tr>
              <a:tr h="370383">
                <a:tc>
                  <a:txBody>
                    <a:bodyPr/>
                    <a:lstStyle/>
                    <a:p>
                      <a:pPr algn="l" fontAlgn="b"/>
                      <a:r>
                        <a:rPr lang="en-US" sz="900" b="0" i="0" u="none" strike="noStrike">
                          <a:solidFill>
                            <a:srgbClr val="000000"/>
                          </a:solidFill>
                          <a:latin typeface="Arial Unicode MS"/>
                        </a:rPr>
                        <a:t>private</a:t>
                      </a:r>
                    </a:p>
                  </a:txBody>
                  <a:tcPr marL="8514" marR="8514" marT="8514" marB="0" anchor="b">
                    <a:lnL>
                      <a:noFill/>
                    </a:lnL>
                    <a:lnR>
                      <a:noFill/>
                    </a:lnR>
                    <a:lnT>
                      <a:noFill/>
                    </a:lnT>
                    <a:lnB>
                      <a:noFill/>
                    </a:lnB>
                  </a:tcPr>
                </a:tc>
                <a:tc>
                  <a:txBody>
                    <a:bodyPr/>
                    <a:lstStyle/>
                    <a:p>
                      <a:pPr algn="l" fontAlgn="b"/>
                      <a:r>
                        <a:rPr lang="ru-RU" sz="1000" b="0" i="0" u="none" strike="noStrike" dirty="0">
                          <a:solidFill>
                            <a:srgbClr val="000000"/>
                          </a:solidFill>
                          <a:latin typeface="Calibri"/>
                        </a:rPr>
                        <a:t>Член доступен только внутри класса, в котором он определён. Это значение по умолчанию.</a:t>
                      </a:r>
                    </a:p>
                  </a:txBody>
                  <a:tcPr marL="8514" marR="8514" marT="8514" marB="0" anchor="b">
                    <a:lnL>
                      <a:noFill/>
                    </a:lnL>
                    <a:lnR>
                      <a:noFill/>
                    </a:lnR>
                    <a:lnT>
                      <a:noFill/>
                    </a:lnT>
                    <a:lnB>
                      <a:noFill/>
                    </a:lnB>
                  </a:tcPr>
                </a:tc>
                <a:extLst>
                  <a:ext uri="{0D108BD9-81ED-4DB2-BD59-A6C34878D82A}">
                    <a16:rowId xmlns:a16="http://schemas.microsoft.com/office/drawing/2014/main" val="10002"/>
                  </a:ext>
                </a:extLst>
              </a:tr>
              <a:tr h="368068">
                <a:tc>
                  <a:txBody>
                    <a:bodyPr/>
                    <a:lstStyle/>
                    <a:p>
                      <a:pPr algn="l" fontAlgn="b"/>
                      <a:r>
                        <a:rPr lang="en-US" sz="900" b="0" i="0" u="none" strike="noStrike">
                          <a:solidFill>
                            <a:srgbClr val="000000"/>
                          </a:solidFill>
                          <a:latin typeface="Arial Unicode MS"/>
                        </a:rPr>
                        <a:t>protected</a:t>
                      </a:r>
                    </a:p>
                  </a:txBody>
                  <a:tcPr marL="8514" marR="8514" marT="8514" marB="0" anchor="b">
                    <a:lnL>
                      <a:noFill/>
                    </a:lnL>
                    <a:lnR>
                      <a:noFill/>
                    </a:lnR>
                    <a:lnT>
                      <a:noFill/>
                    </a:lnT>
                    <a:lnB>
                      <a:noFill/>
                    </a:lnB>
                  </a:tcPr>
                </a:tc>
                <a:tc>
                  <a:txBody>
                    <a:bodyPr/>
                    <a:lstStyle/>
                    <a:p>
                      <a:pPr algn="l" fontAlgn="b"/>
                      <a:r>
                        <a:rPr lang="ru-RU" sz="1000" b="0" i="0" u="none" strike="noStrike" dirty="0">
                          <a:solidFill>
                            <a:srgbClr val="000000"/>
                          </a:solidFill>
                          <a:latin typeface="Calibri"/>
                        </a:rPr>
                        <a:t>Член доступен в классе и его наследниках.</a:t>
                      </a:r>
                    </a:p>
                  </a:txBody>
                  <a:tcPr marL="8514" marR="8514" marT="8514" marB="0" anchor="b">
                    <a:lnL>
                      <a:noFill/>
                    </a:lnL>
                    <a:lnR>
                      <a:noFill/>
                    </a:lnR>
                    <a:lnT>
                      <a:noFill/>
                    </a:lnT>
                    <a:lnB>
                      <a:noFill/>
                    </a:lnB>
                  </a:tcPr>
                </a:tc>
                <a:extLst>
                  <a:ext uri="{0D108BD9-81ED-4DB2-BD59-A6C34878D82A}">
                    <a16:rowId xmlns:a16="http://schemas.microsoft.com/office/drawing/2014/main" val="10003"/>
                  </a:ext>
                </a:extLst>
              </a:tr>
              <a:tr h="370383">
                <a:tc>
                  <a:txBody>
                    <a:bodyPr/>
                    <a:lstStyle/>
                    <a:p>
                      <a:pPr algn="l" fontAlgn="b"/>
                      <a:r>
                        <a:rPr lang="en-US" sz="900" b="0" i="0" u="none" strike="noStrike">
                          <a:solidFill>
                            <a:srgbClr val="000000"/>
                          </a:solidFill>
                          <a:latin typeface="Arial Unicode MS"/>
                        </a:rPr>
                        <a:t>internal</a:t>
                      </a:r>
                    </a:p>
                  </a:txBody>
                  <a:tcPr marL="8514" marR="8514" marT="8514" marB="0" anchor="b">
                    <a:lnL>
                      <a:noFill/>
                    </a:lnL>
                    <a:lnR>
                      <a:noFill/>
                    </a:lnR>
                    <a:lnT>
                      <a:noFill/>
                    </a:lnT>
                    <a:lnB>
                      <a:noFill/>
                    </a:lnB>
                  </a:tcPr>
                </a:tc>
                <a:tc>
                  <a:txBody>
                    <a:bodyPr/>
                    <a:lstStyle/>
                    <a:p>
                      <a:pPr algn="l" fontAlgn="b"/>
                      <a:r>
                        <a:rPr lang="ru-RU" sz="1000" b="0" i="0" u="none" strike="noStrike" dirty="0">
                          <a:solidFill>
                            <a:srgbClr val="000000"/>
                          </a:solidFill>
                          <a:latin typeface="Calibri"/>
                        </a:rPr>
                        <a:t>Член доступен внутри текущей сборки (</a:t>
                      </a:r>
                      <a:r>
                        <a:rPr lang="ru-RU" sz="1000" b="0" i="0" u="none" strike="noStrike" dirty="0" err="1">
                          <a:solidFill>
                            <a:srgbClr val="000000"/>
                          </a:solidFill>
                          <a:latin typeface="Calibri"/>
                        </a:rPr>
                        <a:t>assembly</a:t>
                      </a:r>
                      <a:r>
                        <a:rPr lang="ru-RU" sz="1000" b="0" i="0" u="none" strike="noStrike" dirty="0">
                          <a:solidFill>
                            <a:srgbClr val="000000"/>
                          </a:solidFill>
                          <a:latin typeface="Calibri"/>
                        </a:rPr>
                        <a:t>).</a:t>
                      </a:r>
                    </a:p>
                  </a:txBody>
                  <a:tcPr marL="8514" marR="8514" marT="8514" marB="0" anchor="b">
                    <a:lnL>
                      <a:noFill/>
                    </a:lnL>
                    <a:lnR>
                      <a:noFill/>
                    </a:lnR>
                    <a:lnT>
                      <a:noFill/>
                    </a:lnT>
                    <a:lnB>
                      <a:noFill/>
                    </a:lnB>
                  </a:tcPr>
                </a:tc>
                <a:extLst>
                  <a:ext uri="{0D108BD9-81ED-4DB2-BD59-A6C34878D82A}">
                    <a16:rowId xmlns:a16="http://schemas.microsoft.com/office/drawing/2014/main" val="10004"/>
                  </a:ext>
                </a:extLst>
              </a:tr>
            </a:tbl>
          </a:graphicData>
        </a:graphic>
      </p:graphicFrame>
      <p:pic>
        <p:nvPicPr>
          <p:cNvPr id="47106" name="Picture 2" descr="Курс Java Core - Лекция: Инкапсуляция"/>
          <p:cNvPicPr>
            <a:picLocks noChangeAspect="1" noChangeArrowheads="1"/>
          </p:cNvPicPr>
          <p:nvPr/>
        </p:nvPicPr>
        <p:blipFill>
          <a:blip r:embed="rId3"/>
          <a:srcRect/>
          <a:stretch>
            <a:fillRect/>
          </a:stretch>
        </p:blipFill>
        <p:spPr bwMode="auto">
          <a:xfrm>
            <a:off x="4158507" y="2594043"/>
            <a:ext cx="4430541" cy="2084960"/>
          </a:xfrm>
          <a:prstGeom prst="rect">
            <a:avLst/>
          </a:prstGeom>
          <a:noFill/>
        </p:spPr>
      </p:pic>
    </p:spTree>
    <p:extLst>
      <p:ext uri="{BB962C8B-B14F-4D97-AF65-F5344CB8AC3E}">
        <p14:creationId xmlns:p14="http://schemas.microsoft.com/office/powerpoint/2010/main" val="1528244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t>Модификаторы доступа на бытовых примерах</a:t>
            </a:r>
            <a:endParaRPr lang="ru-RU" dirty="0"/>
          </a:p>
        </p:txBody>
      </p:sp>
      <p:sp>
        <p:nvSpPr>
          <p:cNvPr id="438" name="Google Shape;438;p74"/>
          <p:cNvSpPr txBox="1"/>
          <p:nvPr/>
        </p:nvSpPr>
        <p:spPr>
          <a:xfrm>
            <a:off x="572662" y="1424970"/>
            <a:ext cx="3197581" cy="2773549"/>
          </a:xfrm>
          <a:prstGeom prst="rect">
            <a:avLst/>
          </a:prstGeom>
          <a:noFill/>
          <a:ln>
            <a:noFill/>
          </a:ln>
        </p:spPr>
        <p:txBody>
          <a:bodyPr spcFirstLastPara="1" wrap="square" lIns="91425" tIns="91425" rIns="91425" bIns="91425" anchor="t" anchorCtr="0">
            <a:spAutoFit/>
          </a:bodyPr>
          <a:lstStyle/>
          <a:p>
            <a:pPr>
              <a:lnSpc>
                <a:spcPct val="115000"/>
              </a:lnSpc>
              <a:spcBef>
                <a:spcPts val="1400"/>
              </a:spcBef>
            </a:pPr>
            <a:r>
              <a:rPr lang="en-US" dirty="0" smtClean="0">
                <a:solidFill>
                  <a:schemeClr val="accent1">
                    <a:lumMod val="75000"/>
                  </a:schemeClr>
                </a:solidFill>
                <a:latin typeface="Roboto"/>
                <a:ea typeface="Roboto"/>
                <a:cs typeface="Roboto"/>
                <a:sym typeface="Roboto"/>
              </a:rPr>
              <a:t>public</a:t>
            </a:r>
            <a:r>
              <a:rPr lang="ru-RU" dirty="0" smtClean="0">
                <a:latin typeface="Roboto"/>
                <a:ea typeface="Roboto"/>
                <a:cs typeface="Roboto"/>
                <a:sym typeface="Roboto"/>
              </a:rPr>
              <a:t> предоставляет возможность миру взаимодействовать с созданным объектом.</a:t>
            </a:r>
            <a:r>
              <a:rPr lang="en-US" dirty="0" smtClean="0">
                <a:latin typeface="Roboto"/>
                <a:ea typeface="Roboto"/>
                <a:cs typeface="Roboto"/>
                <a:sym typeface="Roboto"/>
              </a:rPr>
              <a:t> </a:t>
            </a:r>
            <a:endParaRPr lang="ru-RU" dirty="0" smtClean="0">
              <a:latin typeface="Roboto"/>
              <a:ea typeface="Roboto"/>
              <a:cs typeface="Roboto"/>
              <a:sym typeface="Roboto"/>
            </a:endParaRPr>
          </a:p>
          <a:p>
            <a:pPr>
              <a:lnSpc>
                <a:spcPct val="115000"/>
              </a:lnSpc>
              <a:spcBef>
                <a:spcPts val="1400"/>
              </a:spcBef>
            </a:pPr>
            <a:r>
              <a:rPr lang="ru-RU" dirty="0" smtClean="0">
                <a:latin typeface="Roboto"/>
                <a:ea typeface="Roboto"/>
                <a:cs typeface="Roboto"/>
                <a:sym typeface="Roboto"/>
              </a:rPr>
              <a:t>Пример: завести автомобиль ключом зажигания. </a:t>
            </a:r>
            <a:r>
              <a:rPr lang="ru-RU" i="1" dirty="0" smtClean="0">
                <a:latin typeface="Roboto"/>
                <a:ea typeface="Roboto"/>
                <a:cs typeface="Roboto"/>
                <a:sym typeface="Roboto"/>
              </a:rPr>
              <a:t>Для того, чтобы запустить двигатель, человек не должен залезать в двигатель, у него есть интерфейс (публичный метод запуска двигателя).</a:t>
            </a:r>
          </a:p>
        </p:txBody>
      </p:sp>
      <p:pic>
        <p:nvPicPr>
          <p:cNvPr id="2050" name="Picture 2" descr="Не поворачивается ключ в замке зажигания - Автоэлектрик 24"/>
          <p:cNvPicPr>
            <a:picLocks noChangeAspect="1" noChangeArrowheads="1"/>
          </p:cNvPicPr>
          <p:nvPr/>
        </p:nvPicPr>
        <p:blipFill>
          <a:blip r:embed="rId3"/>
          <a:srcRect/>
          <a:stretch>
            <a:fillRect/>
          </a:stretch>
        </p:blipFill>
        <p:spPr bwMode="auto">
          <a:xfrm>
            <a:off x="3851960" y="1263046"/>
            <a:ext cx="4873314" cy="2240604"/>
          </a:xfrm>
          <a:prstGeom prst="rect">
            <a:avLst/>
          </a:prstGeom>
          <a:noFill/>
        </p:spPr>
      </p:pic>
      <p:sp>
        <p:nvSpPr>
          <p:cNvPr id="7" name="Прямоугольник 6"/>
          <p:cNvSpPr/>
          <p:nvPr/>
        </p:nvSpPr>
        <p:spPr>
          <a:xfrm>
            <a:off x="5018062" y="3603125"/>
            <a:ext cx="2317016" cy="1046440"/>
          </a:xfrm>
          <a:prstGeom prst="rect">
            <a:avLst/>
          </a:prstGeom>
        </p:spPr>
        <p:txBody>
          <a:bodyPr wrap="square">
            <a:spAutoFit/>
          </a:bodyPr>
          <a:lstStyle/>
          <a:p>
            <a:r>
              <a:rPr lang="en-US" sz="1200" dirty="0" smtClean="0">
                <a:solidFill>
                  <a:schemeClr val="accent1">
                    <a:lumMod val="75000"/>
                  </a:schemeClr>
                </a:solidFill>
              </a:rPr>
              <a:t>class</a:t>
            </a:r>
            <a:r>
              <a:rPr lang="en-US" sz="1200" dirty="0" smtClean="0"/>
              <a:t> </a:t>
            </a:r>
            <a:r>
              <a:rPr lang="en-US" sz="1200" dirty="0" smtClean="0">
                <a:solidFill>
                  <a:srgbClr val="669900"/>
                </a:solidFill>
              </a:rPr>
              <a:t>Car</a:t>
            </a:r>
          </a:p>
          <a:p>
            <a:r>
              <a:rPr lang="ru-RU" sz="1200" dirty="0" smtClean="0"/>
              <a:t>{</a:t>
            </a:r>
          </a:p>
          <a:p>
            <a:r>
              <a:rPr lang="en-US" sz="1200" dirty="0" smtClean="0"/>
              <a:t>    </a:t>
            </a:r>
            <a:r>
              <a:rPr lang="en-US" sz="1200" b="1" dirty="0" smtClean="0">
                <a:solidFill>
                  <a:srgbClr val="FF0000"/>
                </a:solidFill>
              </a:rPr>
              <a:t>public</a:t>
            </a:r>
            <a:r>
              <a:rPr lang="en-US" sz="1200" dirty="0" smtClean="0">
                <a:solidFill>
                  <a:schemeClr val="accent1">
                    <a:lumMod val="75000"/>
                  </a:schemeClr>
                </a:solidFill>
              </a:rPr>
              <a:t> void </a:t>
            </a:r>
            <a:r>
              <a:rPr lang="en-US" sz="1200" dirty="0" err="1" smtClean="0">
                <a:solidFill>
                  <a:schemeClr val="accent4">
                    <a:lumMod val="50000"/>
                  </a:schemeClr>
                </a:solidFill>
              </a:rPr>
              <a:t>RunEngine</a:t>
            </a:r>
            <a:r>
              <a:rPr lang="en-US" sz="1200" dirty="0" smtClean="0"/>
              <a:t>()</a:t>
            </a:r>
          </a:p>
          <a:p>
            <a:r>
              <a:rPr lang="ru-RU" sz="1200" dirty="0" smtClean="0"/>
              <a:t>    {  … }</a:t>
            </a:r>
          </a:p>
          <a:p>
            <a:r>
              <a:rPr lang="ru-RU" sz="1200" dirty="0" smtClean="0"/>
              <a:t>}</a:t>
            </a:r>
            <a:endParaRPr lang="ru-RU" sz="1200" dirty="0"/>
          </a:p>
        </p:txBody>
      </p:sp>
    </p:spTree>
    <p:extLst>
      <p:ext uri="{BB962C8B-B14F-4D97-AF65-F5344CB8AC3E}">
        <p14:creationId xmlns:p14="http://schemas.microsoft.com/office/powerpoint/2010/main" val="1528244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t>Модификаторы доступа на бытовых примерах</a:t>
            </a:r>
            <a:endParaRPr lang="ru-RU" dirty="0"/>
          </a:p>
        </p:txBody>
      </p:sp>
      <p:sp>
        <p:nvSpPr>
          <p:cNvPr id="438" name="Google Shape;438;p74"/>
          <p:cNvSpPr txBox="1"/>
          <p:nvPr/>
        </p:nvSpPr>
        <p:spPr>
          <a:xfrm>
            <a:off x="572663" y="1424970"/>
            <a:ext cx="3694538" cy="3021310"/>
          </a:xfrm>
          <a:prstGeom prst="rect">
            <a:avLst/>
          </a:prstGeom>
          <a:noFill/>
          <a:ln>
            <a:noFill/>
          </a:ln>
        </p:spPr>
        <p:txBody>
          <a:bodyPr spcFirstLastPara="1" wrap="square" lIns="91425" tIns="91425" rIns="91425" bIns="91425" anchor="t" anchorCtr="0">
            <a:spAutoFit/>
          </a:bodyPr>
          <a:lstStyle/>
          <a:p>
            <a:pPr>
              <a:lnSpc>
                <a:spcPct val="115000"/>
              </a:lnSpc>
              <a:spcBef>
                <a:spcPts val="1400"/>
              </a:spcBef>
            </a:pPr>
            <a:r>
              <a:rPr lang="en-US" dirty="0" smtClean="0">
                <a:solidFill>
                  <a:schemeClr val="accent1">
                    <a:lumMod val="75000"/>
                  </a:schemeClr>
                </a:solidFill>
                <a:latin typeface="Roboto"/>
                <a:ea typeface="Roboto"/>
                <a:cs typeface="Roboto"/>
                <a:sym typeface="Roboto"/>
              </a:rPr>
              <a:t>private</a:t>
            </a:r>
            <a:r>
              <a:rPr lang="ru-RU" dirty="0" smtClean="0">
                <a:latin typeface="Roboto"/>
                <a:ea typeface="Roboto"/>
                <a:cs typeface="Roboto"/>
                <a:sym typeface="Roboto"/>
              </a:rPr>
              <a:t> не предоставляет миру возможность взаимодействовать с созданным объектом, а служит только для внутреннего использования.</a:t>
            </a:r>
            <a:r>
              <a:rPr lang="en-US" dirty="0" smtClean="0">
                <a:latin typeface="Roboto"/>
                <a:ea typeface="Roboto"/>
                <a:cs typeface="Roboto"/>
                <a:sym typeface="Roboto"/>
              </a:rPr>
              <a:t> </a:t>
            </a:r>
            <a:endParaRPr lang="ru-RU" dirty="0" smtClean="0">
              <a:latin typeface="Roboto"/>
              <a:ea typeface="Roboto"/>
              <a:cs typeface="Roboto"/>
              <a:sym typeface="Roboto"/>
            </a:endParaRPr>
          </a:p>
          <a:p>
            <a:pPr>
              <a:lnSpc>
                <a:spcPct val="115000"/>
              </a:lnSpc>
              <a:spcBef>
                <a:spcPts val="1400"/>
              </a:spcBef>
            </a:pPr>
            <a:r>
              <a:rPr lang="ru-RU" dirty="0" smtClean="0">
                <a:latin typeface="Roboto"/>
                <a:ea typeface="Roboto"/>
                <a:cs typeface="Roboto"/>
                <a:sym typeface="Roboto"/>
              </a:rPr>
              <a:t>Пример: двигатель автомобиля передает крутящий момент(). Все, что происходит внутри двигателя: подача топлива, подача воздуха и пр. – скрыто от мира. Все узлы, агрегаты, характеристики – тоже.</a:t>
            </a:r>
          </a:p>
        </p:txBody>
      </p:sp>
      <p:pic>
        <p:nvPicPr>
          <p:cNvPr id="89090" name="Picture 2" descr="Устройство двигателя внутреннего сгорания - autoleek"/>
          <p:cNvPicPr>
            <a:picLocks noChangeAspect="1" noChangeArrowheads="1"/>
          </p:cNvPicPr>
          <p:nvPr/>
        </p:nvPicPr>
        <p:blipFill>
          <a:blip r:embed="rId3"/>
          <a:srcRect/>
          <a:stretch>
            <a:fillRect/>
          </a:stretch>
        </p:blipFill>
        <p:spPr bwMode="auto">
          <a:xfrm>
            <a:off x="5923064" y="1018161"/>
            <a:ext cx="3058808" cy="2294106"/>
          </a:xfrm>
          <a:prstGeom prst="rect">
            <a:avLst/>
          </a:prstGeom>
          <a:noFill/>
        </p:spPr>
      </p:pic>
      <p:sp>
        <p:nvSpPr>
          <p:cNvPr id="7" name="Прямоугольник 6"/>
          <p:cNvSpPr/>
          <p:nvPr/>
        </p:nvSpPr>
        <p:spPr>
          <a:xfrm>
            <a:off x="4200938" y="2360579"/>
            <a:ext cx="2317016" cy="1938992"/>
          </a:xfrm>
          <a:prstGeom prst="rect">
            <a:avLst/>
          </a:prstGeom>
        </p:spPr>
        <p:txBody>
          <a:bodyPr wrap="square">
            <a:spAutoFit/>
          </a:bodyPr>
          <a:lstStyle/>
          <a:p>
            <a:r>
              <a:rPr lang="en-US" sz="1200" dirty="0" smtClean="0">
                <a:solidFill>
                  <a:schemeClr val="accent1">
                    <a:lumMod val="75000"/>
                  </a:schemeClr>
                </a:solidFill>
              </a:rPr>
              <a:t>class</a:t>
            </a:r>
            <a:r>
              <a:rPr lang="en-US" sz="1200" dirty="0" smtClean="0"/>
              <a:t> </a:t>
            </a:r>
            <a:r>
              <a:rPr lang="en-US" sz="1200" dirty="0" smtClean="0">
                <a:solidFill>
                  <a:srgbClr val="669900"/>
                </a:solidFill>
              </a:rPr>
              <a:t>Engine</a:t>
            </a:r>
          </a:p>
          <a:p>
            <a:r>
              <a:rPr lang="ru-RU" sz="1200" dirty="0" smtClean="0"/>
              <a:t>{</a:t>
            </a:r>
          </a:p>
          <a:p>
            <a:r>
              <a:rPr lang="en-US" sz="1200" dirty="0" smtClean="0"/>
              <a:t>    </a:t>
            </a:r>
            <a:r>
              <a:rPr lang="en-US" sz="1200" dirty="0" smtClean="0">
                <a:solidFill>
                  <a:schemeClr val="accent1">
                    <a:lumMod val="75000"/>
                  </a:schemeClr>
                </a:solidFill>
              </a:rPr>
              <a:t>public void </a:t>
            </a:r>
            <a:r>
              <a:rPr lang="en-US" sz="1200" dirty="0" err="1" smtClean="0">
                <a:solidFill>
                  <a:schemeClr val="accent4">
                    <a:lumMod val="50000"/>
                  </a:schemeClr>
                </a:solidFill>
              </a:rPr>
              <a:t>GetTwist</a:t>
            </a:r>
            <a:r>
              <a:rPr lang="en-US" sz="1200" dirty="0" smtClean="0"/>
              <a:t>()</a:t>
            </a:r>
          </a:p>
          <a:p>
            <a:r>
              <a:rPr lang="ru-RU" sz="1200" dirty="0" smtClean="0"/>
              <a:t>    {  … }</a:t>
            </a:r>
          </a:p>
          <a:p>
            <a:endParaRPr lang="ru-RU" sz="1200" dirty="0" smtClean="0"/>
          </a:p>
          <a:p>
            <a:r>
              <a:rPr lang="ru-RU" sz="1200" dirty="0" smtClean="0"/>
              <a:t>   </a:t>
            </a:r>
            <a:r>
              <a:rPr lang="en-US" sz="1200" dirty="0" smtClean="0"/>
              <a:t> </a:t>
            </a:r>
            <a:r>
              <a:rPr lang="en-US" sz="1200" b="1" dirty="0" smtClean="0">
                <a:solidFill>
                  <a:srgbClr val="FF0000"/>
                </a:solidFill>
              </a:rPr>
              <a:t>private</a:t>
            </a:r>
            <a:r>
              <a:rPr lang="en-US" sz="1200" dirty="0" smtClean="0">
                <a:solidFill>
                  <a:schemeClr val="accent1">
                    <a:lumMod val="75000"/>
                  </a:schemeClr>
                </a:solidFill>
              </a:rPr>
              <a:t> void </a:t>
            </a:r>
            <a:r>
              <a:rPr lang="en-US" sz="1200" dirty="0" err="1" smtClean="0">
                <a:solidFill>
                  <a:schemeClr val="accent4">
                    <a:lumMod val="50000"/>
                  </a:schemeClr>
                </a:solidFill>
              </a:rPr>
              <a:t>GetAir</a:t>
            </a:r>
            <a:r>
              <a:rPr lang="en-US" sz="1200" dirty="0" smtClean="0"/>
              <a:t>()</a:t>
            </a:r>
          </a:p>
          <a:p>
            <a:r>
              <a:rPr lang="ru-RU" sz="1200" dirty="0" smtClean="0"/>
              <a:t>    {  … }</a:t>
            </a:r>
          </a:p>
          <a:p>
            <a:r>
              <a:rPr lang="ru-RU" sz="1200" dirty="0" smtClean="0"/>
              <a:t>	</a:t>
            </a:r>
            <a:endParaRPr lang="en-US" sz="1200" dirty="0" smtClean="0"/>
          </a:p>
          <a:p>
            <a:r>
              <a:rPr lang="en-US" sz="1200" dirty="0" smtClean="0"/>
              <a:t>    </a:t>
            </a:r>
            <a:r>
              <a:rPr lang="en-US" sz="1200" b="1" dirty="0" smtClean="0">
                <a:solidFill>
                  <a:srgbClr val="FF0000"/>
                </a:solidFill>
              </a:rPr>
              <a:t>private</a:t>
            </a:r>
            <a:r>
              <a:rPr lang="en-US" sz="1200" dirty="0" smtClean="0">
                <a:solidFill>
                  <a:schemeClr val="accent1">
                    <a:lumMod val="75000"/>
                  </a:schemeClr>
                </a:solidFill>
              </a:rPr>
              <a:t> </a:t>
            </a:r>
            <a:r>
              <a:rPr lang="en-US" sz="1200" dirty="0" err="1" smtClean="0">
                <a:solidFill>
                  <a:schemeClr val="accent1">
                    <a:lumMod val="75000"/>
                  </a:schemeClr>
                </a:solidFill>
              </a:rPr>
              <a:t>int</a:t>
            </a:r>
            <a:r>
              <a:rPr lang="en-US" sz="1200" dirty="0" smtClean="0">
                <a:solidFill>
                  <a:schemeClr val="accent1">
                    <a:lumMod val="75000"/>
                  </a:schemeClr>
                </a:solidFill>
              </a:rPr>
              <a:t> </a:t>
            </a:r>
            <a:r>
              <a:rPr lang="en-US" sz="1200" dirty="0" err="1" smtClean="0">
                <a:solidFill>
                  <a:schemeClr val="accent4">
                    <a:lumMod val="50000"/>
                  </a:schemeClr>
                </a:solidFill>
              </a:rPr>
              <a:t>angularVelocity</a:t>
            </a:r>
            <a:r>
              <a:rPr lang="en-US" sz="1200" dirty="0" smtClean="0">
                <a:solidFill>
                  <a:schemeClr val="accent4">
                    <a:lumMod val="50000"/>
                  </a:schemeClr>
                </a:solidFill>
              </a:rPr>
              <a:t>;</a:t>
            </a:r>
            <a:endParaRPr lang="en-US" sz="1200" dirty="0" smtClean="0"/>
          </a:p>
          <a:p>
            <a:r>
              <a:rPr lang="ru-RU" sz="1200" dirty="0" smtClean="0"/>
              <a:t>}</a:t>
            </a:r>
            <a:endParaRPr lang="ru-RU" sz="1200" dirty="0"/>
          </a:p>
        </p:txBody>
      </p:sp>
    </p:spTree>
    <p:extLst>
      <p:ext uri="{BB962C8B-B14F-4D97-AF65-F5344CB8AC3E}">
        <p14:creationId xmlns:p14="http://schemas.microsoft.com/office/powerpoint/2010/main" val="1528244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t>Модификаторы доступа на бытовых примерах</a:t>
            </a:r>
            <a:endParaRPr lang="ru-RU" dirty="0"/>
          </a:p>
        </p:txBody>
      </p:sp>
      <p:sp>
        <p:nvSpPr>
          <p:cNvPr id="438" name="Google Shape;438;p74"/>
          <p:cNvSpPr txBox="1"/>
          <p:nvPr/>
        </p:nvSpPr>
        <p:spPr>
          <a:xfrm>
            <a:off x="572663" y="1424970"/>
            <a:ext cx="3441618" cy="3021310"/>
          </a:xfrm>
          <a:prstGeom prst="rect">
            <a:avLst/>
          </a:prstGeom>
          <a:noFill/>
          <a:ln>
            <a:noFill/>
          </a:ln>
        </p:spPr>
        <p:txBody>
          <a:bodyPr spcFirstLastPara="1" wrap="square" lIns="91425" tIns="91425" rIns="91425" bIns="91425" anchor="t" anchorCtr="0">
            <a:spAutoFit/>
          </a:bodyPr>
          <a:lstStyle/>
          <a:p>
            <a:pPr>
              <a:lnSpc>
                <a:spcPct val="115000"/>
              </a:lnSpc>
              <a:spcBef>
                <a:spcPts val="1400"/>
              </a:spcBef>
            </a:pPr>
            <a:r>
              <a:rPr lang="en-US" dirty="0" smtClean="0">
                <a:solidFill>
                  <a:schemeClr val="accent1">
                    <a:lumMod val="75000"/>
                  </a:schemeClr>
                </a:solidFill>
                <a:latin typeface="Roboto"/>
                <a:ea typeface="Roboto"/>
                <a:cs typeface="Roboto"/>
                <a:sym typeface="Roboto"/>
              </a:rPr>
              <a:t>protected</a:t>
            </a:r>
            <a:r>
              <a:rPr lang="ru-RU" dirty="0" smtClean="0">
                <a:latin typeface="Roboto"/>
                <a:ea typeface="Roboto"/>
                <a:cs typeface="Roboto"/>
                <a:sym typeface="Roboto"/>
              </a:rPr>
              <a:t> не предоставляет миру возможность взаимодействовать с созданным объектом</a:t>
            </a:r>
            <a:r>
              <a:rPr lang="en-US" dirty="0" smtClean="0">
                <a:latin typeface="Roboto"/>
                <a:ea typeface="Roboto"/>
                <a:cs typeface="Roboto"/>
                <a:sym typeface="Roboto"/>
              </a:rPr>
              <a:t> </a:t>
            </a:r>
            <a:r>
              <a:rPr lang="ru-RU" dirty="0" smtClean="0">
                <a:latin typeface="Roboto"/>
                <a:ea typeface="Roboto"/>
                <a:cs typeface="Roboto"/>
                <a:sym typeface="Roboto"/>
              </a:rPr>
              <a:t>и служит только для использования в наследовании.</a:t>
            </a:r>
            <a:r>
              <a:rPr lang="en-US" dirty="0" smtClean="0">
                <a:latin typeface="Roboto"/>
                <a:ea typeface="Roboto"/>
                <a:cs typeface="Roboto"/>
                <a:sym typeface="Roboto"/>
              </a:rPr>
              <a:t> </a:t>
            </a:r>
            <a:endParaRPr lang="ru-RU" dirty="0" smtClean="0">
              <a:latin typeface="Roboto"/>
              <a:ea typeface="Roboto"/>
              <a:cs typeface="Roboto"/>
              <a:sym typeface="Roboto"/>
            </a:endParaRPr>
          </a:p>
          <a:p>
            <a:pPr>
              <a:lnSpc>
                <a:spcPct val="115000"/>
              </a:lnSpc>
              <a:spcBef>
                <a:spcPts val="1400"/>
              </a:spcBef>
            </a:pPr>
            <a:r>
              <a:rPr lang="ru-RU" dirty="0" smtClean="0">
                <a:latin typeface="Roboto"/>
                <a:ea typeface="Roboto"/>
                <a:cs typeface="Roboto"/>
                <a:sym typeface="Roboto"/>
              </a:rPr>
              <a:t>Пример: все (в любом случае большинство) автомобили состоят из одних и тех же элементов. Скажем, что у любого автомобиля есть такой показатель, как скорость, но у разных автомобилей она может быть разной.</a:t>
            </a:r>
          </a:p>
        </p:txBody>
      </p:sp>
      <p:sp>
        <p:nvSpPr>
          <p:cNvPr id="7" name="Прямоугольник 6"/>
          <p:cNvSpPr/>
          <p:nvPr/>
        </p:nvSpPr>
        <p:spPr>
          <a:xfrm>
            <a:off x="5907932" y="1601821"/>
            <a:ext cx="2944238" cy="2308324"/>
          </a:xfrm>
          <a:prstGeom prst="rect">
            <a:avLst/>
          </a:prstGeom>
        </p:spPr>
        <p:txBody>
          <a:bodyPr wrap="square">
            <a:spAutoFit/>
          </a:bodyPr>
          <a:lstStyle/>
          <a:p>
            <a:r>
              <a:rPr lang="en-US" sz="1200" dirty="0" smtClean="0">
                <a:solidFill>
                  <a:schemeClr val="accent1">
                    <a:lumMod val="75000"/>
                  </a:schemeClr>
                </a:solidFill>
              </a:rPr>
              <a:t>class</a:t>
            </a:r>
            <a:r>
              <a:rPr lang="en-US" sz="1200" dirty="0" smtClean="0"/>
              <a:t> </a:t>
            </a:r>
            <a:r>
              <a:rPr lang="en-US" sz="1200" dirty="0" smtClean="0">
                <a:solidFill>
                  <a:srgbClr val="669900"/>
                </a:solidFill>
              </a:rPr>
              <a:t>Car</a:t>
            </a:r>
          </a:p>
          <a:p>
            <a:r>
              <a:rPr lang="ru-RU" sz="1200" dirty="0" smtClean="0"/>
              <a:t>{</a:t>
            </a:r>
          </a:p>
          <a:p>
            <a:r>
              <a:rPr lang="en-US" sz="1200" dirty="0" smtClean="0"/>
              <a:t>    </a:t>
            </a:r>
            <a:r>
              <a:rPr lang="en-US" sz="1200" b="1" dirty="0" smtClean="0">
                <a:solidFill>
                  <a:srgbClr val="FF0000"/>
                </a:solidFill>
              </a:rPr>
              <a:t>protected</a:t>
            </a:r>
            <a:r>
              <a:rPr lang="en-US" sz="1200" dirty="0" smtClean="0">
                <a:solidFill>
                  <a:schemeClr val="accent1">
                    <a:lumMod val="75000"/>
                  </a:schemeClr>
                </a:solidFill>
              </a:rPr>
              <a:t> virtual </a:t>
            </a:r>
            <a:r>
              <a:rPr lang="en-US" sz="1200" dirty="0" err="1" smtClean="0">
                <a:solidFill>
                  <a:schemeClr val="accent1">
                    <a:lumMod val="75000"/>
                  </a:schemeClr>
                </a:solidFill>
              </a:rPr>
              <a:t>int</a:t>
            </a:r>
            <a:r>
              <a:rPr lang="en-US" sz="1200" dirty="0" smtClean="0">
                <a:solidFill>
                  <a:schemeClr val="accent1">
                    <a:lumMod val="75000"/>
                  </a:schemeClr>
                </a:solidFill>
              </a:rPr>
              <a:t> </a:t>
            </a:r>
            <a:r>
              <a:rPr lang="en-US" sz="1200" dirty="0" err="1" smtClean="0">
                <a:solidFill>
                  <a:schemeClr val="accent4">
                    <a:lumMod val="50000"/>
                  </a:schemeClr>
                </a:solidFill>
              </a:rPr>
              <a:t>GetSpeed</a:t>
            </a:r>
            <a:r>
              <a:rPr lang="en-US" sz="1200" dirty="0" smtClean="0"/>
              <a:t>()</a:t>
            </a:r>
          </a:p>
          <a:p>
            <a:r>
              <a:rPr lang="ru-RU" sz="1200" dirty="0" smtClean="0"/>
              <a:t>    {  </a:t>
            </a:r>
            <a:r>
              <a:rPr lang="en-US" sz="1200" dirty="0" smtClean="0">
                <a:solidFill>
                  <a:srgbClr val="7030A0"/>
                </a:solidFill>
              </a:rPr>
              <a:t>return</a:t>
            </a:r>
            <a:r>
              <a:rPr lang="en-US" sz="1200" dirty="0" smtClean="0"/>
              <a:t> 0;</a:t>
            </a:r>
            <a:r>
              <a:rPr lang="ru-RU" sz="1200" dirty="0" smtClean="0"/>
              <a:t> }</a:t>
            </a:r>
          </a:p>
          <a:p>
            <a:r>
              <a:rPr lang="ru-RU" sz="1200" dirty="0" smtClean="0"/>
              <a:t>}</a:t>
            </a:r>
            <a:endParaRPr lang="en-US" sz="1200" dirty="0" smtClean="0"/>
          </a:p>
          <a:p>
            <a:endParaRPr lang="en-US" sz="1200" dirty="0" smtClean="0"/>
          </a:p>
          <a:p>
            <a:r>
              <a:rPr lang="en-US" sz="1200" dirty="0" smtClean="0">
                <a:solidFill>
                  <a:schemeClr val="accent1">
                    <a:lumMod val="75000"/>
                  </a:schemeClr>
                </a:solidFill>
              </a:rPr>
              <a:t>class</a:t>
            </a:r>
            <a:r>
              <a:rPr lang="en-US" sz="1200" dirty="0" smtClean="0"/>
              <a:t> </a:t>
            </a:r>
            <a:r>
              <a:rPr lang="en-US" sz="1200" dirty="0" err="1" smtClean="0">
                <a:solidFill>
                  <a:srgbClr val="669900"/>
                </a:solidFill>
              </a:rPr>
              <a:t>SuperCar</a:t>
            </a:r>
            <a:r>
              <a:rPr lang="en-US" sz="1200" dirty="0" smtClean="0">
                <a:solidFill>
                  <a:srgbClr val="669900"/>
                </a:solidFill>
              </a:rPr>
              <a:t> : Car</a:t>
            </a:r>
          </a:p>
          <a:p>
            <a:r>
              <a:rPr lang="ru-RU" sz="1200" dirty="0" smtClean="0"/>
              <a:t>{</a:t>
            </a:r>
          </a:p>
          <a:p>
            <a:r>
              <a:rPr lang="en-US" sz="1200" dirty="0" smtClean="0"/>
              <a:t>    </a:t>
            </a:r>
            <a:r>
              <a:rPr lang="en-US" sz="1200" b="1" dirty="0" smtClean="0">
                <a:solidFill>
                  <a:srgbClr val="FF0000"/>
                </a:solidFill>
              </a:rPr>
              <a:t>protected</a:t>
            </a:r>
            <a:r>
              <a:rPr lang="en-US" sz="1200" dirty="0" smtClean="0">
                <a:solidFill>
                  <a:schemeClr val="accent1">
                    <a:lumMod val="75000"/>
                  </a:schemeClr>
                </a:solidFill>
              </a:rPr>
              <a:t> override </a:t>
            </a:r>
            <a:r>
              <a:rPr lang="en-US" sz="1200" dirty="0" err="1" smtClean="0">
                <a:solidFill>
                  <a:schemeClr val="accent1">
                    <a:lumMod val="75000"/>
                  </a:schemeClr>
                </a:solidFill>
              </a:rPr>
              <a:t>int</a:t>
            </a:r>
            <a:r>
              <a:rPr lang="en-US" sz="1200" dirty="0" smtClean="0">
                <a:solidFill>
                  <a:schemeClr val="accent1">
                    <a:lumMod val="75000"/>
                  </a:schemeClr>
                </a:solidFill>
              </a:rPr>
              <a:t> </a:t>
            </a:r>
            <a:r>
              <a:rPr lang="en-US" sz="1200" dirty="0" err="1" smtClean="0">
                <a:solidFill>
                  <a:schemeClr val="accent4">
                    <a:lumMod val="50000"/>
                  </a:schemeClr>
                </a:solidFill>
              </a:rPr>
              <a:t>GetSpeed</a:t>
            </a:r>
            <a:r>
              <a:rPr lang="en-US" sz="1200" dirty="0" smtClean="0"/>
              <a:t>()</a:t>
            </a:r>
          </a:p>
          <a:p>
            <a:r>
              <a:rPr lang="ru-RU" sz="1200" dirty="0" smtClean="0"/>
              <a:t>    {  </a:t>
            </a:r>
            <a:r>
              <a:rPr lang="en-US" sz="1200" dirty="0" smtClean="0">
                <a:solidFill>
                  <a:srgbClr val="7030A0"/>
                </a:solidFill>
              </a:rPr>
              <a:t>return</a:t>
            </a:r>
            <a:r>
              <a:rPr lang="en-US" sz="1200" dirty="0" smtClean="0"/>
              <a:t> 200;</a:t>
            </a:r>
            <a:r>
              <a:rPr lang="ru-RU" sz="1200" dirty="0" smtClean="0"/>
              <a:t> }</a:t>
            </a:r>
          </a:p>
          <a:p>
            <a:r>
              <a:rPr lang="ru-RU" sz="1200" dirty="0" smtClean="0"/>
              <a:t>}</a:t>
            </a:r>
          </a:p>
          <a:p>
            <a:endParaRPr lang="ru-RU" sz="1200" dirty="0"/>
          </a:p>
        </p:txBody>
      </p:sp>
      <p:pic>
        <p:nvPicPr>
          <p:cNvPr id="1026" name="Picture 2" descr="ELING KM GPS Speedometer Odometer 200KM/H for Auto Marine Truck with  Backlight 85mm 12V/24V : Amazon.ca: Automotiv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4357" y="2137093"/>
            <a:ext cx="1593498" cy="1597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2441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t>Инкапсуляция дает следующую информацию</a:t>
            </a:r>
            <a:endParaRPr lang="ru-RU" dirty="0"/>
          </a:p>
        </p:txBody>
      </p:sp>
      <p:sp>
        <p:nvSpPr>
          <p:cNvPr id="438" name="Google Shape;438;p74"/>
          <p:cNvSpPr txBox="1"/>
          <p:nvPr/>
        </p:nvSpPr>
        <p:spPr>
          <a:xfrm>
            <a:off x="500550" y="1512844"/>
            <a:ext cx="7775779" cy="1893821"/>
          </a:xfrm>
          <a:prstGeom prst="rect">
            <a:avLst/>
          </a:prstGeom>
          <a:noFill/>
          <a:ln>
            <a:noFill/>
          </a:ln>
        </p:spPr>
        <p:txBody>
          <a:bodyPr spcFirstLastPara="1" wrap="square" lIns="91425" tIns="91425" rIns="91425" bIns="91425" anchor="t" anchorCtr="0">
            <a:spAutoFit/>
          </a:bodyPr>
          <a:lstStyle/>
          <a:p>
            <a:pPr>
              <a:lnSpc>
                <a:spcPct val="115000"/>
              </a:lnSpc>
              <a:spcBef>
                <a:spcPts val="1400"/>
              </a:spcBef>
            </a:pPr>
            <a:r>
              <a:rPr lang="ru-RU" dirty="0" smtClean="0">
                <a:ea typeface="Roboto"/>
              </a:rPr>
              <a:t>Итого, инкапсуляция определяет:</a:t>
            </a:r>
          </a:p>
          <a:p>
            <a:pPr marL="342900" indent="-342900">
              <a:lnSpc>
                <a:spcPct val="115000"/>
              </a:lnSpc>
              <a:spcBef>
                <a:spcPts val="1400"/>
              </a:spcBef>
              <a:buAutoNum type="arabicPeriod"/>
            </a:pPr>
            <a:r>
              <a:rPr lang="ru-RU" dirty="0" smtClean="0">
                <a:latin typeface="Roboto"/>
                <a:ea typeface="Roboto"/>
                <a:cs typeface="Roboto"/>
                <a:sym typeface="Roboto"/>
              </a:rPr>
              <a:t>Как выглядит создаваемый объект во внешнем мире?</a:t>
            </a:r>
          </a:p>
          <a:p>
            <a:pPr marL="342900" indent="-342900">
              <a:lnSpc>
                <a:spcPct val="115000"/>
              </a:lnSpc>
              <a:spcBef>
                <a:spcPts val="1400"/>
              </a:spcBef>
              <a:buAutoNum type="arabicPeriod"/>
            </a:pPr>
            <a:r>
              <a:rPr lang="ru-RU" dirty="0" smtClean="0">
                <a:latin typeface="Roboto"/>
                <a:ea typeface="Roboto"/>
                <a:cs typeface="Roboto"/>
                <a:sym typeface="Roboto"/>
              </a:rPr>
              <a:t>Какими характеристиками он обладает?</a:t>
            </a:r>
          </a:p>
          <a:p>
            <a:pPr marL="342900" indent="-342900">
              <a:lnSpc>
                <a:spcPct val="115000"/>
              </a:lnSpc>
              <a:spcBef>
                <a:spcPts val="1400"/>
              </a:spcBef>
              <a:buAutoNum type="arabicPeriod"/>
            </a:pPr>
            <a:r>
              <a:rPr lang="ru-RU" dirty="0" smtClean="0">
                <a:latin typeface="Roboto"/>
                <a:ea typeface="Roboto"/>
                <a:cs typeface="Roboto"/>
                <a:sym typeface="Roboto"/>
              </a:rPr>
              <a:t>Какое поведение он реализует?</a:t>
            </a:r>
            <a:endParaRPr lang="en-US" dirty="0" smtClean="0">
              <a:latin typeface="Roboto"/>
              <a:ea typeface="Roboto"/>
              <a:cs typeface="Roboto"/>
              <a:sym typeface="Roboto"/>
            </a:endParaRPr>
          </a:p>
        </p:txBody>
      </p:sp>
    </p:spTree>
    <p:extLst>
      <p:ext uri="{BB962C8B-B14F-4D97-AF65-F5344CB8AC3E}">
        <p14:creationId xmlns:p14="http://schemas.microsoft.com/office/powerpoint/2010/main" val="38319118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2"/>
          <p:cNvSpPr txBox="1">
            <a:spLocks noGrp="1"/>
          </p:cNvSpPr>
          <p:nvPr>
            <p:ph type="title"/>
          </p:nvPr>
        </p:nvSpPr>
        <p:spPr>
          <a:xfrm>
            <a:off x="956225" y="396400"/>
            <a:ext cx="6931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u-RU" dirty="0" smtClean="0"/>
              <a:t>Наследование</a:t>
            </a:r>
            <a:endParaRPr dirty="0"/>
          </a:p>
        </p:txBody>
      </p:sp>
    </p:spTree>
    <p:extLst>
      <p:ext uri="{BB962C8B-B14F-4D97-AF65-F5344CB8AC3E}">
        <p14:creationId xmlns:p14="http://schemas.microsoft.com/office/powerpoint/2010/main" val="68247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t>Что такое наследование?</a:t>
            </a:r>
            <a:endParaRPr lang="ru-RU" dirty="0"/>
          </a:p>
        </p:txBody>
      </p:sp>
      <p:sp>
        <p:nvSpPr>
          <p:cNvPr id="438" name="Google Shape;438;p74"/>
          <p:cNvSpPr txBox="1"/>
          <p:nvPr/>
        </p:nvSpPr>
        <p:spPr>
          <a:xfrm>
            <a:off x="598601" y="1009925"/>
            <a:ext cx="3807748" cy="3516830"/>
          </a:xfrm>
          <a:prstGeom prst="rect">
            <a:avLst/>
          </a:prstGeom>
          <a:noFill/>
          <a:ln>
            <a:noFill/>
          </a:ln>
        </p:spPr>
        <p:txBody>
          <a:bodyPr spcFirstLastPara="1" wrap="square" lIns="91425" tIns="91425" rIns="91425" bIns="91425" anchor="t" anchorCtr="0">
            <a:spAutoFit/>
          </a:bodyPr>
          <a:lstStyle/>
          <a:p>
            <a:pPr>
              <a:lnSpc>
                <a:spcPct val="115000"/>
              </a:lnSpc>
              <a:spcBef>
                <a:spcPts val="1400"/>
              </a:spcBef>
            </a:pPr>
            <a:r>
              <a:rPr lang="ru-RU" b="1" dirty="0">
                <a:latin typeface="Roboto" panose="020B0604020202020204" charset="0"/>
                <a:ea typeface="Roboto" panose="020B0604020202020204" charset="0"/>
                <a:cs typeface="Roboto"/>
                <a:sym typeface="Roboto"/>
              </a:rPr>
              <a:t>Наследование</a:t>
            </a:r>
            <a:r>
              <a:rPr lang="ru-RU" dirty="0">
                <a:latin typeface="Roboto" panose="020B0604020202020204" charset="0"/>
                <a:ea typeface="Roboto" panose="020B0604020202020204" charset="0"/>
                <a:cs typeface="Roboto"/>
                <a:sym typeface="Roboto"/>
              </a:rPr>
              <a:t> – это механизм, который позволяет использовать возможности других классов. </a:t>
            </a:r>
            <a:endParaRPr lang="en-US" dirty="0" smtClean="0">
              <a:latin typeface="Roboto" panose="020B0604020202020204" charset="0"/>
              <a:ea typeface="Roboto" panose="020B0604020202020204" charset="0"/>
              <a:cs typeface="Roboto"/>
              <a:sym typeface="Roboto"/>
            </a:endParaRPr>
          </a:p>
          <a:p>
            <a:pPr>
              <a:lnSpc>
                <a:spcPct val="115000"/>
              </a:lnSpc>
              <a:spcBef>
                <a:spcPts val="1400"/>
              </a:spcBef>
            </a:pPr>
            <a:r>
              <a:rPr lang="ru-RU" dirty="0" smtClean="0">
                <a:latin typeface="Roboto" panose="020B0604020202020204" charset="0"/>
                <a:ea typeface="Roboto" panose="020B0604020202020204" charset="0"/>
              </a:rPr>
              <a:t>Наследование позволяет определить дочерний класс, который использует (наследует), расширяет или изменяет возможности родительского класса. Класс, члены которого наследуются, называется </a:t>
            </a:r>
            <a:r>
              <a:rPr lang="ru-RU" i="1" dirty="0" smtClean="0">
                <a:latin typeface="Roboto" panose="020B0604020202020204" charset="0"/>
                <a:ea typeface="Roboto" panose="020B0604020202020204" charset="0"/>
              </a:rPr>
              <a:t>базовым классом</a:t>
            </a:r>
            <a:r>
              <a:rPr lang="ru-RU" dirty="0" smtClean="0">
                <a:latin typeface="Roboto" panose="020B0604020202020204" charset="0"/>
                <a:ea typeface="Roboto" panose="020B0604020202020204" charset="0"/>
              </a:rPr>
              <a:t>. Класс, который наследует члены базового класса, называется </a:t>
            </a:r>
            <a:r>
              <a:rPr lang="ru-RU" i="1" dirty="0" smtClean="0">
                <a:latin typeface="Roboto" panose="020B0604020202020204" charset="0"/>
                <a:ea typeface="Roboto" panose="020B0604020202020204" charset="0"/>
              </a:rPr>
              <a:t>производным классом</a:t>
            </a:r>
            <a:r>
              <a:rPr lang="ru-RU" dirty="0" smtClean="0"/>
              <a:t>.</a:t>
            </a:r>
            <a:r>
              <a:rPr lang="ru-RU" dirty="0" smtClean="0">
                <a:latin typeface="Roboto"/>
                <a:ea typeface="Roboto"/>
                <a:cs typeface="Roboto"/>
                <a:sym typeface="Roboto"/>
              </a:rPr>
              <a:t> </a:t>
            </a:r>
            <a:endParaRPr lang="en-US" dirty="0" smtClean="0">
              <a:latin typeface="Roboto"/>
              <a:ea typeface="Roboto"/>
              <a:cs typeface="Roboto"/>
              <a:sym typeface="Roboto"/>
            </a:endParaRPr>
          </a:p>
        </p:txBody>
      </p:sp>
      <p:pic>
        <p:nvPicPr>
          <p:cNvPr id="81922" name="Picture 2" descr="Exploring Inheritance in Object-Oriented Programming - DEV Community"/>
          <p:cNvPicPr>
            <a:picLocks noChangeAspect="1" noChangeArrowheads="1"/>
          </p:cNvPicPr>
          <p:nvPr/>
        </p:nvPicPr>
        <p:blipFill>
          <a:blip r:embed="rId3"/>
          <a:srcRect/>
          <a:stretch>
            <a:fillRect/>
          </a:stretch>
        </p:blipFill>
        <p:spPr bwMode="auto">
          <a:xfrm>
            <a:off x="4260647" y="946825"/>
            <a:ext cx="4762500" cy="3810000"/>
          </a:xfrm>
          <a:prstGeom prst="rect">
            <a:avLst/>
          </a:prstGeom>
          <a:noFill/>
        </p:spPr>
      </p:pic>
      <p:sp>
        <p:nvSpPr>
          <p:cNvPr id="2" name="Овальная выноска 1"/>
          <p:cNvSpPr/>
          <p:nvPr/>
        </p:nvSpPr>
        <p:spPr>
          <a:xfrm>
            <a:off x="6904383" y="755374"/>
            <a:ext cx="1020417" cy="457200"/>
          </a:xfrm>
          <a:prstGeom prst="wedgeEllipse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dirty="0" smtClean="0"/>
              <a:t>Что-то</a:t>
            </a:r>
            <a:endParaRPr lang="ru-RU" dirty="0"/>
          </a:p>
        </p:txBody>
      </p:sp>
      <p:sp>
        <p:nvSpPr>
          <p:cNvPr id="6" name="Овальная выноска 5"/>
          <p:cNvSpPr/>
          <p:nvPr/>
        </p:nvSpPr>
        <p:spPr>
          <a:xfrm>
            <a:off x="7924801" y="2394625"/>
            <a:ext cx="766050" cy="457200"/>
          </a:xfrm>
          <a:prstGeom prst="wedgeEllipse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dirty="0" smtClean="0"/>
              <a:t>Мяу</a:t>
            </a:r>
            <a:endParaRPr lang="ru-RU" dirty="0"/>
          </a:p>
        </p:txBody>
      </p:sp>
      <p:sp>
        <p:nvSpPr>
          <p:cNvPr id="7" name="Овальная выноска 6"/>
          <p:cNvSpPr/>
          <p:nvPr/>
        </p:nvSpPr>
        <p:spPr>
          <a:xfrm>
            <a:off x="4870174" y="2313900"/>
            <a:ext cx="682487" cy="457200"/>
          </a:xfrm>
          <a:prstGeom prst="wedgeEllipse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ru-RU" dirty="0" smtClean="0"/>
              <a:t>Гав</a:t>
            </a:r>
            <a:endParaRPr lang="ru-RU" dirty="0"/>
          </a:p>
        </p:txBody>
      </p:sp>
    </p:spTree>
    <p:extLst>
      <p:ext uri="{BB962C8B-B14F-4D97-AF65-F5344CB8AC3E}">
        <p14:creationId xmlns:p14="http://schemas.microsoft.com/office/powerpoint/2010/main" val="3413217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33"/>
          <p:cNvSpPr txBox="1"/>
          <p:nvPr/>
        </p:nvSpPr>
        <p:spPr>
          <a:xfrm>
            <a:off x="1635875" y="772125"/>
            <a:ext cx="7935300" cy="84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ru" sz="2100" b="1">
                <a:solidFill>
                  <a:srgbClr val="000000"/>
                </a:solidFill>
                <a:latin typeface="Roboto"/>
                <a:ea typeface="Roboto"/>
                <a:cs typeface="Roboto"/>
                <a:sym typeface="Roboto"/>
              </a:rPr>
              <a:t>Проверить, идет ли запись</a:t>
            </a:r>
            <a:endParaRPr sz="2100" b="1">
              <a:solidFill>
                <a:srgbClr val="000000"/>
              </a:solidFill>
              <a:latin typeface="Roboto"/>
              <a:ea typeface="Roboto"/>
              <a:cs typeface="Roboto"/>
              <a:sym typeface="Roboto"/>
            </a:endParaRPr>
          </a:p>
        </p:txBody>
      </p:sp>
      <p:sp>
        <p:nvSpPr>
          <p:cNvPr id="144" name="Google Shape;144;p33"/>
          <p:cNvSpPr txBox="1"/>
          <p:nvPr/>
        </p:nvSpPr>
        <p:spPr>
          <a:xfrm>
            <a:off x="766725" y="1805199"/>
            <a:ext cx="7935300" cy="1295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ru" sz="3500" b="1">
                <a:solidFill>
                  <a:schemeClr val="dk1"/>
                </a:solidFill>
                <a:latin typeface="Roboto"/>
                <a:ea typeface="Roboto"/>
                <a:cs typeface="Roboto"/>
                <a:sym typeface="Roboto"/>
              </a:rPr>
              <a:t>Напишите </a:t>
            </a:r>
            <a:r>
              <a:rPr lang="ru" sz="3500" b="1">
                <a:solidFill>
                  <a:schemeClr val="dk1"/>
                </a:solidFill>
                <a:highlight>
                  <a:schemeClr val="lt1"/>
                </a:highlight>
              </a:rPr>
              <a:t>«</a:t>
            </a:r>
            <a:r>
              <a:rPr lang="ru" sz="3500" b="1">
                <a:solidFill>
                  <a:schemeClr val="dk1"/>
                </a:solidFill>
                <a:latin typeface="Roboto"/>
                <a:ea typeface="Roboto"/>
                <a:cs typeface="Roboto"/>
                <a:sym typeface="Roboto"/>
              </a:rPr>
              <a:t>+</a:t>
            </a:r>
            <a:r>
              <a:rPr lang="ru" sz="3500" b="1">
                <a:solidFill>
                  <a:schemeClr val="dk1"/>
                </a:solidFill>
                <a:highlight>
                  <a:schemeClr val="lt1"/>
                </a:highlight>
              </a:rPr>
              <a:t>»</a:t>
            </a:r>
            <a:r>
              <a:rPr lang="ru" sz="3500" b="1">
                <a:solidFill>
                  <a:schemeClr val="dk1"/>
                </a:solidFill>
                <a:latin typeface="Roboto"/>
                <a:ea typeface="Roboto"/>
                <a:cs typeface="Roboto"/>
                <a:sym typeface="Roboto"/>
              </a:rPr>
              <a:t> в чат, если меня слышно и видно</a:t>
            </a:r>
            <a:endParaRPr sz="3500" b="1">
              <a:solidFill>
                <a:srgbClr val="000000"/>
              </a:solidFill>
              <a:latin typeface="Roboto"/>
              <a:ea typeface="Roboto"/>
              <a:cs typeface="Roboto"/>
              <a:sym typeface="Roboto"/>
            </a:endParaRPr>
          </a:p>
        </p:txBody>
      </p:sp>
      <p:pic>
        <p:nvPicPr>
          <p:cNvPr id="145" name="Google Shape;145;p33"/>
          <p:cNvPicPr preferRelativeResize="0"/>
          <p:nvPr/>
        </p:nvPicPr>
        <p:blipFill rotWithShape="1">
          <a:blip r:embed="rId3">
            <a:alphaModFix/>
          </a:blip>
          <a:srcRect/>
          <a:stretch/>
        </p:blipFill>
        <p:spPr>
          <a:xfrm>
            <a:off x="857275" y="3516281"/>
            <a:ext cx="526796" cy="526800"/>
          </a:xfrm>
          <a:prstGeom prst="rect">
            <a:avLst/>
          </a:prstGeom>
          <a:noFill/>
          <a:ln>
            <a:noFill/>
          </a:ln>
        </p:spPr>
      </p:pic>
      <p:pic>
        <p:nvPicPr>
          <p:cNvPr id="146" name="Google Shape;146;p33"/>
          <p:cNvPicPr preferRelativeResize="0"/>
          <p:nvPr/>
        </p:nvPicPr>
        <p:blipFill rotWithShape="1">
          <a:blip r:embed="rId4">
            <a:alphaModFix/>
          </a:blip>
          <a:srcRect/>
          <a:stretch/>
        </p:blipFill>
        <p:spPr>
          <a:xfrm>
            <a:off x="1584856" y="3516281"/>
            <a:ext cx="526796" cy="526800"/>
          </a:xfrm>
          <a:prstGeom prst="rect">
            <a:avLst/>
          </a:prstGeom>
          <a:noFill/>
          <a:ln>
            <a:noFill/>
          </a:ln>
        </p:spPr>
      </p:pic>
      <p:pic>
        <p:nvPicPr>
          <p:cNvPr id="147" name="Google Shape;147;p33"/>
          <p:cNvPicPr preferRelativeResize="0"/>
          <p:nvPr/>
        </p:nvPicPr>
        <p:blipFill rotWithShape="1">
          <a:blip r:embed="rId5">
            <a:alphaModFix/>
          </a:blip>
          <a:srcRect l="99" r="99"/>
          <a:stretch/>
        </p:blipFill>
        <p:spPr>
          <a:xfrm>
            <a:off x="880825" y="1032408"/>
            <a:ext cx="642317" cy="321159"/>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t>Синтаксис наследования</a:t>
            </a:r>
            <a:endParaRPr lang="ru-RU" dirty="0"/>
          </a:p>
        </p:txBody>
      </p:sp>
      <p:sp>
        <p:nvSpPr>
          <p:cNvPr id="438" name="Google Shape;438;p74"/>
          <p:cNvSpPr txBox="1"/>
          <p:nvPr/>
        </p:nvSpPr>
        <p:spPr>
          <a:xfrm>
            <a:off x="598600" y="1009925"/>
            <a:ext cx="3946896" cy="3588644"/>
          </a:xfrm>
          <a:prstGeom prst="rect">
            <a:avLst/>
          </a:prstGeom>
          <a:noFill/>
          <a:ln>
            <a:noFill/>
          </a:ln>
        </p:spPr>
        <p:txBody>
          <a:bodyPr spcFirstLastPara="1" wrap="square" lIns="91425" tIns="91425" rIns="91425" bIns="91425" anchor="t" anchorCtr="0">
            <a:spAutoFit/>
          </a:bodyPr>
          <a:lstStyle/>
          <a:p>
            <a:pPr lvl="0">
              <a:lnSpc>
                <a:spcPct val="115000"/>
              </a:lnSpc>
              <a:spcBef>
                <a:spcPts val="1400"/>
              </a:spcBef>
            </a:pPr>
            <a:r>
              <a:rPr lang="ru-RU" dirty="0" smtClean="0"/>
              <a:t>Наследоваться в рамках языка </a:t>
            </a:r>
            <a:r>
              <a:rPr lang="en-US" dirty="0" smtClean="0"/>
              <a:t>C# </a:t>
            </a:r>
            <a:r>
              <a:rPr lang="ru-RU" dirty="0" smtClean="0"/>
              <a:t>допустимо от:</a:t>
            </a:r>
          </a:p>
          <a:p>
            <a:pPr marL="342900" lvl="0" indent="-342900">
              <a:spcBef>
                <a:spcPts val="1400"/>
              </a:spcBef>
              <a:buAutoNum type="arabicPeriod"/>
            </a:pPr>
            <a:r>
              <a:rPr lang="ru-RU" dirty="0" smtClean="0">
                <a:latin typeface="Roboto"/>
                <a:ea typeface="Roboto"/>
                <a:cs typeface="Roboto"/>
                <a:sym typeface="Roboto"/>
              </a:rPr>
              <a:t>Классов. </a:t>
            </a:r>
          </a:p>
          <a:p>
            <a:pPr marL="342900" lvl="0" indent="-342900">
              <a:spcBef>
                <a:spcPts val="1400"/>
              </a:spcBef>
              <a:buAutoNum type="arabicPeriod"/>
            </a:pPr>
            <a:r>
              <a:rPr lang="ru-RU" dirty="0" smtClean="0">
                <a:latin typeface="Roboto"/>
                <a:ea typeface="Roboto"/>
                <a:cs typeface="Roboto"/>
                <a:sym typeface="Roboto"/>
              </a:rPr>
              <a:t>Интерфейсов.</a:t>
            </a:r>
          </a:p>
          <a:p>
            <a:endParaRPr lang="en-US" dirty="0" smtClean="0">
              <a:solidFill>
                <a:schemeClr val="tx1"/>
              </a:solidFill>
            </a:endParaRPr>
          </a:p>
          <a:p>
            <a:r>
              <a:rPr lang="ru-RU" dirty="0" smtClean="0">
                <a:solidFill>
                  <a:schemeClr val="tx1"/>
                </a:solidFill>
              </a:rPr>
              <a:t>Наследование обозначается символом «</a:t>
            </a:r>
            <a:r>
              <a:rPr lang="ru-RU" dirty="0" smtClean="0">
                <a:solidFill>
                  <a:srgbClr val="FF0000"/>
                </a:solidFill>
              </a:rPr>
              <a:t>:</a:t>
            </a:r>
            <a:r>
              <a:rPr lang="ru-RU" dirty="0" smtClean="0">
                <a:solidFill>
                  <a:schemeClr val="tx1"/>
                </a:solidFill>
              </a:rPr>
              <a:t>», следующего после имени класса с указанием всех типов, перечисленных через «</a:t>
            </a:r>
            <a:r>
              <a:rPr lang="ru-RU" dirty="0" smtClean="0">
                <a:solidFill>
                  <a:srgbClr val="FF0000"/>
                </a:solidFill>
              </a:rPr>
              <a:t>,</a:t>
            </a:r>
            <a:r>
              <a:rPr lang="ru-RU" dirty="0" smtClean="0">
                <a:solidFill>
                  <a:schemeClr val="tx1"/>
                </a:solidFill>
              </a:rPr>
              <a:t>», о</a:t>
            </a:r>
            <a:r>
              <a:rPr lang="ru-RU" dirty="0">
                <a:solidFill>
                  <a:schemeClr val="tx1"/>
                </a:solidFill>
              </a:rPr>
              <a:t>т</a:t>
            </a:r>
            <a:r>
              <a:rPr lang="ru-RU" dirty="0" smtClean="0">
                <a:solidFill>
                  <a:schemeClr val="tx1"/>
                </a:solidFill>
              </a:rPr>
              <a:t> которых он наследуется.</a:t>
            </a:r>
          </a:p>
          <a:p>
            <a:endParaRPr lang="ru-RU" dirty="0">
              <a:solidFill>
                <a:schemeClr val="tx1"/>
              </a:solidFill>
            </a:endParaRPr>
          </a:p>
          <a:p>
            <a:r>
              <a:rPr lang="ru-RU" dirty="0" smtClean="0">
                <a:solidFill>
                  <a:schemeClr val="tx1"/>
                </a:solidFill>
              </a:rPr>
              <a:t>Класс может наследоваться только от одного класса, и от любого количества интерфейсов.</a:t>
            </a:r>
            <a:endParaRPr lang="ru-RU" dirty="0" smtClean="0"/>
          </a:p>
        </p:txBody>
      </p:sp>
      <p:sp>
        <p:nvSpPr>
          <p:cNvPr id="4" name="Google Shape;438;p74"/>
          <p:cNvSpPr txBox="1"/>
          <p:nvPr/>
        </p:nvSpPr>
        <p:spPr>
          <a:xfrm>
            <a:off x="5038078" y="1419268"/>
            <a:ext cx="3946896" cy="2985402"/>
          </a:xfrm>
          <a:prstGeom prst="rect">
            <a:avLst/>
          </a:prstGeom>
          <a:noFill/>
          <a:ln>
            <a:noFill/>
          </a:ln>
        </p:spPr>
        <p:txBody>
          <a:bodyPr spcFirstLastPara="1" wrap="square" lIns="91425" tIns="91425" rIns="91425" bIns="91425" anchor="t" anchorCtr="0">
            <a:spAutoFit/>
          </a:bodyPr>
          <a:lstStyle/>
          <a:p>
            <a:r>
              <a:rPr lang="en-US" dirty="0" smtClean="0">
                <a:solidFill>
                  <a:schemeClr val="accent1">
                    <a:lumMod val="75000"/>
                  </a:schemeClr>
                </a:solidFill>
              </a:rPr>
              <a:t>class</a:t>
            </a:r>
            <a:r>
              <a:rPr lang="en-US" dirty="0" smtClean="0"/>
              <a:t> </a:t>
            </a:r>
            <a:r>
              <a:rPr lang="en-US" dirty="0">
                <a:solidFill>
                  <a:schemeClr val="accent5">
                    <a:lumMod val="75000"/>
                  </a:schemeClr>
                </a:solidFill>
              </a:rPr>
              <a:t>A</a:t>
            </a:r>
          </a:p>
          <a:p>
            <a:r>
              <a:rPr lang="ru-RU" dirty="0"/>
              <a:t>{</a:t>
            </a:r>
          </a:p>
          <a:p>
            <a:r>
              <a:rPr lang="ru-RU" dirty="0"/>
              <a:t>    </a:t>
            </a:r>
            <a:r>
              <a:rPr lang="ru-RU" dirty="0" smtClean="0"/>
              <a:t>//код класса</a:t>
            </a:r>
            <a:endParaRPr lang="ru-RU" dirty="0"/>
          </a:p>
          <a:p>
            <a:r>
              <a:rPr lang="ru-RU" dirty="0"/>
              <a:t>}</a:t>
            </a:r>
          </a:p>
          <a:p>
            <a:r>
              <a:rPr lang="en-US" dirty="0" smtClean="0">
                <a:solidFill>
                  <a:schemeClr val="accent1">
                    <a:lumMod val="75000"/>
                  </a:schemeClr>
                </a:solidFill>
              </a:rPr>
              <a:t>class</a:t>
            </a:r>
            <a:r>
              <a:rPr lang="en-US" dirty="0" smtClean="0"/>
              <a:t> </a:t>
            </a:r>
            <a:r>
              <a:rPr lang="en-US" dirty="0">
                <a:solidFill>
                  <a:schemeClr val="accent5">
                    <a:lumMod val="75000"/>
                  </a:schemeClr>
                </a:solidFill>
              </a:rPr>
              <a:t>B</a:t>
            </a:r>
            <a:r>
              <a:rPr lang="en-US" dirty="0"/>
              <a:t> </a:t>
            </a:r>
            <a:r>
              <a:rPr lang="en-US" dirty="0">
                <a:solidFill>
                  <a:srgbClr val="FF0000"/>
                </a:solidFill>
              </a:rPr>
              <a:t>:</a:t>
            </a:r>
            <a:r>
              <a:rPr lang="en-US" dirty="0"/>
              <a:t> </a:t>
            </a:r>
            <a:r>
              <a:rPr lang="en-US" dirty="0" smtClean="0">
                <a:solidFill>
                  <a:schemeClr val="accent5">
                    <a:lumMod val="75000"/>
                  </a:schemeClr>
                </a:solidFill>
              </a:rPr>
              <a:t>A</a:t>
            </a:r>
            <a:r>
              <a:rPr lang="ru-RU" dirty="0" smtClean="0">
                <a:solidFill>
                  <a:srgbClr val="FF0000"/>
                </a:solidFill>
              </a:rPr>
              <a:t>,</a:t>
            </a:r>
            <a:r>
              <a:rPr lang="ru-RU" dirty="0" smtClean="0">
                <a:solidFill>
                  <a:schemeClr val="accent5">
                    <a:lumMod val="75000"/>
                  </a:schemeClr>
                </a:solidFill>
              </a:rPr>
              <a:t> </a:t>
            </a:r>
            <a:r>
              <a:rPr lang="en-US" dirty="0" err="1" smtClean="0">
                <a:solidFill>
                  <a:schemeClr val="accent5">
                    <a:lumMod val="75000"/>
                  </a:schemeClr>
                </a:solidFill>
              </a:rPr>
              <a:t>IEquatable</a:t>
            </a:r>
            <a:r>
              <a:rPr lang="en-US" dirty="0" smtClean="0"/>
              <a:t>, </a:t>
            </a:r>
            <a:r>
              <a:rPr lang="en-US" dirty="0" err="1" smtClean="0">
                <a:solidFill>
                  <a:schemeClr val="accent5">
                    <a:lumMod val="75000"/>
                  </a:schemeClr>
                </a:solidFill>
              </a:rPr>
              <a:t>IComparable</a:t>
            </a:r>
            <a:endParaRPr lang="en-US" dirty="0">
              <a:solidFill>
                <a:schemeClr val="accent5">
                  <a:lumMod val="75000"/>
                </a:schemeClr>
              </a:solidFill>
            </a:endParaRPr>
          </a:p>
          <a:p>
            <a:r>
              <a:rPr lang="ru-RU" dirty="0"/>
              <a:t>{</a:t>
            </a:r>
          </a:p>
          <a:p>
            <a:r>
              <a:rPr lang="ru-RU" dirty="0" smtClean="0"/>
              <a:t>    </a:t>
            </a:r>
            <a:r>
              <a:rPr lang="en-US" dirty="0" smtClean="0"/>
              <a:t>//</a:t>
            </a:r>
            <a:r>
              <a:rPr lang="ru-RU" dirty="0" smtClean="0"/>
              <a:t>код класса</a:t>
            </a:r>
          </a:p>
          <a:p>
            <a:r>
              <a:rPr lang="ru-RU" dirty="0" smtClean="0"/>
              <a:t>}</a:t>
            </a:r>
          </a:p>
          <a:p>
            <a:r>
              <a:rPr lang="en-US" dirty="0">
                <a:solidFill>
                  <a:schemeClr val="accent1">
                    <a:lumMod val="75000"/>
                  </a:schemeClr>
                </a:solidFill>
              </a:rPr>
              <a:t>class</a:t>
            </a:r>
            <a:r>
              <a:rPr lang="en-US" dirty="0"/>
              <a:t> </a:t>
            </a:r>
            <a:r>
              <a:rPr lang="ru-RU" dirty="0" smtClean="0">
                <a:solidFill>
                  <a:schemeClr val="accent5">
                    <a:lumMod val="75000"/>
                  </a:schemeClr>
                </a:solidFill>
              </a:rPr>
              <a:t>С</a:t>
            </a:r>
            <a:r>
              <a:rPr lang="en-US" dirty="0" smtClean="0"/>
              <a:t> </a:t>
            </a:r>
            <a:r>
              <a:rPr lang="en-US" dirty="0">
                <a:solidFill>
                  <a:srgbClr val="FF0000"/>
                </a:solidFill>
              </a:rPr>
              <a:t>:</a:t>
            </a:r>
            <a:r>
              <a:rPr lang="en-US" dirty="0"/>
              <a:t> </a:t>
            </a:r>
            <a:r>
              <a:rPr lang="en-US" dirty="0" err="1" smtClean="0">
                <a:solidFill>
                  <a:schemeClr val="accent5">
                    <a:lumMod val="75000"/>
                  </a:schemeClr>
                </a:solidFill>
              </a:rPr>
              <a:t>IDisposable</a:t>
            </a:r>
            <a:endParaRPr lang="en-US" dirty="0" smtClean="0">
              <a:solidFill>
                <a:schemeClr val="accent5">
                  <a:lumMod val="75000"/>
                </a:schemeClr>
              </a:solidFill>
            </a:endParaRPr>
          </a:p>
          <a:p>
            <a:r>
              <a:rPr lang="ru-RU" dirty="0" smtClean="0"/>
              <a:t>{</a:t>
            </a:r>
          </a:p>
          <a:p>
            <a:r>
              <a:rPr lang="ru-RU" dirty="0" smtClean="0"/>
              <a:t>    </a:t>
            </a:r>
            <a:r>
              <a:rPr lang="en-US" dirty="0"/>
              <a:t>//</a:t>
            </a:r>
            <a:r>
              <a:rPr lang="ru-RU" dirty="0"/>
              <a:t>код класса</a:t>
            </a:r>
          </a:p>
          <a:p>
            <a:r>
              <a:rPr lang="ru-RU" dirty="0"/>
              <a:t>}</a:t>
            </a:r>
          </a:p>
          <a:p>
            <a:endParaRPr lang="ru-RU" dirty="0" smtClean="0"/>
          </a:p>
        </p:txBody>
      </p:sp>
    </p:spTree>
    <p:extLst>
      <p:ext uri="{BB962C8B-B14F-4D97-AF65-F5344CB8AC3E}">
        <p14:creationId xmlns:p14="http://schemas.microsoft.com/office/powerpoint/2010/main" val="3413217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t>Что наследуется</a:t>
            </a:r>
            <a:endParaRPr lang="ru-RU" dirty="0"/>
          </a:p>
        </p:txBody>
      </p:sp>
      <p:sp>
        <p:nvSpPr>
          <p:cNvPr id="438" name="Google Shape;438;p74"/>
          <p:cNvSpPr txBox="1"/>
          <p:nvPr/>
        </p:nvSpPr>
        <p:spPr>
          <a:xfrm>
            <a:off x="598600" y="1009925"/>
            <a:ext cx="8092200" cy="1800463"/>
          </a:xfrm>
          <a:prstGeom prst="rect">
            <a:avLst/>
          </a:prstGeom>
          <a:noFill/>
          <a:ln>
            <a:noFill/>
          </a:ln>
        </p:spPr>
        <p:txBody>
          <a:bodyPr spcFirstLastPara="1" wrap="square" lIns="91425" tIns="91425" rIns="91425" bIns="91425" anchor="t" anchorCtr="0">
            <a:spAutoFit/>
          </a:bodyPr>
          <a:lstStyle/>
          <a:p>
            <a:pPr lvl="0" eaLnBrk="0" fontAlgn="base" hangingPunct="0">
              <a:lnSpc>
                <a:spcPct val="150000"/>
              </a:lnSpc>
              <a:spcBef>
                <a:spcPct val="0"/>
              </a:spcBef>
              <a:spcAft>
                <a:spcPct val="0"/>
              </a:spcAft>
              <a:buClrTx/>
            </a:pPr>
            <a:r>
              <a:rPr lang="ru-RU" altLang="ru-RU" dirty="0">
                <a:solidFill>
                  <a:schemeClr val="tx1"/>
                </a:solidFill>
                <a:latin typeface="Roboto" panose="020B0604020202020204" charset="0"/>
                <a:ea typeface="Roboto" panose="020B0604020202020204" charset="0"/>
              </a:rPr>
              <a:t>В C#, при наследовании у родительского (базового) класса наследуются все </a:t>
            </a:r>
            <a:r>
              <a:rPr lang="ru-RU" altLang="ru-RU" b="1" dirty="0">
                <a:solidFill>
                  <a:schemeClr val="tx1"/>
                </a:solidFill>
                <a:latin typeface="Roboto" panose="020B0604020202020204" charset="0"/>
                <a:ea typeface="Roboto" panose="020B0604020202020204" charset="0"/>
              </a:rPr>
              <a:t>публичные</a:t>
            </a:r>
            <a:r>
              <a:rPr lang="ru-RU" altLang="ru-RU" dirty="0">
                <a:solidFill>
                  <a:schemeClr val="tx1"/>
                </a:solidFill>
                <a:latin typeface="Roboto" panose="020B0604020202020204" charset="0"/>
                <a:ea typeface="Roboto" panose="020B0604020202020204" charset="0"/>
              </a:rPr>
              <a:t> и </a:t>
            </a:r>
            <a:r>
              <a:rPr lang="ru-RU" altLang="ru-RU" b="1" dirty="0">
                <a:solidFill>
                  <a:schemeClr val="tx1"/>
                </a:solidFill>
                <a:latin typeface="Roboto" panose="020B0604020202020204" charset="0"/>
                <a:ea typeface="Roboto" panose="020B0604020202020204" charset="0"/>
              </a:rPr>
              <a:t>защищенные</a:t>
            </a:r>
            <a:r>
              <a:rPr lang="ru-RU" altLang="ru-RU" dirty="0">
                <a:solidFill>
                  <a:schemeClr val="tx1"/>
                </a:solidFill>
                <a:latin typeface="Roboto" panose="020B0604020202020204" charset="0"/>
                <a:ea typeface="Roboto" panose="020B0604020202020204" charset="0"/>
              </a:rPr>
              <a:t> (</a:t>
            </a:r>
            <a:r>
              <a:rPr lang="ru-RU" altLang="ru-RU" dirty="0" err="1">
                <a:solidFill>
                  <a:schemeClr val="tx1"/>
                </a:solidFill>
                <a:latin typeface="Roboto" panose="020B0604020202020204" charset="0"/>
                <a:ea typeface="Roboto" panose="020B0604020202020204" charset="0"/>
              </a:rPr>
              <a:t>protected</a:t>
            </a:r>
            <a:r>
              <a:rPr lang="ru-RU" altLang="ru-RU" dirty="0">
                <a:solidFill>
                  <a:schemeClr val="tx1"/>
                </a:solidFill>
                <a:latin typeface="Roboto" panose="020B0604020202020204" charset="0"/>
                <a:ea typeface="Roboto" panose="020B0604020202020204" charset="0"/>
              </a:rPr>
              <a:t>) члены класса, </a:t>
            </a:r>
            <a:r>
              <a:rPr lang="ru-RU" altLang="ru-RU" dirty="0" smtClean="0">
                <a:solidFill>
                  <a:schemeClr val="tx1"/>
                </a:solidFill>
                <a:latin typeface="Roboto" panose="020B0604020202020204" charset="0"/>
                <a:ea typeface="Roboto" panose="020B0604020202020204" charset="0"/>
              </a:rPr>
              <a:t>включая:</a:t>
            </a:r>
            <a:endParaRPr lang="en-US" altLang="ru-RU" dirty="0">
              <a:solidFill>
                <a:schemeClr val="tx1"/>
              </a:solidFill>
              <a:latin typeface="Roboto" panose="020B0604020202020204" charset="0"/>
              <a:ea typeface="Roboto" panose="020B0604020202020204" charset="0"/>
            </a:endParaRPr>
          </a:p>
          <a:p>
            <a:pPr marL="342900" lvl="0" indent="-342900" eaLnBrk="0" fontAlgn="base" hangingPunct="0">
              <a:lnSpc>
                <a:spcPct val="150000"/>
              </a:lnSpc>
              <a:spcBef>
                <a:spcPct val="0"/>
              </a:spcBef>
              <a:spcAft>
                <a:spcPct val="0"/>
              </a:spcAft>
              <a:buClrTx/>
              <a:buAutoNum type="arabicPeriod"/>
            </a:pPr>
            <a:r>
              <a:rPr lang="ru-RU" altLang="ru-RU" b="1" dirty="0" smtClean="0">
                <a:solidFill>
                  <a:schemeClr val="tx1"/>
                </a:solidFill>
                <a:latin typeface="Roboto" panose="020B0604020202020204" charset="0"/>
                <a:ea typeface="Roboto" panose="020B0604020202020204" charset="0"/>
              </a:rPr>
              <a:t>Поля</a:t>
            </a:r>
            <a:r>
              <a:rPr lang="ru-RU" altLang="ru-RU" dirty="0" smtClean="0">
                <a:solidFill>
                  <a:schemeClr val="tx1"/>
                </a:solidFill>
                <a:latin typeface="Roboto" panose="020B0604020202020204" charset="0"/>
                <a:ea typeface="Roboto" panose="020B0604020202020204" charset="0"/>
              </a:rPr>
              <a:t> </a:t>
            </a:r>
            <a:r>
              <a:rPr lang="ru-RU" altLang="ru-RU" dirty="0">
                <a:solidFill>
                  <a:schemeClr val="tx1"/>
                </a:solidFill>
                <a:latin typeface="Roboto" panose="020B0604020202020204" charset="0"/>
                <a:ea typeface="Roboto" panose="020B0604020202020204" charset="0"/>
              </a:rPr>
              <a:t>(если они имеют </a:t>
            </a:r>
            <a:r>
              <a:rPr lang="ru-RU" altLang="ru-RU" dirty="0" err="1">
                <a:solidFill>
                  <a:schemeClr val="tx1"/>
                </a:solidFill>
                <a:latin typeface="Roboto" panose="020B0604020202020204" charset="0"/>
                <a:ea typeface="Roboto" panose="020B0604020202020204" charset="0"/>
              </a:rPr>
              <a:t>protected</a:t>
            </a:r>
            <a:r>
              <a:rPr lang="ru-RU" altLang="ru-RU" dirty="0">
                <a:solidFill>
                  <a:schemeClr val="tx1"/>
                </a:solidFill>
                <a:latin typeface="Roboto" panose="020B0604020202020204" charset="0"/>
                <a:ea typeface="Roboto" panose="020B0604020202020204" charset="0"/>
              </a:rPr>
              <a:t> или </a:t>
            </a:r>
            <a:r>
              <a:rPr lang="ru-RU" altLang="ru-RU" dirty="0" err="1">
                <a:solidFill>
                  <a:schemeClr val="tx1"/>
                </a:solidFill>
                <a:latin typeface="Roboto" panose="020B0604020202020204" charset="0"/>
                <a:ea typeface="Roboto" panose="020B0604020202020204" charset="0"/>
              </a:rPr>
              <a:t>public</a:t>
            </a:r>
            <a:r>
              <a:rPr lang="ru-RU" altLang="ru-RU" dirty="0">
                <a:solidFill>
                  <a:schemeClr val="tx1"/>
                </a:solidFill>
                <a:latin typeface="Roboto" panose="020B0604020202020204" charset="0"/>
                <a:ea typeface="Roboto" panose="020B0604020202020204" charset="0"/>
              </a:rPr>
              <a:t> модификаторы</a:t>
            </a:r>
            <a:r>
              <a:rPr lang="ru-RU" altLang="ru-RU" dirty="0" smtClean="0">
                <a:solidFill>
                  <a:schemeClr val="tx1"/>
                </a:solidFill>
                <a:latin typeface="Roboto" panose="020B0604020202020204" charset="0"/>
                <a:ea typeface="Roboto" panose="020B0604020202020204" charset="0"/>
              </a:rPr>
              <a:t>).</a:t>
            </a:r>
            <a:endParaRPr lang="en-US" altLang="ru-RU" dirty="0">
              <a:solidFill>
                <a:schemeClr val="tx1"/>
              </a:solidFill>
              <a:latin typeface="Roboto" panose="020B0604020202020204" charset="0"/>
              <a:ea typeface="Roboto" panose="020B0604020202020204" charset="0"/>
            </a:endParaRPr>
          </a:p>
          <a:p>
            <a:pPr marL="342900" lvl="0" indent="-342900" eaLnBrk="0" fontAlgn="base" hangingPunct="0">
              <a:lnSpc>
                <a:spcPct val="150000"/>
              </a:lnSpc>
              <a:spcBef>
                <a:spcPct val="0"/>
              </a:spcBef>
              <a:spcAft>
                <a:spcPct val="0"/>
              </a:spcAft>
              <a:buClrTx/>
              <a:buAutoNum type="arabicPeriod"/>
            </a:pPr>
            <a:r>
              <a:rPr lang="ru-RU" altLang="ru-RU" b="1" dirty="0" smtClean="0">
                <a:solidFill>
                  <a:schemeClr val="tx1"/>
                </a:solidFill>
                <a:latin typeface="Roboto" panose="020B0604020202020204" charset="0"/>
                <a:ea typeface="Roboto" panose="020B0604020202020204" charset="0"/>
              </a:rPr>
              <a:t>Методы</a:t>
            </a:r>
            <a:r>
              <a:rPr lang="ru-RU" altLang="ru-RU" dirty="0" smtClean="0">
                <a:solidFill>
                  <a:schemeClr val="tx1"/>
                </a:solidFill>
                <a:latin typeface="Roboto" panose="020B0604020202020204" charset="0"/>
                <a:ea typeface="Roboto" panose="020B0604020202020204" charset="0"/>
              </a:rPr>
              <a:t> </a:t>
            </a:r>
            <a:r>
              <a:rPr lang="ru-RU" altLang="ru-RU" dirty="0">
                <a:solidFill>
                  <a:schemeClr val="tx1"/>
                </a:solidFill>
                <a:latin typeface="Roboto" panose="020B0604020202020204" charset="0"/>
                <a:ea typeface="Roboto" panose="020B0604020202020204" charset="0"/>
              </a:rPr>
              <a:t>(с </a:t>
            </a:r>
            <a:r>
              <a:rPr lang="ru-RU" altLang="ru-RU" dirty="0" err="1">
                <a:solidFill>
                  <a:schemeClr val="tx1"/>
                </a:solidFill>
                <a:latin typeface="Roboto" panose="020B0604020202020204" charset="0"/>
                <a:ea typeface="Roboto" panose="020B0604020202020204" charset="0"/>
              </a:rPr>
              <a:t>protected</a:t>
            </a:r>
            <a:r>
              <a:rPr lang="ru-RU" altLang="ru-RU" dirty="0">
                <a:solidFill>
                  <a:schemeClr val="tx1"/>
                </a:solidFill>
                <a:latin typeface="Roboto" panose="020B0604020202020204" charset="0"/>
                <a:ea typeface="Roboto" panose="020B0604020202020204" charset="0"/>
              </a:rPr>
              <a:t> или </a:t>
            </a:r>
            <a:r>
              <a:rPr lang="ru-RU" altLang="ru-RU" dirty="0" err="1">
                <a:solidFill>
                  <a:schemeClr val="tx1"/>
                </a:solidFill>
                <a:latin typeface="Roboto" panose="020B0604020202020204" charset="0"/>
                <a:ea typeface="Roboto" panose="020B0604020202020204" charset="0"/>
              </a:rPr>
              <a:t>public</a:t>
            </a:r>
            <a:r>
              <a:rPr lang="ru-RU" altLang="ru-RU" dirty="0">
                <a:solidFill>
                  <a:schemeClr val="tx1"/>
                </a:solidFill>
                <a:latin typeface="Roboto" panose="020B0604020202020204" charset="0"/>
                <a:ea typeface="Roboto" panose="020B0604020202020204" charset="0"/>
              </a:rPr>
              <a:t> модификаторами</a:t>
            </a:r>
            <a:r>
              <a:rPr lang="ru-RU" altLang="ru-RU" dirty="0" smtClean="0">
                <a:solidFill>
                  <a:schemeClr val="tx1"/>
                </a:solidFill>
                <a:latin typeface="Roboto" panose="020B0604020202020204" charset="0"/>
                <a:ea typeface="Roboto" panose="020B0604020202020204" charset="0"/>
              </a:rPr>
              <a:t>).</a:t>
            </a:r>
            <a:endParaRPr lang="en-US" altLang="ru-RU" dirty="0" smtClean="0">
              <a:solidFill>
                <a:schemeClr val="tx1"/>
              </a:solidFill>
              <a:latin typeface="Roboto" panose="020B0604020202020204" charset="0"/>
              <a:ea typeface="Roboto" panose="020B0604020202020204" charset="0"/>
            </a:endParaRPr>
          </a:p>
          <a:p>
            <a:pPr marL="342900" lvl="0" indent="-342900" eaLnBrk="0" fontAlgn="base" hangingPunct="0">
              <a:lnSpc>
                <a:spcPct val="150000"/>
              </a:lnSpc>
              <a:spcBef>
                <a:spcPct val="0"/>
              </a:spcBef>
              <a:spcAft>
                <a:spcPct val="0"/>
              </a:spcAft>
              <a:buClrTx/>
              <a:buAutoNum type="arabicPeriod"/>
            </a:pPr>
            <a:r>
              <a:rPr lang="ru-RU" altLang="ru-RU" b="1" dirty="0" smtClean="0">
                <a:solidFill>
                  <a:schemeClr val="tx1"/>
                </a:solidFill>
                <a:latin typeface="Roboto" panose="020B0604020202020204" charset="0"/>
                <a:ea typeface="Roboto" panose="020B0604020202020204" charset="0"/>
              </a:rPr>
              <a:t>Свойства</a:t>
            </a:r>
            <a:r>
              <a:rPr lang="ru-RU" altLang="ru-RU" dirty="0" smtClean="0">
                <a:solidFill>
                  <a:schemeClr val="tx1"/>
                </a:solidFill>
                <a:latin typeface="Roboto" panose="020B0604020202020204" charset="0"/>
                <a:ea typeface="Roboto" panose="020B0604020202020204" charset="0"/>
              </a:rPr>
              <a:t> </a:t>
            </a:r>
            <a:r>
              <a:rPr lang="ru-RU" altLang="ru-RU" dirty="0">
                <a:solidFill>
                  <a:schemeClr val="tx1"/>
                </a:solidFill>
                <a:latin typeface="Roboto" panose="020B0604020202020204" charset="0"/>
                <a:ea typeface="Roboto" panose="020B0604020202020204" charset="0"/>
              </a:rPr>
              <a:t>(с </a:t>
            </a:r>
            <a:r>
              <a:rPr lang="ru-RU" altLang="ru-RU" dirty="0" err="1">
                <a:solidFill>
                  <a:schemeClr val="tx1"/>
                </a:solidFill>
                <a:latin typeface="Roboto" panose="020B0604020202020204" charset="0"/>
                <a:ea typeface="Roboto" panose="020B0604020202020204" charset="0"/>
              </a:rPr>
              <a:t>protected</a:t>
            </a:r>
            <a:r>
              <a:rPr lang="ru-RU" altLang="ru-RU" dirty="0">
                <a:solidFill>
                  <a:schemeClr val="tx1"/>
                </a:solidFill>
                <a:latin typeface="Roboto" panose="020B0604020202020204" charset="0"/>
                <a:ea typeface="Roboto" panose="020B0604020202020204" charset="0"/>
              </a:rPr>
              <a:t> или </a:t>
            </a:r>
            <a:r>
              <a:rPr lang="ru-RU" altLang="ru-RU" dirty="0" err="1">
                <a:solidFill>
                  <a:schemeClr val="tx1"/>
                </a:solidFill>
                <a:latin typeface="Roboto" panose="020B0604020202020204" charset="0"/>
                <a:ea typeface="Roboto" panose="020B0604020202020204" charset="0"/>
              </a:rPr>
              <a:t>public</a:t>
            </a:r>
            <a:r>
              <a:rPr lang="ru-RU" altLang="ru-RU" dirty="0">
                <a:solidFill>
                  <a:schemeClr val="tx1"/>
                </a:solidFill>
                <a:latin typeface="Roboto" panose="020B0604020202020204" charset="0"/>
                <a:ea typeface="Roboto" panose="020B0604020202020204" charset="0"/>
              </a:rPr>
              <a:t> модификаторами</a:t>
            </a:r>
            <a:r>
              <a:rPr lang="ru-RU" altLang="ru-RU" dirty="0" smtClean="0">
                <a:solidFill>
                  <a:schemeClr val="tx1"/>
                </a:solidFill>
                <a:latin typeface="Roboto" panose="020B0604020202020204" charset="0"/>
                <a:ea typeface="Roboto" panose="020B0604020202020204" charset="0"/>
              </a:rPr>
              <a:t>).</a:t>
            </a:r>
            <a:endParaRPr lang="ru-RU" altLang="ru-RU" dirty="0">
              <a:solidFill>
                <a:schemeClr val="tx1"/>
              </a:solidFill>
              <a:latin typeface="Roboto" panose="020B0604020202020204" charset="0"/>
              <a:ea typeface="Roboto" panose="020B0604020202020204" charset="0"/>
            </a:endParaRPr>
          </a:p>
        </p:txBody>
      </p:sp>
    </p:spTree>
    <p:extLst>
      <p:ext uri="{BB962C8B-B14F-4D97-AF65-F5344CB8AC3E}">
        <p14:creationId xmlns:p14="http://schemas.microsoft.com/office/powerpoint/2010/main" val="309344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t>Что не наследуется</a:t>
            </a:r>
            <a:endParaRPr lang="ru-RU" dirty="0"/>
          </a:p>
        </p:txBody>
      </p:sp>
      <p:sp>
        <p:nvSpPr>
          <p:cNvPr id="438" name="Google Shape;438;p74"/>
          <p:cNvSpPr txBox="1"/>
          <p:nvPr/>
        </p:nvSpPr>
        <p:spPr>
          <a:xfrm>
            <a:off x="598600" y="1009925"/>
            <a:ext cx="8092200" cy="2123628"/>
          </a:xfrm>
          <a:prstGeom prst="rect">
            <a:avLst/>
          </a:prstGeom>
          <a:noFill/>
          <a:ln>
            <a:noFill/>
          </a:ln>
        </p:spPr>
        <p:txBody>
          <a:bodyPr spcFirstLastPara="1" wrap="square" lIns="91425" tIns="91425" rIns="91425" bIns="91425" anchor="t" anchorCtr="0">
            <a:spAutoFit/>
          </a:bodyPr>
          <a:lstStyle/>
          <a:p>
            <a:r>
              <a:rPr lang="ru-RU" dirty="0" smtClean="0"/>
              <a:t>В рамках .</a:t>
            </a:r>
            <a:r>
              <a:rPr lang="en-US" dirty="0" smtClean="0"/>
              <a:t>Net </a:t>
            </a:r>
            <a:r>
              <a:rPr lang="ru-RU" dirty="0" smtClean="0"/>
              <a:t>классами не наследуются:</a:t>
            </a:r>
          </a:p>
          <a:p>
            <a:pPr marL="342900" indent="-342900">
              <a:buAutoNum type="arabicPeriod"/>
            </a:pPr>
            <a:r>
              <a:rPr lang="ru-RU" b="1" dirty="0" smtClean="0"/>
              <a:t>Классы</a:t>
            </a:r>
            <a:r>
              <a:rPr lang="en-US" b="1" dirty="0" smtClean="0"/>
              <a:t> </a:t>
            </a:r>
            <a:r>
              <a:rPr lang="ru-RU" b="1" dirty="0" smtClean="0"/>
              <a:t>и методы, помеченные ключевым словом </a:t>
            </a:r>
            <a:r>
              <a:rPr lang="en-US" b="1" dirty="0" smtClean="0">
                <a:solidFill>
                  <a:schemeClr val="accent1">
                    <a:lumMod val="75000"/>
                  </a:schemeClr>
                </a:solidFill>
              </a:rPr>
              <a:t>sealed</a:t>
            </a:r>
            <a:r>
              <a:rPr lang="en-US" b="1" dirty="0" smtClean="0"/>
              <a:t>(</a:t>
            </a:r>
            <a:r>
              <a:rPr lang="ru-RU" b="1" dirty="0" smtClean="0"/>
              <a:t>запечатанный</a:t>
            </a:r>
            <a:r>
              <a:rPr lang="en-US" b="1" dirty="0" smtClean="0"/>
              <a:t>)</a:t>
            </a:r>
            <a:r>
              <a:rPr lang="ru-RU" b="1" dirty="0" smtClean="0"/>
              <a:t>.</a:t>
            </a:r>
          </a:p>
          <a:p>
            <a:pPr marL="342900" indent="-342900">
              <a:buAutoNum type="arabicPeriod"/>
            </a:pPr>
            <a:r>
              <a:rPr lang="ru-RU" b="1" dirty="0" smtClean="0"/>
              <a:t>Конструкторы</a:t>
            </a:r>
            <a:r>
              <a:rPr lang="ru-RU" dirty="0" smtClean="0"/>
              <a:t>.</a:t>
            </a:r>
            <a:r>
              <a:rPr lang="ru-RU" b="1" dirty="0" smtClean="0"/>
              <a:t> </a:t>
            </a:r>
            <a:endParaRPr lang="ru-RU" dirty="0" smtClean="0"/>
          </a:p>
          <a:p>
            <a:pPr marL="342900" indent="-342900">
              <a:buAutoNum type="arabicPeriod"/>
            </a:pPr>
            <a:r>
              <a:rPr lang="ru-RU" b="1" dirty="0" smtClean="0"/>
              <a:t>Статичные члены (</a:t>
            </a:r>
            <a:r>
              <a:rPr lang="en-US" b="1" dirty="0" smtClean="0">
                <a:solidFill>
                  <a:schemeClr val="accent1">
                    <a:lumMod val="75000"/>
                  </a:schemeClr>
                </a:solidFill>
              </a:rPr>
              <a:t>static</a:t>
            </a:r>
            <a:r>
              <a:rPr lang="ru-RU" b="1" dirty="0" smtClean="0"/>
              <a:t>).</a:t>
            </a:r>
          </a:p>
          <a:p>
            <a:pPr marL="342900" indent="-342900">
              <a:buAutoNum type="arabicPeriod"/>
            </a:pPr>
            <a:r>
              <a:rPr lang="ru-RU" b="1" dirty="0" smtClean="0"/>
              <a:t>Закрытые </a:t>
            </a:r>
            <a:r>
              <a:rPr lang="ru-RU" b="1" dirty="0"/>
              <a:t>члены (</a:t>
            </a:r>
            <a:r>
              <a:rPr lang="ru-RU" b="1" dirty="0" err="1">
                <a:solidFill>
                  <a:schemeClr val="accent1">
                    <a:lumMod val="75000"/>
                  </a:schemeClr>
                </a:solidFill>
              </a:rPr>
              <a:t>private</a:t>
            </a:r>
            <a:r>
              <a:rPr lang="ru-RU" b="1" dirty="0" smtClean="0"/>
              <a:t>)</a:t>
            </a:r>
            <a:r>
              <a:rPr lang="ru-RU" dirty="0" smtClean="0"/>
              <a:t>:</a:t>
            </a:r>
          </a:p>
          <a:p>
            <a:pPr marL="342900" indent="-342900">
              <a:buFont typeface="Arial" panose="020B0604020202020204" pitchFamily="34" charset="0"/>
              <a:buChar char="•"/>
            </a:pPr>
            <a:r>
              <a:rPr lang="ru-RU" dirty="0" smtClean="0"/>
              <a:t>Закрытые </a:t>
            </a:r>
            <a:r>
              <a:rPr lang="ru-RU" dirty="0"/>
              <a:t>поля и методы недоступны напрямую в производных </a:t>
            </a:r>
            <a:r>
              <a:rPr lang="ru-RU" dirty="0" smtClean="0"/>
              <a:t>классах.</a:t>
            </a:r>
          </a:p>
          <a:p>
            <a:pPr marL="342900" indent="-342900">
              <a:buFont typeface="Arial" panose="020B0604020202020204" pitchFamily="34" charset="0"/>
              <a:buChar char="•"/>
            </a:pPr>
            <a:r>
              <a:rPr lang="ru-RU" dirty="0" smtClean="0"/>
              <a:t>Но </a:t>
            </a:r>
            <a:r>
              <a:rPr lang="ru-RU" dirty="0"/>
              <a:t>их можно косвенно использовать, если базовый класс предоставляет публичные или защищенные методы для работы с ними</a:t>
            </a:r>
            <a:r>
              <a:rPr lang="ru-RU" dirty="0" smtClean="0"/>
              <a:t>.</a:t>
            </a:r>
          </a:p>
          <a:p>
            <a:pPr marL="342900" indent="-342900">
              <a:buFont typeface="Arial" panose="020B0604020202020204" pitchFamily="34" charset="0"/>
              <a:buChar char="•"/>
            </a:pPr>
            <a:endParaRPr lang="ru-RU" dirty="0" smtClean="0"/>
          </a:p>
        </p:txBody>
      </p:sp>
    </p:spTree>
    <p:extLst>
      <p:ext uri="{BB962C8B-B14F-4D97-AF65-F5344CB8AC3E}">
        <p14:creationId xmlns:p14="http://schemas.microsoft.com/office/powerpoint/2010/main" val="22831208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t>Множественное наследование запрещено</a:t>
            </a:r>
            <a:endParaRPr lang="ru-RU" dirty="0"/>
          </a:p>
        </p:txBody>
      </p:sp>
      <p:pic>
        <p:nvPicPr>
          <p:cNvPr id="2052" name="Picture 4" descr="ООП (объектно-ориентированное программирование) - что это простыми словами:  принципы и суть"/>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0651" y="1009925"/>
            <a:ext cx="4650097" cy="3163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217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t>Почему в </a:t>
            </a:r>
            <a:r>
              <a:rPr lang="en-US" dirty="0" smtClean="0"/>
              <a:t>C# </a:t>
            </a:r>
            <a:r>
              <a:rPr lang="ru-RU" dirty="0" smtClean="0"/>
              <a:t>множественное наследование запрещено</a:t>
            </a:r>
            <a:endParaRPr lang="ru-RU" dirty="0"/>
          </a:p>
        </p:txBody>
      </p:sp>
      <p:sp>
        <p:nvSpPr>
          <p:cNvPr id="4" name="Google Shape;438;p74"/>
          <p:cNvSpPr txBox="1"/>
          <p:nvPr/>
        </p:nvSpPr>
        <p:spPr>
          <a:xfrm>
            <a:off x="722997" y="4215181"/>
            <a:ext cx="8052015" cy="611932"/>
          </a:xfrm>
          <a:prstGeom prst="rect">
            <a:avLst/>
          </a:prstGeom>
          <a:noFill/>
          <a:ln>
            <a:noFill/>
          </a:ln>
        </p:spPr>
        <p:txBody>
          <a:bodyPr spcFirstLastPara="1" wrap="square" lIns="91425" tIns="91425" rIns="91425" bIns="91425" anchor="t" anchorCtr="0">
            <a:spAutoFit/>
          </a:bodyPr>
          <a:lstStyle/>
          <a:p>
            <a:pPr marL="342900" lvl="0" indent="-342900">
              <a:lnSpc>
                <a:spcPct val="115000"/>
              </a:lnSpc>
              <a:spcBef>
                <a:spcPts val="1400"/>
              </a:spcBef>
            </a:pPr>
            <a:r>
              <a:rPr lang="ru-RU" dirty="0" smtClean="0">
                <a:latin typeface="Roboto"/>
                <a:ea typeface="Roboto"/>
                <a:cs typeface="Roboto"/>
                <a:sym typeface="Roboto"/>
              </a:rPr>
              <a:t>Реализация какого класса метода </a:t>
            </a:r>
            <a:r>
              <a:rPr lang="en-US" b="1" dirty="0" err="1" smtClean="0">
                <a:latin typeface="Consolas" pitchFamily="49" charset="0"/>
                <a:ea typeface="Roboto"/>
                <a:cs typeface="Roboto"/>
                <a:sym typeface="Roboto"/>
              </a:rPr>
              <a:t>SomeMethod</a:t>
            </a:r>
            <a:r>
              <a:rPr lang="ru-RU" dirty="0" smtClean="0">
                <a:latin typeface="Roboto"/>
                <a:ea typeface="Roboto"/>
                <a:cs typeface="Roboto"/>
                <a:sym typeface="Roboto"/>
              </a:rPr>
              <a:t> достанется классу </a:t>
            </a:r>
            <a:r>
              <a:rPr lang="en-US" b="1" dirty="0" smtClean="0">
                <a:latin typeface="Consolas" pitchFamily="49" charset="0"/>
                <a:ea typeface="Roboto"/>
                <a:cs typeface="Roboto"/>
                <a:sym typeface="Roboto"/>
              </a:rPr>
              <a:t>Child?</a:t>
            </a:r>
          </a:p>
        </p:txBody>
      </p:sp>
      <p:pic>
        <p:nvPicPr>
          <p:cNvPr id="1026" name="Picture 2"/>
          <p:cNvPicPr>
            <a:picLocks noChangeAspect="1" noChangeArrowheads="1"/>
          </p:cNvPicPr>
          <p:nvPr/>
        </p:nvPicPr>
        <p:blipFill>
          <a:blip r:embed="rId3"/>
          <a:srcRect/>
          <a:stretch>
            <a:fillRect/>
          </a:stretch>
        </p:blipFill>
        <p:spPr bwMode="auto">
          <a:xfrm>
            <a:off x="1619247" y="1354137"/>
            <a:ext cx="6259513" cy="3167010"/>
          </a:xfrm>
          <a:prstGeom prst="rect">
            <a:avLst/>
          </a:prstGeom>
          <a:noFill/>
          <a:ln w="9525">
            <a:noFill/>
            <a:miter lim="800000"/>
            <a:headEnd/>
            <a:tailEnd/>
          </a:ln>
          <a:effectLst/>
        </p:spPr>
      </p:pic>
    </p:spTree>
    <p:extLst>
      <p:ext uri="{BB962C8B-B14F-4D97-AF65-F5344CB8AC3E}">
        <p14:creationId xmlns:p14="http://schemas.microsoft.com/office/powerpoint/2010/main" val="3577843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t>Транзитивное наследование</a:t>
            </a:r>
            <a:endParaRPr lang="ru-RU" dirty="0"/>
          </a:p>
        </p:txBody>
      </p:sp>
      <p:pic>
        <p:nvPicPr>
          <p:cNvPr id="2050" name="Picture 2" descr="Типы наследования в 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175" y="1009925"/>
            <a:ext cx="2305050" cy="3124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12546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solidFill>
                  <a:schemeClr val="tx1"/>
                </a:solidFill>
              </a:rPr>
              <a:t>Ключевое слово </a:t>
            </a:r>
            <a:r>
              <a:rPr lang="en-US" dirty="0" smtClean="0">
                <a:solidFill>
                  <a:schemeClr val="accent1">
                    <a:lumMod val="75000"/>
                  </a:schemeClr>
                </a:solidFill>
              </a:rPr>
              <a:t>Base</a:t>
            </a:r>
            <a:endParaRPr lang="ru-RU" dirty="0">
              <a:solidFill>
                <a:schemeClr val="accent1">
                  <a:lumMod val="75000"/>
                </a:schemeClr>
              </a:solidFill>
            </a:endParaRPr>
          </a:p>
        </p:txBody>
      </p:sp>
      <p:sp>
        <p:nvSpPr>
          <p:cNvPr id="4" name="Google Shape;438;p74"/>
          <p:cNvSpPr txBox="1"/>
          <p:nvPr/>
        </p:nvSpPr>
        <p:spPr>
          <a:xfrm>
            <a:off x="500551" y="1060033"/>
            <a:ext cx="4124458" cy="1908184"/>
          </a:xfrm>
          <a:prstGeom prst="rect">
            <a:avLst/>
          </a:prstGeom>
          <a:noFill/>
          <a:ln>
            <a:noFill/>
          </a:ln>
        </p:spPr>
        <p:txBody>
          <a:bodyPr spcFirstLastPara="1" wrap="square" lIns="91425" tIns="91425" rIns="91425" bIns="91425" anchor="t" anchorCtr="0">
            <a:spAutoFit/>
          </a:bodyPr>
          <a:lstStyle/>
          <a:p>
            <a:r>
              <a:rPr lang="ru-RU" dirty="0"/>
              <a:t>Ключевое слово используется для доступа к членам базового класса из производного класса. </a:t>
            </a:r>
            <a:endParaRPr lang="en-US" dirty="0" smtClean="0"/>
          </a:p>
          <a:p>
            <a:r>
              <a:rPr lang="ru-RU" dirty="0" smtClean="0"/>
              <a:t>Используйте </a:t>
            </a:r>
            <a:r>
              <a:rPr lang="ru-RU" dirty="0"/>
              <a:t>его, если вы хотите</a:t>
            </a:r>
            <a:r>
              <a:rPr lang="ru-RU" dirty="0" smtClean="0"/>
              <a:t>:</a:t>
            </a:r>
            <a:endParaRPr lang="en-US" dirty="0" smtClean="0"/>
          </a:p>
          <a:p>
            <a:pPr marL="342900" indent="-342900">
              <a:buAutoNum type="arabicPeriod"/>
            </a:pPr>
            <a:r>
              <a:rPr lang="ru-RU" dirty="0" smtClean="0"/>
              <a:t>Вызвать метод базового класса.</a:t>
            </a:r>
          </a:p>
          <a:p>
            <a:pPr marL="342900" indent="-342900">
              <a:buAutoNum type="arabicPeriod"/>
            </a:pPr>
            <a:r>
              <a:rPr lang="ru-RU" dirty="0" smtClean="0"/>
              <a:t>Определить конструктор </a:t>
            </a:r>
            <a:r>
              <a:rPr lang="ru-RU" dirty="0"/>
              <a:t>базового класса, который должен вызываться при создании экземпляров производного класса</a:t>
            </a:r>
            <a:r>
              <a:rPr lang="ru-RU" dirty="0" smtClean="0"/>
              <a:t>.</a:t>
            </a:r>
            <a:endParaRPr lang="ru-RU" dirty="0"/>
          </a:p>
        </p:txBody>
      </p:sp>
      <p:sp>
        <p:nvSpPr>
          <p:cNvPr id="5" name="Google Shape;438;p74"/>
          <p:cNvSpPr txBox="1"/>
          <p:nvPr/>
        </p:nvSpPr>
        <p:spPr>
          <a:xfrm>
            <a:off x="4727995" y="1009925"/>
            <a:ext cx="4124458" cy="3631733"/>
          </a:xfrm>
          <a:prstGeom prst="rect">
            <a:avLst/>
          </a:prstGeom>
          <a:noFill/>
          <a:ln>
            <a:noFill/>
          </a:ln>
        </p:spPr>
        <p:txBody>
          <a:bodyPr spcFirstLastPara="1" wrap="square" lIns="91425" tIns="91425" rIns="91425" bIns="91425" anchor="t" anchorCtr="0">
            <a:spAutoFit/>
          </a:bodyPr>
          <a:lstStyle/>
          <a:p>
            <a:r>
              <a:rPr lang="en-US" dirty="0">
                <a:solidFill>
                  <a:schemeClr val="accent1">
                    <a:lumMod val="75000"/>
                  </a:schemeClr>
                </a:solidFill>
              </a:rPr>
              <a:t>public</a:t>
            </a:r>
            <a:r>
              <a:rPr lang="en-US" dirty="0"/>
              <a:t> </a:t>
            </a:r>
            <a:r>
              <a:rPr lang="en-US" dirty="0">
                <a:solidFill>
                  <a:schemeClr val="accent1">
                    <a:lumMod val="75000"/>
                  </a:schemeClr>
                </a:solidFill>
              </a:rPr>
              <a:t>class</a:t>
            </a:r>
            <a:r>
              <a:rPr lang="en-US" dirty="0"/>
              <a:t> </a:t>
            </a:r>
            <a:r>
              <a:rPr lang="en-US" dirty="0" err="1">
                <a:solidFill>
                  <a:schemeClr val="accent5">
                    <a:lumMod val="75000"/>
                  </a:schemeClr>
                </a:solidFill>
              </a:rPr>
              <a:t>BaseClass</a:t>
            </a:r>
            <a:endParaRPr lang="en-US" dirty="0">
              <a:solidFill>
                <a:schemeClr val="accent5">
                  <a:lumMod val="75000"/>
                </a:schemeClr>
              </a:solidFill>
            </a:endParaRPr>
          </a:p>
          <a:p>
            <a:r>
              <a:rPr lang="en-US" dirty="0" smtClean="0"/>
              <a:t>{</a:t>
            </a:r>
          </a:p>
          <a:p>
            <a:r>
              <a:rPr lang="en-US" dirty="0"/>
              <a:t> </a:t>
            </a:r>
            <a:r>
              <a:rPr lang="en-US" dirty="0" smtClean="0"/>
              <a:t>   </a:t>
            </a:r>
            <a:r>
              <a:rPr lang="en-US" dirty="0" smtClean="0">
                <a:solidFill>
                  <a:schemeClr val="accent1">
                    <a:lumMod val="75000"/>
                  </a:schemeClr>
                </a:solidFill>
              </a:rPr>
              <a:t>protected </a:t>
            </a:r>
            <a:r>
              <a:rPr lang="en-US" dirty="0">
                <a:solidFill>
                  <a:schemeClr val="accent1">
                    <a:lumMod val="75000"/>
                  </a:schemeClr>
                </a:solidFill>
              </a:rPr>
              <a:t>void </a:t>
            </a:r>
            <a:r>
              <a:rPr lang="en-US" dirty="0" err="1">
                <a:solidFill>
                  <a:schemeClr val="accent4">
                    <a:lumMod val="75000"/>
                  </a:schemeClr>
                </a:solidFill>
              </a:rPr>
              <a:t>GetInfo</a:t>
            </a:r>
            <a:r>
              <a:rPr lang="en-US" dirty="0" smtClean="0"/>
              <a:t>()</a:t>
            </a:r>
            <a:r>
              <a:rPr lang="ru-RU" dirty="0" smtClean="0"/>
              <a:t> { }</a:t>
            </a:r>
            <a:endParaRPr lang="en-US" dirty="0" smtClean="0"/>
          </a:p>
          <a:p>
            <a:endParaRPr lang="en-US" dirty="0"/>
          </a:p>
          <a:p>
            <a:r>
              <a:rPr lang="en-US" dirty="0"/>
              <a:t>    </a:t>
            </a:r>
            <a:r>
              <a:rPr lang="en-US" dirty="0">
                <a:solidFill>
                  <a:schemeClr val="accent1">
                    <a:lumMod val="75000"/>
                  </a:schemeClr>
                </a:solidFill>
              </a:rPr>
              <a:t>public</a:t>
            </a:r>
            <a:r>
              <a:rPr lang="en-US" dirty="0"/>
              <a:t> </a:t>
            </a:r>
            <a:r>
              <a:rPr lang="en-US" dirty="0" err="1">
                <a:solidFill>
                  <a:schemeClr val="accent5">
                    <a:lumMod val="75000"/>
                  </a:schemeClr>
                </a:solidFill>
              </a:rPr>
              <a:t>BaseClass</a:t>
            </a:r>
            <a:r>
              <a:rPr lang="en-US" dirty="0"/>
              <a:t>()</a:t>
            </a:r>
          </a:p>
          <a:p>
            <a:r>
              <a:rPr lang="en-US" dirty="0"/>
              <a:t>    </a:t>
            </a:r>
            <a:r>
              <a:rPr lang="en-US" dirty="0" smtClean="0"/>
              <a:t>{  </a:t>
            </a:r>
            <a:r>
              <a:rPr lang="en-US" dirty="0" err="1" smtClean="0">
                <a:solidFill>
                  <a:schemeClr val="accent5">
                    <a:lumMod val="75000"/>
                  </a:schemeClr>
                </a:solidFill>
              </a:rPr>
              <a:t>Console</a:t>
            </a:r>
            <a:r>
              <a:rPr lang="en-US" dirty="0" err="1" smtClean="0"/>
              <a:t>.</a:t>
            </a:r>
            <a:r>
              <a:rPr lang="en-US" dirty="0" err="1" smtClean="0">
                <a:solidFill>
                  <a:schemeClr val="accent4">
                    <a:lumMod val="50000"/>
                  </a:schemeClr>
                </a:solidFill>
              </a:rPr>
              <a:t>WriteLine</a:t>
            </a:r>
            <a:r>
              <a:rPr lang="en-US" dirty="0" smtClean="0"/>
              <a:t>(</a:t>
            </a:r>
            <a:r>
              <a:rPr lang="en-US" dirty="0" smtClean="0">
                <a:solidFill>
                  <a:srgbClr val="C00000"/>
                </a:solidFill>
              </a:rPr>
              <a:t>"in </a:t>
            </a:r>
            <a:r>
              <a:rPr lang="en-US" dirty="0" err="1" smtClean="0">
                <a:solidFill>
                  <a:srgbClr val="C00000"/>
                </a:solidFill>
              </a:rPr>
              <a:t>BaseClass</a:t>
            </a:r>
            <a:r>
              <a:rPr lang="en-US" dirty="0" smtClean="0">
                <a:solidFill>
                  <a:srgbClr val="C00000"/>
                </a:solidFill>
              </a:rPr>
              <a:t>()");</a:t>
            </a:r>
            <a:r>
              <a:rPr lang="en-US" dirty="0" smtClean="0"/>
              <a:t>   }</a:t>
            </a:r>
          </a:p>
          <a:p>
            <a:r>
              <a:rPr lang="en-US" dirty="0" smtClean="0"/>
              <a:t>}</a:t>
            </a:r>
            <a:endParaRPr lang="en-US" dirty="0"/>
          </a:p>
          <a:p>
            <a:endParaRPr lang="en-US" dirty="0"/>
          </a:p>
          <a:p>
            <a:r>
              <a:rPr lang="en-US" dirty="0">
                <a:solidFill>
                  <a:schemeClr val="accent1">
                    <a:lumMod val="75000"/>
                  </a:schemeClr>
                </a:solidFill>
              </a:rPr>
              <a:t>public class</a:t>
            </a:r>
            <a:r>
              <a:rPr lang="en-US" dirty="0"/>
              <a:t> </a:t>
            </a:r>
            <a:r>
              <a:rPr lang="en-US" dirty="0" err="1">
                <a:solidFill>
                  <a:schemeClr val="accent5">
                    <a:lumMod val="75000"/>
                  </a:schemeClr>
                </a:solidFill>
              </a:rPr>
              <a:t>DerivedClass</a:t>
            </a:r>
            <a:r>
              <a:rPr lang="en-US" dirty="0"/>
              <a:t> : </a:t>
            </a:r>
            <a:r>
              <a:rPr lang="en-US" dirty="0" err="1">
                <a:solidFill>
                  <a:schemeClr val="accent5">
                    <a:lumMod val="75000"/>
                  </a:schemeClr>
                </a:solidFill>
              </a:rPr>
              <a:t>BaseClass</a:t>
            </a:r>
            <a:endParaRPr lang="en-US" dirty="0">
              <a:solidFill>
                <a:schemeClr val="accent5">
                  <a:lumMod val="75000"/>
                </a:schemeClr>
              </a:solidFill>
            </a:endParaRPr>
          </a:p>
          <a:p>
            <a:r>
              <a:rPr lang="en-US" dirty="0" smtClean="0"/>
              <a:t>{</a:t>
            </a:r>
          </a:p>
          <a:p>
            <a:pPr lvl="3"/>
            <a:r>
              <a:rPr lang="en-US" dirty="0" smtClean="0"/>
              <a:t>   </a:t>
            </a:r>
            <a:r>
              <a:rPr lang="en-US" dirty="0" smtClean="0">
                <a:solidFill>
                  <a:schemeClr val="accent1">
                    <a:lumMod val="75000"/>
                  </a:schemeClr>
                </a:solidFill>
              </a:rPr>
              <a:t>private </a:t>
            </a:r>
            <a:r>
              <a:rPr lang="en-US" dirty="0">
                <a:solidFill>
                  <a:schemeClr val="accent1">
                    <a:lumMod val="75000"/>
                  </a:schemeClr>
                </a:solidFill>
              </a:rPr>
              <a:t>void</a:t>
            </a:r>
            <a:r>
              <a:rPr lang="en-US" dirty="0"/>
              <a:t> </a:t>
            </a:r>
            <a:r>
              <a:rPr lang="en-US" dirty="0" err="1">
                <a:solidFill>
                  <a:schemeClr val="accent4">
                    <a:lumMod val="75000"/>
                  </a:schemeClr>
                </a:solidFill>
              </a:rPr>
              <a:t>SomeMethod</a:t>
            </a:r>
            <a:r>
              <a:rPr lang="en-US" dirty="0"/>
              <a:t>()</a:t>
            </a:r>
          </a:p>
          <a:p>
            <a:pPr lvl="3"/>
            <a:r>
              <a:rPr lang="en-US" dirty="0" smtClean="0"/>
              <a:t>   </a:t>
            </a:r>
            <a:r>
              <a:rPr lang="ru-RU" dirty="0" smtClean="0"/>
              <a:t>{</a:t>
            </a:r>
            <a:r>
              <a:rPr lang="en-US" dirty="0" smtClean="0"/>
              <a:t> </a:t>
            </a:r>
            <a:r>
              <a:rPr lang="en-US" dirty="0" err="1" smtClean="0">
                <a:solidFill>
                  <a:schemeClr val="accent1">
                    <a:lumMod val="75000"/>
                  </a:schemeClr>
                </a:solidFill>
              </a:rPr>
              <a:t>base</a:t>
            </a:r>
            <a:r>
              <a:rPr lang="en-US" dirty="0" err="1" smtClean="0"/>
              <a:t>.</a:t>
            </a:r>
            <a:r>
              <a:rPr lang="en-US" dirty="0" err="1" smtClean="0">
                <a:solidFill>
                  <a:schemeClr val="accent5">
                    <a:lumMod val="75000"/>
                  </a:schemeClr>
                </a:solidFill>
              </a:rPr>
              <a:t>GetInfo</a:t>
            </a:r>
            <a:r>
              <a:rPr lang="en-US" dirty="0" smtClean="0"/>
              <a:t>(); </a:t>
            </a:r>
            <a:r>
              <a:rPr lang="ru-RU" dirty="0" smtClean="0"/>
              <a:t>}</a:t>
            </a:r>
            <a:endParaRPr lang="en-US" dirty="0"/>
          </a:p>
          <a:p>
            <a:endParaRPr lang="en-US" dirty="0"/>
          </a:p>
          <a:p>
            <a:r>
              <a:rPr lang="en-US" dirty="0"/>
              <a:t>    </a:t>
            </a:r>
            <a:r>
              <a:rPr lang="en-US" dirty="0">
                <a:solidFill>
                  <a:schemeClr val="accent1">
                    <a:lumMod val="75000"/>
                  </a:schemeClr>
                </a:solidFill>
              </a:rPr>
              <a:t>public</a:t>
            </a:r>
            <a:r>
              <a:rPr lang="en-US" dirty="0"/>
              <a:t> </a:t>
            </a:r>
            <a:r>
              <a:rPr lang="en-US" dirty="0" err="1">
                <a:solidFill>
                  <a:schemeClr val="accent5">
                    <a:lumMod val="75000"/>
                  </a:schemeClr>
                </a:solidFill>
              </a:rPr>
              <a:t>DerivedClass</a:t>
            </a:r>
            <a:r>
              <a:rPr lang="en-US" dirty="0"/>
              <a:t>() : </a:t>
            </a:r>
            <a:r>
              <a:rPr lang="en-US" dirty="0">
                <a:solidFill>
                  <a:schemeClr val="accent1">
                    <a:lumMod val="75000"/>
                  </a:schemeClr>
                </a:solidFill>
              </a:rPr>
              <a:t>base</a:t>
            </a:r>
            <a:r>
              <a:rPr lang="en-US" dirty="0" smtClean="0"/>
              <a:t>()</a:t>
            </a:r>
          </a:p>
          <a:p>
            <a:r>
              <a:rPr lang="en-US" dirty="0" smtClean="0"/>
              <a:t>    {    }</a:t>
            </a:r>
          </a:p>
          <a:p>
            <a:r>
              <a:rPr lang="en-US" dirty="0" smtClean="0"/>
              <a:t>}</a:t>
            </a:r>
            <a:endParaRPr lang="en-US" dirty="0"/>
          </a:p>
        </p:txBody>
      </p:sp>
    </p:spTree>
    <p:extLst>
      <p:ext uri="{BB962C8B-B14F-4D97-AF65-F5344CB8AC3E}">
        <p14:creationId xmlns:p14="http://schemas.microsoft.com/office/powerpoint/2010/main" val="3790451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t>Ключевое слово </a:t>
            </a:r>
            <a:r>
              <a:rPr lang="en-US" dirty="0" smtClean="0">
                <a:solidFill>
                  <a:schemeClr val="accent1">
                    <a:lumMod val="75000"/>
                  </a:schemeClr>
                </a:solidFill>
              </a:rPr>
              <a:t>virtual</a:t>
            </a:r>
            <a:endParaRPr lang="ru-RU" dirty="0">
              <a:solidFill>
                <a:schemeClr val="accent1">
                  <a:lumMod val="75000"/>
                </a:schemeClr>
              </a:solidFill>
            </a:endParaRPr>
          </a:p>
        </p:txBody>
      </p:sp>
      <p:sp>
        <p:nvSpPr>
          <p:cNvPr id="6" name="TextBox 5"/>
          <p:cNvSpPr txBox="1"/>
          <p:nvPr/>
        </p:nvSpPr>
        <p:spPr>
          <a:xfrm>
            <a:off x="566320" y="1139687"/>
            <a:ext cx="3532267" cy="3040319"/>
          </a:xfrm>
          <a:prstGeom prst="rect">
            <a:avLst/>
          </a:prstGeom>
          <a:noFill/>
        </p:spPr>
        <p:txBody>
          <a:bodyPr wrap="square" rtlCol="0">
            <a:spAutoFit/>
          </a:bodyPr>
          <a:lstStyle/>
          <a:p>
            <a:pPr marL="342900" lvl="0" indent="-342900">
              <a:lnSpc>
                <a:spcPct val="115000"/>
              </a:lnSpc>
              <a:spcBef>
                <a:spcPts val="1400"/>
              </a:spcBef>
            </a:pPr>
            <a:r>
              <a:rPr lang="en-US" dirty="0" smtClean="0">
                <a:solidFill>
                  <a:schemeClr val="tx1"/>
                </a:solidFill>
                <a:latin typeface="Roboto"/>
                <a:ea typeface="Roboto"/>
                <a:cs typeface="Roboto"/>
                <a:sym typeface="Roboto"/>
              </a:rPr>
              <a:t>	</a:t>
            </a:r>
            <a:r>
              <a:rPr lang="ru-RU" dirty="0" smtClean="0">
                <a:solidFill>
                  <a:schemeClr val="tx1"/>
                </a:solidFill>
                <a:latin typeface="Roboto"/>
                <a:ea typeface="Roboto"/>
                <a:cs typeface="Roboto"/>
                <a:sym typeface="Roboto"/>
              </a:rPr>
              <a:t>Ключевое слово </a:t>
            </a:r>
            <a:r>
              <a:rPr lang="en-US" dirty="0" smtClean="0">
                <a:solidFill>
                  <a:schemeClr val="accent1">
                    <a:lumMod val="75000"/>
                  </a:schemeClr>
                </a:solidFill>
                <a:latin typeface="Roboto"/>
                <a:ea typeface="Roboto"/>
                <a:cs typeface="Roboto"/>
                <a:sym typeface="Roboto"/>
              </a:rPr>
              <a:t>virtual</a:t>
            </a:r>
            <a:r>
              <a:rPr lang="ru-RU" dirty="0" smtClean="0">
                <a:solidFill>
                  <a:schemeClr val="tx1"/>
                </a:solidFill>
                <a:latin typeface="Roboto"/>
                <a:ea typeface="Roboto"/>
                <a:cs typeface="Roboto"/>
                <a:sym typeface="Roboto"/>
              </a:rPr>
              <a:t> может применяться для:</a:t>
            </a:r>
          </a:p>
          <a:p>
            <a:pPr marL="342900" lvl="0" indent="-342900">
              <a:lnSpc>
                <a:spcPct val="115000"/>
              </a:lnSpc>
              <a:spcBef>
                <a:spcPts val="1400"/>
              </a:spcBef>
              <a:buAutoNum type="arabicPeriod"/>
            </a:pPr>
            <a:r>
              <a:rPr lang="ru-RU" dirty="0" smtClean="0">
                <a:solidFill>
                  <a:schemeClr val="tx1"/>
                </a:solidFill>
                <a:latin typeface="Roboto"/>
                <a:ea typeface="Roboto"/>
                <a:cs typeface="Roboto"/>
                <a:sym typeface="Roboto"/>
              </a:rPr>
              <a:t>Методов</a:t>
            </a:r>
          </a:p>
          <a:p>
            <a:pPr marL="342900" lvl="0" indent="-342900">
              <a:lnSpc>
                <a:spcPct val="115000"/>
              </a:lnSpc>
              <a:spcBef>
                <a:spcPts val="1400"/>
              </a:spcBef>
              <a:buAutoNum type="arabicPeriod"/>
            </a:pPr>
            <a:r>
              <a:rPr lang="ru-RU" dirty="0" smtClean="0">
                <a:solidFill>
                  <a:schemeClr val="tx1"/>
                </a:solidFill>
                <a:latin typeface="Roboto"/>
                <a:ea typeface="Roboto"/>
                <a:cs typeface="Roboto"/>
                <a:sym typeface="Roboto"/>
              </a:rPr>
              <a:t>Свойств</a:t>
            </a:r>
          </a:p>
          <a:p>
            <a:pPr marL="342900" lvl="0" indent="-342900">
              <a:lnSpc>
                <a:spcPct val="115000"/>
              </a:lnSpc>
              <a:spcBef>
                <a:spcPts val="1400"/>
              </a:spcBef>
              <a:buAutoNum type="arabicPeriod"/>
            </a:pPr>
            <a:r>
              <a:rPr lang="ru-RU" dirty="0" smtClean="0">
                <a:solidFill>
                  <a:schemeClr val="tx1"/>
                </a:solidFill>
                <a:latin typeface="Roboto"/>
                <a:ea typeface="Roboto"/>
                <a:cs typeface="Roboto"/>
                <a:sym typeface="Roboto"/>
              </a:rPr>
              <a:t>Событий</a:t>
            </a:r>
          </a:p>
          <a:p>
            <a:pPr marL="342900" lvl="0" indent="-342900">
              <a:lnSpc>
                <a:spcPct val="115000"/>
              </a:lnSpc>
              <a:spcBef>
                <a:spcPts val="1400"/>
              </a:spcBef>
            </a:pPr>
            <a:r>
              <a:rPr lang="en-US" dirty="0" smtClean="0">
                <a:solidFill>
                  <a:schemeClr val="tx1"/>
                </a:solidFill>
                <a:latin typeface="Roboto"/>
                <a:ea typeface="Roboto"/>
                <a:cs typeface="Roboto"/>
                <a:sym typeface="Roboto"/>
              </a:rPr>
              <a:t>	Virtual </a:t>
            </a:r>
            <a:r>
              <a:rPr lang="ru-RU" dirty="0" smtClean="0">
                <a:solidFill>
                  <a:schemeClr val="tx1"/>
                </a:solidFill>
                <a:latin typeface="Roboto"/>
                <a:ea typeface="Roboto"/>
                <a:cs typeface="Roboto"/>
                <a:sym typeface="Roboto"/>
              </a:rPr>
              <a:t>позволяет иметь реализацию в методе по</a:t>
            </a:r>
            <a:r>
              <a:rPr lang="en-US" dirty="0" smtClean="0">
                <a:solidFill>
                  <a:schemeClr val="tx1"/>
                </a:solidFill>
                <a:latin typeface="Roboto"/>
                <a:ea typeface="Roboto"/>
                <a:cs typeface="Roboto"/>
                <a:sym typeface="Roboto"/>
              </a:rPr>
              <a:t> </a:t>
            </a:r>
            <a:r>
              <a:rPr lang="ru-RU" dirty="0" smtClean="0">
                <a:solidFill>
                  <a:schemeClr val="tx1"/>
                </a:solidFill>
                <a:latin typeface="Roboto"/>
                <a:ea typeface="Roboto"/>
                <a:cs typeface="Roboto"/>
                <a:sym typeface="Roboto"/>
              </a:rPr>
              <a:t>умолчанию</a:t>
            </a:r>
            <a:r>
              <a:rPr lang="en-US" dirty="0" smtClean="0">
                <a:solidFill>
                  <a:schemeClr val="tx1"/>
                </a:solidFill>
                <a:latin typeface="Roboto"/>
                <a:ea typeface="Roboto"/>
                <a:cs typeface="Roboto"/>
                <a:sym typeface="Roboto"/>
              </a:rPr>
              <a:t> </a:t>
            </a:r>
            <a:r>
              <a:rPr lang="ru-RU" dirty="0" smtClean="0">
                <a:solidFill>
                  <a:schemeClr val="tx1"/>
                </a:solidFill>
                <a:latin typeface="Roboto"/>
                <a:ea typeface="Roboto"/>
                <a:cs typeface="Roboto"/>
                <a:sym typeface="Roboto"/>
              </a:rPr>
              <a:t>и переопределять ее в дочерних классах. </a:t>
            </a:r>
            <a:endParaRPr lang="ru-RU" dirty="0"/>
          </a:p>
        </p:txBody>
      </p:sp>
      <p:sp>
        <p:nvSpPr>
          <p:cNvPr id="7" name="TextBox 6"/>
          <p:cNvSpPr txBox="1"/>
          <p:nvPr/>
        </p:nvSpPr>
        <p:spPr>
          <a:xfrm>
            <a:off x="4886529" y="1096064"/>
            <a:ext cx="4257471" cy="3508653"/>
          </a:xfrm>
          <a:prstGeom prst="rect">
            <a:avLst/>
          </a:prstGeom>
          <a:noFill/>
        </p:spPr>
        <p:txBody>
          <a:bodyPr wrap="square" rtlCol="0">
            <a:spAutoFit/>
          </a:bodyPr>
          <a:lstStyle/>
          <a:p>
            <a:r>
              <a:rPr lang="en-US" sz="1200" dirty="0" smtClean="0">
                <a:solidFill>
                  <a:schemeClr val="accent1">
                    <a:lumMod val="75000"/>
                  </a:schemeClr>
                </a:solidFill>
              </a:rPr>
              <a:t>class</a:t>
            </a:r>
            <a:r>
              <a:rPr lang="en-US" sz="1200" dirty="0" smtClean="0"/>
              <a:t> </a:t>
            </a:r>
            <a:r>
              <a:rPr lang="en-US" sz="1200" dirty="0" smtClean="0">
                <a:solidFill>
                  <a:schemeClr val="accent5">
                    <a:lumMod val="75000"/>
                  </a:schemeClr>
                </a:solidFill>
              </a:rPr>
              <a:t>Animal</a:t>
            </a:r>
          </a:p>
          <a:p>
            <a:r>
              <a:rPr lang="ru-RU" sz="1200" dirty="0" smtClean="0"/>
              <a:t>{</a:t>
            </a:r>
          </a:p>
          <a:p>
            <a:r>
              <a:rPr lang="en-US" sz="1200" dirty="0" smtClean="0"/>
              <a:t>    </a:t>
            </a:r>
            <a:r>
              <a:rPr lang="en-US" sz="1200" dirty="0" smtClean="0">
                <a:solidFill>
                  <a:schemeClr val="accent1">
                    <a:lumMod val="75000"/>
                  </a:schemeClr>
                </a:solidFill>
              </a:rPr>
              <a:t>private string</a:t>
            </a:r>
            <a:r>
              <a:rPr lang="en-US" sz="1200" dirty="0" smtClean="0"/>
              <a:t> name = </a:t>
            </a:r>
            <a:r>
              <a:rPr lang="en-US" sz="1200" dirty="0" smtClean="0">
                <a:solidFill>
                  <a:srgbClr val="C00000"/>
                </a:solidFill>
              </a:rPr>
              <a:t>"Animal"</a:t>
            </a:r>
            <a:r>
              <a:rPr lang="en-US" sz="1200" dirty="0" smtClean="0"/>
              <a:t>;</a:t>
            </a:r>
            <a:endParaRPr lang="ru-RU" sz="1200" dirty="0" smtClean="0"/>
          </a:p>
          <a:p>
            <a:endParaRPr lang="en-US" sz="1200" dirty="0" smtClean="0"/>
          </a:p>
          <a:p>
            <a:r>
              <a:rPr lang="en-US" sz="1200" dirty="0" smtClean="0"/>
              <a:t>    </a:t>
            </a:r>
            <a:r>
              <a:rPr lang="en-US" sz="1200" dirty="0" smtClean="0">
                <a:solidFill>
                  <a:schemeClr val="accent1">
                    <a:lumMod val="75000"/>
                  </a:schemeClr>
                </a:solidFill>
              </a:rPr>
              <a:t>public virtual string</a:t>
            </a:r>
            <a:r>
              <a:rPr lang="en-US" sz="1200" dirty="0" smtClean="0"/>
              <a:t> Name</a:t>
            </a:r>
          </a:p>
          <a:p>
            <a:r>
              <a:rPr lang="ru-RU" sz="1200" dirty="0" smtClean="0"/>
              <a:t>    {</a:t>
            </a:r>
            <a:r>
              <a:rPr lang="en-US" sz="1200" dirty="0" smtClean="0"/>
              <a:t>   </a:t>
            </a:r>
            <a:r>
              <a:rPr lang="en-US" sz="1200" dirty="0" smtClean="0">
                <a:solidFill>
                  <a:schemeClr val="accent1">
                    <a:lumMod val="75000"/>
                  </a:schemeClr>
                </a:solidFill>
              </a:rPr>
              <a:t>get</a:t>
            </a:r>
            <a:r>
              <a:rPr lang="en-US" sz="1200" dirty="0" smtClean="0"/>
              <a:t> { </a:t>
            </a:r>
            <a:r>
              <a:rPr lang="en-US" sz="1200" dirty="0" smtClean="0">
                <a:solidFill>
                  <a:srgbClr val="7030A0"/>
                </a:solidFill>
              </a:rPr>
              <a:t>return</a:t>
            </a:r>
            <a:r>
              <a:rPr lang="en-US" sz="1200" dirty="0" smtClean="0"/>
              <a:t> name; }  </a:t>
            </a:r>
            <a:r>
              <a:rPr lang="en-US" sz="1200" dirty="0" smtClean="0">
                <a:solidFill>
                  <a:schemeClr val="accent1">
                    <a:lumMod val="75000"/>
                  </a:schemeClr>
                </a:solidFill>
              </a:rPr>
              <a:t>set</a:t>
            </a:r>
            <a:r>
              <a:rPr lang="en-US" sz="1200" dirty="0" smtClean="0"/>
              <a:t> { </a:t>
            </a:r>
            <a:r>
              <a:rPr lang="en-US" sz="1200" dirty="0" smtClean="0">
                <a:solidFill>
                  <a:schemeClr val="accent1">
                    <a:lumMod val="75000"/>
                  </a:schemeClr>
                </a:solidFill>
              </a:rPr>
              <a:t>this</a:t>
            </a:r>
            <a:r>
              <a:rPr lang="en-US" sz="1200" dirty="0" smtClean="0"/>
              <a:t>.name = </a:t>
            </a:r>
            <a:r>
              <a:rPr lang="en-US" sz="1200" dirty="0" smtClean="0">
                <a:solidFill>
                  <a:schemeClr val="accent1">
                    <a:lumMod val="75000"/>
                  </a:schemeClr>
                </a:solidFill>
              </a:rPr>
              <a:t>value</a:t>
            </a:r>
            <a:r>
              <a:rPr lang="en-US" sz="1200" dirty="0" smtClean="0"/>
              <a:t>; }</a:t>
            </a:r>
            <a:r>
              <a:rPr lang="ru-RU" sz="1200" dirty="0" smtClean="0"/>
              <a:t> }</a:t>
            </a:r>
          </a:p>
          <a:p>
            <a:endParaRPr lang="ru-RU" sz="1200" dirty="0" smtClean="0"/>
          </a:p>
          <a:p>
            <a:r>
              <a:rPr lang="en-US" sz="1200" dirty="0" smtClean="0"/>
              <a:t>    </a:t>
            </a:r>
            <a:r>
              <a:rPr lang="en-US" sz="1200" dirty="0" smtClean="0">
                <a:solidFill>
                  <a:schemeClr val="accent1">
                    <a:lumMod val="75000"/>
                  </a:schemeClr>
                </a:solidFill>
              </a:rPr>
              <a:t>public virtual void</a:t>
            </a:r>
            <a:r>
              <a:rPr lang="en-US" sz="1200" dirty="0" smtClean="0"/>
              <a:t> </a:t>
            </a:r>
            <a:r>
              <a:rPr lang="en-US" sz="1200" dirty="0" smtClean="0">
                <a:solidFill>
                  <a:schemeClr val="accent4">
                    <a:lumMod val="50000"/>
                  </a:schemeClr>
                </a:solidFill>
              </a:rPr>
              <a:t>Speak</a:t>
            </a:r>
            <a:r>
              <a:rPr lang="en-US" sz="1200" dirty="0" smtClean="0"/>
              <a:t>()</a:t>
            </a:r>
          </a:p>
          <a:p>
            <a:r>
              <a:rPr lang="ru-RU" sz="1200" dirty="0" smtClean="0"/>
              <a:t>    {</a:t>
            </a:r>
            <a:r>
              <a:rPr lang="en-US" sz="1200" dirty="0" smtClean="0"/>
              <a:t>  </a:t>
            </a:r>
            <a:r>
              <a:rPr lang="en-US" sz="1200" dirty="0" err="1" smtClean="0">
                <a:solidFill>
                  <a:schemeClr val="accent5">
                    <a:lumMod val="75000"/>
                  </a:schemeClr>
                </a:solidFill>
              </a:rPr>
              <a:t>Console</a:t>
            </a:r>
            <a:r>
              <a:rPr lang="en-US" sz="1200" dirty="0" err="1" smtClean="0"/>
              <a:t>.</a:t>
            </a:r>
            <a:r>
              <a:rPr lang="en-US" sz="1200" dirty="0" err="1" smtClean="0">
                <a:solidFill>
                  <a:schemeClr val="accent4">
                    <a:lumMod val="50000"/>
                  </a:schemeClr>
                </a:solidFill>
              </a:rPr>
              <a:t>WriteLine</a:t>
            </a:r>
            <a:r>
              <a:rPr lang="en-US" sz="1200" dirty="0" smtClean="0"/>
              <a:t>(</a:t>
            </a:r>
            <a:r>
              <a:rPr lang="en-US" sz="1200" dirty="0" smtClean="0">
                <a:solidFill>
                  <a:srgbClr val="C00000"/>
                </a:solidFill>
              </a:rPr>
              <a:t>"Animal makes a sound"</a:t>
            </a:r>
            <a:r>
              <a:rPr lang="en-US" sz="1200" dirty="0" smtClean="0"/>
              <a:t>);</a:t>
            </a:r>
            <a:r>
              <a:rPr lang="ru-RU" sz="1200" dirty="0" smtClean="0"/>
              <a:t>  }</a:t>
            </a:r>
          </a:p>
          <a:p>
            <a:r>
              <a:rPr lang="ru-RU" sz="1200" dirty="0" smtClean="0"/>
              <a:t>}</a:t>
            </a:r>
            <a:endParaRPr lang="en-US" sz="1200" dirty="0" smtClean="0"/>
          </a:p>
          <a:p>
            <a:endParaRPr lang="en-US" sz="1200" dirty="0" smtClean="0"/>
          </a:p>
          <a:p>
            <a:r>
              <a:rPr lang="en-US" sz="1200" dirty="0" smtClean="0">
                <a:solidFill>
                  <a:schemeClr val="accent1">
                    <a:lumMod val="75000"/>
                  </a:schemeClr>
                </a:solidFill>
              </a:rPr>
              <a:t>class</a:t>
            </a:r>
            <a:r>
              <a:rPr lang="en-US" sz="1200" dirty="0" smtClean="0"/>
              <a:t> </a:t>
            </a:r>
            <a:r>
              <a:rPr lang="en-US" sz="1200" dirty="0" smtClean="0">
                <a:solidFill>
                  <a:schemeClr val="accent5">
                    <a:lumMod val="75000"/>
                  </a:schemeClr>
                </a:solidFill>
              </a:rPr>
              <a:t>Dog</a:t>
            </a:r>
            <a:r>
              <a:rPr lang="en-US" sz="1200" dirty="0" smtClean="0"/>
              <a:t> : </a:t>
            </a:r>
            <a:r>
              <a:rPr lang="en-US" sz="1200" dirty="0" smtClean="0">
                <a:solidFill>
                  <a:schemeClr val="accent5">
                    <a:lumMod val="75000"/>
                  </a:schemeClr>
                </a:solidFill>
              </a:rPr>
              <a:t>Animal</a:t>
            </a:r>
          </a:p>
          <a:p>
            <a:r>
              <a:rPr lang="ru-RU" sz="1200" dirty="0" smtClean="0"/>
              <a:t>{</a:t>
            </a:r>
            <a:endParaRPr lang="en-US" sz="1200" dirty="0" smtClean="0"/>
          </a:p>
          <a:p>
            <a:r>
              <a:rPr lang="en-US" sz="1200" dirty="0" smtClean="0">
                <a:solidFill>
                  <a:schemeClr val="accent1">
                    <a:lumMod val="75000"/>
                  </a:schemeClr>
                </a:solidFill>
              </a:rPr>
              <a:t>    public override string</a:t>
            </a:r>
            <a:r>
              <a:rPr lang="en-US" sz="1200" dirty="0" smtClean="0"/>
              <a:t> Name { </a:t>
            </a:r>
            <a:r>
              <a:rPr lang="en-US" sz="1200" dirty="0" smtClean="0">
                <a:solidFill>
                  <a:schemeClr val="accent1">
                    <a:lumMod val="75000"/>
                  </a:schemeClr>
                </a:solidFill>
              </a:rPr>
              <a:t>get</a:t>
            </a:r>
            <a:r>
              <a:rPr lang="en-US" sz="1200" dirty="0" smtClean="0"/>
              <a:t>;</a:t>
            </a:r>
            <a:r>
              <a:rPr lang="en-US" sz="1200" dirty="0" smtClean="0">
                <a:solidFill>
                  <a:schemeClr val="accent1">
                    <a:lumMod val="75000"/>
                  </a:schemeClr>
                </a:solidFill>
              </a:rPr>
              <a:t> set</a:t>
            </a:r>
            <a:r>
              <a:rPr lang="en-US" sz="1200" dirty="0" smtClean="0"/>
              <a:t>; }</a:t>
            </a:r>
          </a:p>
          <a:p>
            <a:endParaRPr lang="en-US" sz="1200" dirty="0" smtClean="0"/>
          </a:p>
          <a:p>
            <a:r>
              <a:rPr lang="en-US" sz="1200" dirty="0" smtClean="0"/>
              <a:t>    </a:t>
            </a:r>
            <a:r>
              <a:rPr lang="en-US" sz="1200" dirty="0" smtClean="0">
                <a:solidFill>
                  <a:schemeClr val="accent1">
                    <a:lumMod val="75000"/>
                  </a:schemeClr>
                </a:solidFill>
              </a:rPr>
              <a:t>public override void</a:t>
            </a:r>
            <a:r>
              <a:rPr lang="en-US" sz="1200" dirty="0" smtClean="0"/>
              <a:t> </a:t>
            </a:r>
            <a:r>
              <a:rPr lang="en-US" sz="1200" dirty="0" smtClean="0">
                <a:solidFill>
                  <a:schemeClr val="accent4">
                    <a:lumMod val="50000"/>
                  </a:schemeClr>
                </a:solidFill>
              </a:rPr>
              <a:t>Speak</a:t>
            </a:r>
            <a:r>
              <a:rPr lang="en-US" sz="1200" dirty="0" smtClean="0"/>
              <a:t>()</a:t>
            </a:r>
          </a:p>
          <a:p>
            <a:r>
              <a:rPr lang="ru-RU" sz="1200" dirty="0" smtClean="0"/>
              <a:t>    {</a:t>
            </a:r>
            <a:r>
              <a:rPr lang="en-US" sz="1200" dirty="0" smtClean="0"/>
              <a:t>  </a:t>
            </a:r>
            <a:r>
              <a:rPr lang="en-US" sz="1200" dirty="0" err="1" smtClean="0">
                <a:solidFill>
                  <a:schemeClr val="accent5">
                    <a:lumMod val="75000"/>
                  </a:schemeClr>
                </a:solidFill>
              </a:rPr>
              <a:t>Console</a:t>
            </a:r>
            <a:r>
              <a:rPr lang="en-US" sz="1200" dirty="0" err="1" smtClean="0"/>
              <a:t>.</a:t>
            </a:r>
            <a:r>
              <a:rPr lang="en-US" sz="1200" dirty="0" err="1" smtClean="0">
                <a:solidFill>
                  <a:schemeClr val="accent4">
                    <a:lumMod val="50000"/>
                  </a:schemeClr>
                </a:solidFill>
              </a:rPr>
              <a:t>WriteLine</a:t>
            </a:r>
            <a:r>
              <a:rPr lang="en-US" sz="1200" dirty="0" smtClean="0"/>
              <a:t>(</a:t>
            </a:r>
            <a:r>
              <a:rPr lang="en-US" sz="1200" dirty="0" smtClean="0">
                <a:solidFill>
                  <a:srgbClr val="C00000"/>
                </a:solidFill>
              </a:rPr>
              <a:t>"Dog barks"</a:t>
            </a:r>
            <a:r>
              <a:rPr lang="en-US" sz="1200" dirty="0" smtClean="0"/>
              <a:t>);</a:t>
            </a:r>
            <a:r>
              <a:rPr lang="ru-RU" sz="1200" dirty="0" smtClean="0"/>
              <a:t>  }</a:t>
            </a:r>
          </a:p>
          <a:p>
            <a:r>
              <a:rPr lang="ru-RU" sz="1200" dirty="0" smtClean="0"/>
              <a:t>}</a:t>
            </a:r>
            <a:endParaRPr lang="ru-RU" sz="1200" dirty="0"/>
          </a:p>
        </p:txBody>
      </p:sp>
    </p:spTree>
    <p:extLst>
      <p:ext uri="{BB962C8B-B14F-4D97-AF65-F5344CB8AC3E}">
        <p14:creationId xmlns:p14="http://schemas.microsoft.com/office/powerpoint/2010/main" val="3155185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t>Ключевое слово </a:t>
            </a:r>
            <a:r>
              <a:rPr lang="en-US" dirty="0" smtClean="0">
                <a:solidFill>
                  <a:schemeClr val="accent1">
                    <a:lumMod val="75000"/>
                  </a:schemeClr>
                </a:solidFill>
              </a:rPr>
              <a:t>override</a:t>
            </a:r>
            <a:endParaRPr lang="ru-RU" dirty="0">
              <a:solidFill>
                <a:schemeClr val="accent1">
                  <a:lumMod val="75000"/>
                </a:schemeClr>
              </a:solidFill>
            </a:endParaRPr>
          </a:p>
        </p:txBody>
      </p:sp>
      <p:sp>
        <p:nvSpPr>
          <p:cNvPr id="6" name="TextBox 5"/>
          <p:cNvSpPr txBox="1"/>
          <p:nvPr/>
        </p:nvSpPr>
        <p:spPr>
          <a:xfrm>
            <a:off x="107950" y="1139687"/>
            <a:ext cx="3990637" cy="2253950"/>
          </a:xfrm>
          <a:prstGeom prst="rect">
            <a:avLst/>
          </a:prstGeom>
          <a:noFill/>
        </p:spPr>
        <p:txBody>
          <a:bodyPr wrap="square" rtlCol="0">
            <a:spAutoFit/>
          </a:bodyPr>
          <a:lstStyle/>
          <a:p>
            <a:pPr marL="342900" lvl="0" indent="-342900">
              <a:lnSpc>
                <a:spcPct val="115000"/>
              </a:lnSpc>
              <a:spcBef>
                <a:spcPts val="1400"/>
              </a:spcBef>
            </a:pPr>
            <a:r>
              <a:rPr lang="en-US" dirty="0" smtClean="0">
                <a:solidFill>
                  <a:schemeClr val="tx1"/>
                </a:solidFill>
                <a:latin typeface="Roboto"/>
                <a:ea typeface="Roboto"/>
                <a:cs typeface="Roboto"/>
                <a:sym typeface="Roboto"/>
              </a:rPr>
              <a:t>	</a:t>
            </a:r>
            <a:r>
              <a:rPr lang="ru-RU" dirty="0" smtClean="0">
                <a:solidFill>
                  <a:schemeClr val="tx1"/>
                </a:solidFill>
                <a:latin typeface="Roboto"/>
                <a:ea typeface="Roboto"/>
                <a:cs typeface="Roboto"/>
                <a:sym typeface="Roboto"/>
              </a:rPr>
              <a:t>Ключевое </a:t>
            </a:r>
            <a:r>
              <a:rPr lang="ru-RU" dirty="0">
                <a:solidFill>
                  <a:schemeClr val="tx1"/>
                </a:solidFill>
                <a:latin typeface="Roboto"/>
                <a:ea typeface="Roboto"/>
                <a:cs typeface="Roboto"/>
                <a:sym typeface="Roboto"/>
              </a:rPr>
              <a:t>слово </a:t>
            </a:r>
            <a:r>
              <a:rPr lang="ru-RU" dirty="0" err="1">
                <a:solidFill>
                  <a:schemeClr val="accent1">
                    <a:lumMod val="75000"/>
                  </a:schemeClr>
                </a:solidFill>
                <a:latin typeface="Roboto"/>
                <a:ea typeface="Roboto"/>
                <a:cs typeface="Roboto"/>
                <a:sym typeface="Roboto"/>
              </a:rPr>
              <a:t>override</a:t>
            </a:r>
            <a:r>
              <a:rPr lang="ru-RU" dirty="0">
                <a:solidFill>
                  <a:schemeClr val="tx1"/>
                </a:solidFill>
                <a:latin typeface="Roboto"/>
                <a:ea typeface="Roboto"/>
                <a:cs typeface="Roboto"/>
                <a:sym typeface="Roboto"/>
              </a:rPr>
              <a:t> в C# используется для переопределения виртуальных или абстрактных методов, свойств, индексаторов или событий, объявленных в базовом </a:t>
            </a:r>
            <a:r>
              <a:rPr lang="ru-RU" dirty="0" smtClean="0">
                <a:solidFill>
                  <a:schemeClr val="tx1"/>
                </a:solidFill>
                <a:latin typeface="Roboto"/>
                <a:ea typeface="Roboto"/>
                <a:cs typeface="Roboto"/>
                <a:sym typeface="Roboto"/>
              </a:rPr>
              <a:t>классе.</a:t>
            </a:r>
            <a:endParaRPr lang="en-US" dirty="0" smtClean="0">
              <a:solidFill>
                <a:schemeClr val="tx1"/>
              </a:solidFill>
              <a:latin typeface="Roboto"/>
              <a:ea typeface="Roboto"/>
              <a:cs typeface="Roboto"/>
              <a:sym typeface="Roboto"/>
            </a:endParaRPr>
          </a:p>
          <a:p>
            <a:pPr marL="342900" lvl="0" indent="-342900">
              <a:lnSpc>
                <a:spcPct val="115000"/>
              </a:lnSpc>
              <a:spcBef>
                <a:spcPts val="1400"/>
              </a:spcBef>
            </a:pPr>
            <a:r>
              <a:rPr lang="en-US" dirty="0">
                <a:solidFill>
                  <a:schemeClr val="tx1"/>
                </a:solidFill>
                <a:latin typeface="Roboto"/>
                <a:ea typeface="Roboto"/>
                <a:cs typeface="Roboto"/>
                <a:sym typeface="Roboto"/>
              </a:rPr>
              <a:t>	</a:t>
            </a:r>
            <a:r>
              <a:rPr lang="ru-RU" dirty="0" smtClean="0">
                <a:solidFill>
                  <a:schemeClr val="tx1"/>
                </a:solidFill>
                <a:latin typeface="Roboto"/>
                <a:ea typeface="Roboto"/>
                <a:cs typeface="Roboto"/>
                <a:sym typeface="Roboto"/>
              </a:rPr>
              <a:t>Оно </a:t>
            </a:r>
            <a:r>
              <a:rPr lang="ru-RU" dirty="0">
                <a:solidFill>
                  <a:schemeClr val="tx1"/>
                </a:solidFill>
                <a:latin typeface="Roboto"/>
                <a:ea typeface="Roboto"/>
                <a:cs typeface="Roboto"/>
                <a:sym typeface="Roboto"/>
              </a:rPr>
              <a:t>позволяет изменить поведение базового члена в производном классе, сохраняя полиморфизм. </a:t>
            </a:r>
          </a:p>
        </p:txBody>
      </p:sp>
      <p:sp>
        <p:nvSpPr>
          <p:cNvPr id="7" name="TextBox 6"/>
          <p:cNvSpPr txBox="1"/>
          <p:nvPr/>
        </p:nvSpPr>
        <p:spPr>
          <a:xfrm>
            <a:off x="4886529" y="1096064"/>
            <a:ext cx="4257471" cy="2862322"/>
          </a:xfrm>
          <a:prstGeom prst="rect">
            <a:avLst/>
          </a:prstGeom>
          <a:noFill/>
        </p:spPr>
        <p:txBody>
          <a:bodyPr wrap="square" rtlCol="0">
            <a:spAutoFit/>
          </a:bodyPr>
          <a:lstStyle/>
          <a:p>
            <a:r>
              <a:rPr lang="en-US" sz="1200" dirty="0" smtClean="0">
                <a:solidFill>
                  <a:schemeClr val="accent1">
                    <a:lumMod val="75000"/>
                  </a:schemeClr>
                </a:solidFill>
              </a:rPr>
              <a:t>class</a:t>
            </a:r>
            <a:r>
              <a:rPr lang="en-US" sz="1200" dirty="0" smtClean="0"/>
              <a:t> </a:t>
            </a:r>
            <a:r>
              <a:rPr lang="en-US" sz="1200" dirty="0" smtClean="0">
                <a:solidFill>
                  <a:schemeClr val="accent5">
                    <a:lumMod val="75000"/>
                  </a:schemeClr>
                </a:solidFill>
              </a:rPr>
              <a:t>Animal</a:t>
            </a:r>
          </a:p>
          <a:p>
            <a:r>
              <a:rPr lang="ru-RU" sz="1200" dirty="0" smtClean="0"/>
              <a:t>{</a:t>
            </a:r>
          </a:p>
          <a:p>
            <a:r>
              <a:rPr lang="en-US" sz="1200" dirty="0" smtClean="0">
                <a:solidFill>
                  <a:schemeClr val="accent1">
                    <a:lumMod val="75000"/>
                  </a:schemeClr>
                </a:solidFill>
              </a:rPr>
              <a:t>    public virtual void</a:t>
            </a:r>
            <a:r>
              <a:rPr lang="en-US" sz="1200" dirty="0" smtClean="0"/>
              <a:t> </a:t>
            </a:r>
            <a:r>
              <a:rPr lang="en-US" sz="1200" dirty="0" smtClean="0">
                <a:solidFill>
                  <a:schemeClr val="accent4">
                    <a:lumMod val="50000"/>
                  </a:schemeClr>
                </a:solidFill>
              </a:rPr>
              <a:t>Speak</a:t>
            </a:r>
            <a:r>
              <a:rPr lang="en-US" sz="1200" dirty="0" smtClean="0"/>
              <a:t>()</a:t>
            </a:r>
          </a:p>
          <a:p>
            <a:r>
              <a:rPr lang="ru-RU" sz="1200" dirty="0" smtClean="0"/>
              <a:t>    {</a:t>
            </a:r>
            <a:r>
              <a:rPr lang="en-US" sz="1200" dirty="0" smtClean="0"/>
              <a:t>  </a:t>
            </a:r>
          </a:p>
          <a:p>
            <a:r>
              <a:rPr lang="en-US" sz="1200" dirty="0">
                <a:solidFill>
                  <a:schemeClr val="accent5">
                    <a:lumMod val="75000"/>
                  </a:schemeClr>
                </a:solidFill>
              </a:rPr>
              <a:t> </a:t>
            </a:r>
            <a:r>
              <a:rPr lang="en-US" sz="1200" dirty="0" smtClean="0">
                <a:solidFill>
                  <a:schemeClr val="accent5">
                    <a:lumMod val="75000"/>
                  </a:schemeClr>
                </a:solidFill>
              </a:rPr>
              <a:t>       </a:t>
            </a:r>
            <a:r>
              <a:rPr lang="en-US" sz="1200" dirty="0" err="1" smtClean="0">
                <a:solidFill>
                  <a:schemeClr val="accent5">
                    <a:lumMod val="75000"/>
                  </a:schemeClr>
                </a:solidFill>
              </a:rPr>
              <a:t>Console</a:t>
            </a:r>
            <a:r>
              <a:rPr lang="en-US" sz="1200" dirty="0" err="1" smtClean="0"/>
              <a:t>.</a:t>
            </a:r>
            <a:r>
              <a:rPr lang="en-US" sz="1200" dirty="0" err="1" smtClean="0">
                <a:solidFill>
                  <a:schemeClr val="accent4">
                    <a:lumMod val="50000"/>
                  </a:schemeClr>
                </a:solidFill>
              </a:rPr>
              <a:t>WriteLine</a:t>
            </a:r>
            <a:r>
              <a:rPr lang="en-US" sz="1200" dirty="0" smtClean="0"/>
              <a:t>(</a:t>
            </a:r>
            <a:r>
              <a:rPr lang="en-US" sz="1200" dirty="0" smtClean="0">
                <a:solidFill>
                  <a:srgbClr val="C00000"/>
                </a:solidFill>
              </a:rPr>
              <a:t>"Animal makes a sound"</a:t>
            </a:r>
            <a:r>
              <a:rPr lang="en-US" sz="1200" dirty="0" smtClean="0"/>
              <a:t>);</a:t>
            </a:r>
            <a:r>
              <a:rPr lang="ru-RU" sz="1200" dirty="0" smtClean="0"/>
              <a:t>  </a:t>
            </a:r>
            <a:endParaRPr lang="en-US" sz="1200" dirty="0" smtClean="0"/>
          </a:p>
          <a:p>
            <a:r>
              <a:rPr lang="en-US" sz="1200" dirty="0"/>
              <a:t> </a:t>
            </a:r>
            <a:r>
              <a:rPr lang="en-US" sz="1200" dirty="0" smtClean="0"/>
              <a:t>   </a:t>
            </a:r>
            <a:r>
              <a:rPr lang="ru-RU" sz="1200" dirty="0" smtClean="0"/>
              <a:t>}</a:t>
            </a:r>
          </a:p>
          <a:p>
            <a:r>
              <a:rPr lang="ru-RU" sz="1200" dirty="0" smtClean="0"/>
              <a:t>}</a:t>
            </a:r>
            <a:endParaRPr lang="en-US" sz="1200" dirty="0" smtClean="0"/>
          </a:p>
          <a:p>
            <a:endParaRPr lang="en-US" sz="1200" dirty="0" smtClean="0"/>
          </a:p>
          <a:p>
            <a:r>
              <a:rPr lang="en-US" sz="1200" dirty="0" smtClean="0">
                <a:solidFill>
                  <a:schemeClr val="accent1">
                    <a:lumMod val="75000"/>
                  </a:schemeClr>
                </a:solidFill>
              </a:rPr>
              <a:t>class</a:t>
            </a:r>
            <a:r>
              <a:rPr lang="en-US" sz="1200" dirty="0" smtClean="0"/>
              <a:t> </a:t>
            </a:r>
            <a:r>
              <a:rPr lang="en-US" sz="1200" dirty="0" smtClean="0">
                <a:solidFill>
                  <a:schemeClr val="accent5">
                    <a:lumMod val="75000"/>
                  </a:schemeClr>
                </a:solidFill>
              </a:rPr>
              <a:t>Dog</a:t>
            </a:r>
            <a:r>
              <a:rPr lang="en-US" sz="1200" dirty="0" smtClean="0"/>
              <a:t> : </a:t>
            </a:r>
            <a:r>
              <a:rPr lang="en-US" sz="1200" dirty="0" smtClean="0">
                <a:solidFill>
                  <a:schemeClr val="accent5">
                    <a:lumMod val="75000"/>
                  </a:schemeClr>
                </a:solidFill>
              </a:rPr>
              <a:t>Animal</a:t>
            </a:r>
          </a:p>
          <a:p>
            <a:r>
              <a:rPr lang="ru-RU" sz="1200" dirty="0" smtClean="0"/>
              <a:t>{</a:t>
            </a:r>
            <a:endParaRPr lang="en-US" sz="1200" dirty="0" smtClean="0"/>
          </a:p>
          <a:p>
            <a:r>
              <a:rPr lang="en-US" sz="1200" dirty="0" smtClean="0">
                <a:solidFill>
                  <a:schemeClr val="accent1">
                    <a:lumMod val="75000"/>
                  </a:schemeClr>
                </a:solidFill>
              </a:rPr>
              <a:t>    public override void</a:t>
            </a:r>
            <a:r>
              <a:rPr lang="en-US" sz="1200" dirty="0" smtClean="0"/>
              <a:t> </a:t>
            </a:r>
            <a:r>
              <a:rPr lang="en-US" sz="1200" dirty="0" smtClean="0">
                <a:solidFill>
                  <a:schemeClr val="accent4">
                    <a:lumMod val="50000"/>
                  </a:schemeClr>
                </a:solidFill>
              </a:rPr>
              <a:t>Speak</a:t>
            </a:r>
            <a:r>
              <a:rPr lang="en-US" sz="1200" dirty="0" smtClean="0"/>
              <a:t>()</a:t>
            </a:r>
          </a:p>
          <a:p>
            <a:r>
              <a:rPr lang="ru-RU" sz="1200" dirty="0" smtClean="0"/>
              <a:t>    {</a:t>
            </a:r>
            <a:r>
              <a:rPr lang="en-US" sz="1200" dirty="0" smtClean="0"/>
              <a:t>  </a:t>
            </a:r>
          </a:p>
          <a:p>
            <a:r>
              <a:rPr lang="en-US" sz="1200" dirty="0">
                <a:solidFill>
                  <a:schemeClr val="accent5">
                    <a:lumMod val="75000"/>
                  </a:schemeClr>
                </a:solidFill>
              </a:rPr>
              <a:t> </a:t>
            </a:r>
            <a:r>
              <a:rPr lang="en-US" sz="1200" dirty="0" smtClean="0">
                <a:solidFill>
                  <a:schemeClr val="accent5">
                    <a:lumMod val="75000"/>
                  </a:schemeClr>
                </a:solidFill>
              </a:rPr>
              <a:t>       </a:t>
            </a:r>
            <a:r>
              <a:rPr lang="en-US" sz="1200" dirty="0" err="1" smtClean="0">
                <a:solidFill>
                  <a:schemeClr val="accent5">
                    <a:lumMod val="75000"/>
                  </a:schemeClr>
                </a:solidFill>
              </a:rPr>
              <a:t>Console</a:t>
            </a:r>
            <a:r>
              <a:rPr lang="en-US" sz="1200" dirty="0" err="1" smtClean="0"/>
              <a:t>.</a:t>
            </a:r>
            <a:r>
              <a:rPr lang="en-US" sz="1200" dirty="0" err="1" smtClean="0">
                <a:solidFill>
                  <a:schemeClr val="accent4">
                    <a:lumMod val="50000"/>
                  </a:schemeClr>
                </a:solidFill>
              </a:rPr>
              <a:t>WriteLine</a:t>
            </a:r>
            <a:r>
              <a:rPr lang="en-US" sz="1200" dirty="0" smtClean="0"/>
              <a:t>(</a:t>
            </a:r>
            <a:r>
              <a:rPr lang="en-US" sz="1200" dirty="0" smtClean="0">
                <a:solidFill>
                  <a:srgbClr val="C00000"/>
                </a:solidFill>
              </a:rPr>
              <a:t>"Dog barks"</a:t>
            </a:r>
            <a:r>
              <a:rPr lang="en-US" sz="1200" dirty="0" smtClean="0"/>
              <a:t>);</a:t>
            </a:r>
            <a:r>
              <a:rPr lang="ru-RU" sz="1200" dirty="0" smtClean="0"/>
              <a:t>  </a:t>
            </a:r>
            <a:endParaRPr lang="en-US" sz="1200" dirty="0" smtClean="0"/>
          </a:p>
          <a:p>
            <a:r>
              <a:rPr lang="en-US" sz="1200" dirty="0"/>
              <a:t> </a:t>
            </a:r>
            <a:r>
              <a:rPr lang="en-US" sz="1200" dirty="0" smtClean="0"/>
              <a:t>   </a:t>
            </a:r>
            <a:r>
              <a:rPr lang="ru-RU" sz="1200" dirty="0" smtClean="0"/>
              <a:t>}</a:t>
            </a:r>
          </a:p>
          <a:p>
            <a:r>
              <a:rPr lang="ru-RU" sz="1200" dirty="0" smtClean="0"/>
              <a:t>}</a:t>
            </a:r>
            <a:endParaRPr lang="ru-RU" sz="1200" dirty="0"/>
          </a:p>
        </p:txBody>
      </p:sp>
    </p:spTree>
    <p:extLst>
      <p:ext uri="{BB962C8B-B14F-4D97-AF65-F5344CB8AC3E}">
        <p14:creationId xmlns:p14="http://schemas.microsoft.com/office/powerpoint/2010/main" val="2300968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t>Ключевое слово </a:t>
            </a:r>
            <a:r>
              <a:rPr lang="en-US" dirty="0" smtClean="0">
                <a:solidFill>
                  <a:schemeClr val="accent1">
                    <a:lumMod val="75000"/>
                  </a:schemeClr>
                </a:solidFill>
              </a:rPr>
              <a:t>new </a:t>
            </a:r>
            <a:endParaRPr lang="ru-RU" dirty="0">
              <a:solidFill>
                <a:schemeClr val="accent1">
                  <a:lumMod val="75000"/>
                </a:schemeClr>
              </a:solidFill>
            </a:endParaRPr>
          </a:p>
        </p:txBody>
      </p:sp>
      <p:sp>
        <p:nvSpPr>
          <p:cNvPr id="6" name="TextBox 5"/>
          <p:cNvSpPr txBox="1"/>
          <p:nvPr/>
        </p:nvSpPr>
        <p:spPr>
          <a:xfrm>
            <a:off x="566321" y="1139687"/>
            <a:ext cx="4628532" cy="286682"/>
          </a:xfrm>
          <a:prstGeom prst="rect">
            <a:avLst/>
          </a:prstGeom>
          <a:noFill/>
        </p:spPr>
        <p:txBody>
          <a:bodyPr wrap="square" rtlCol="0">
            <a:spAutoFit/>
          </a:bodyPr>
          <a:lstStyle/>
          <a:p>
            <a:pPr marL="342900" lvl="0" indent="-342900">
              <a:lnSpc>
                <a:spcPct val="115000"/>
              </a:lnSpc>
              <a:spcBef>
                <a:spcPts val="1400"/>
              </a:spcBef>
            </a:pPr>
            <a:endParaRPr lang="ru-RU" sz="1200" dirty="0"/>
          </a:p>
        </p:txBody>
      </p:sp>
      <p:sp>
        <p:nvSpPr>
          <p:cNvPr id="7" name="TextBox 6"/>
          <p:cNvSpPr txBox="1"/>
          <p:nvPr/>
        </p:nvSpPr>
        <p:spPr>
          <a:xfrm>
            <a:off x="5194853" y="1155699"/>
            <a:ext cx="3389980" cy="2862322"/>
          </a:xfrm>
          <a:prstGeom prst="rect">
            <a:avLst/>
          </a:prstGeom>
          <a:noFill/>
        </p:spPr>
        <p:txBody>
          <a:bodyPr wrap="square" rtlCol="0">
            <a:spAutoFit/>
          </a:bodyPr>
          <a:lstStyle/>
          <a:p>
            <a:r>
              <a:rPr lang="en-US" sz="1200" dirty="0" smtClean="0">
                <a:solidFill>
                  <a:schemeClr val="accent1">
                    <a:lumMod val="75000"/>
                  </a:schemeClr>
                </a:solidFill>
              </a:rPr>
              <a:t>class</a:t>
            </a:r>
            <a:r>
              <a:rPr lang="en-US" sz="1200" dirty="0" smtClean="0"/>
              <a:t> </a:t>
            </a:r>
            <a:r>
              <a:rPr lang="en-US" sz="1200" dirty="0" smtClean="0">
                <a:solidFill>
                  <a:schemeClr val="accent5">
                    <a:lumMod val="75000"/>
                  </a:schemeClr>
                </a:solidFill>
              </a:rPr>
              <a:t>Base </a:t>
            </a:r>
            <a:r>
              <a:rPr lang="en-US" sz="1200" dirty="0">
                <a:solidFill>
                  <a:schemeClr val="accent5">
                    <a:lumMod val="75000"/>
                  </a:schemeClr>
                </a:solidFill>
              </a:rPr>
              <a:t>: </a:t>
            </a:r>
            <a:r>
              <a:rPr lang="en-US" sz="1200" dirty="0" err="1" smtClean="0">
                <a:solidFill>
                  <a:schemeClr val="accent5">
                    <a:lumMod val="75000"/>
                  </a:schemeClr>
                </a:solidFill>
              </a:rPr>
              <a:t>IDisposable</a:t>
            </a:r>
            <a:endParaRPr lang="en-US" sz="1200" dirty="0" smtClean="0">
              <a:solidFill>
                <a:schemeClr val="accent5">
                  <a:lumMod val="75000"/>
                </a:schemeClr>
              </a:solidFill>
            </a:endParaRPr>
          </a:p>
          <a:p>
            <a:r>
              <a:rPr lang="ru-RU" sz="1200" dirty="0" smtClean="0"/>
              <a:t>{</a:t>
            </a:r>
          </a:p>
          <a:p>
            <a:r>
              <a:rPr lang="en-US" sz="1200" dirty="0" smtClean="0"/>
              <a:t>    </a:t>
            </a:r>
            <a:r>
              <a:rPr lang="en-US" sz="1200" dirty="0" smtClean="0">
                <a:solidFill>
                  <a:schemeClr val="accent1">
                    <a:lumMod val="75000"/>
                  </a:schemeClr>
                </a:solidFill>
              </a:rPr>
              <a:t>public void</a:t>
            </a:r>
            <a:r>
              <a:rPr lang="en-US" sz="1200" dirty="0" smtClean="0"/>
              <a:t> </a:t>
            </a:r>
            <a:r>
              <a:rPr lang="en-US" sz="1200" dirty="0" smtClean="0">
                <a:solidFill>
                  <a:schemeClr val="accent4">
                    <a:lumMod val="50000"/>
                  </a:schemeClr>
                </a:solidFill>
              </a:rPr>
              <a:t>Dispose</a:t>
            </a:r>
            <a:r>
              <a:rPr lang="en-US" sz="1200" dirty="0" smtClean="0"/>
              <a:t>()</a:t>
            </a:r>
          </a:p>
          <a:p>
            <a:r>
              <a:rPr lang="en-US" sz="1200" dirty="0" smtClean="0"/>
              <a:t>    {</a:t>
            </a:r>
          </a:p>
          <a:p>
            <a:r>
              <a:rPr lang="en-US" sz="1200" dirty="0" smtClean="0"/>
              <a:t>         </a:t>
            </a:r>
            <a:r>
              <a:rPr lang="en-US" sz="1200" dirty="0" err="1" smtClean="0">
                <a:solidFill>
                  <a:schemeClr val="accent5">
                    <a:lumMod val="75000"/>
                  </a:schemeClr>
                </a:solidFill>
              </a:rPr>
              <a:t>Console</a:t>
            </a:r>
            <a:r>
              <a:rPr lang="en-US" sz="1200" dirty="0" err="1" smtClean="0"/>
              <a:t>.</a:t>
            </a:r>
            <a:r>
              <a:rPr lang="en-US" sz="1200" dirty="0" err="1" smtClean="0">
                <a:solidFill>
                  <a:schemeClr val="accent4">
                    <a:lumMod val="50000"/>
                  </a:schemeClr>
                </a:solidFill>
              </a:rPr>
              <a:t>WriteLine</a:t>
            </a:r>
            <a:r>
              <a:rPr lang="en-US" sz="1200" dirty="0" smtClean="0"/>
              <a:t>(</a:t>
            </a:r>
            <a:r>
              <a:rPr lang="en-US" sz="1200" dirty="0" smtClean="0">
                <a:solidFill>
                  <a:srgbClr val="C00000"/>
                </a:solidFill>
              </a:rPr>
              <a:t>"</a:t>
            </a:r>
            <a:r>
              <a:rPr lang="en-US" sz="1200" dirty="0">
                <a:solidFill>
                  <a:srgbClr val="C00000"/>
                </a:solidFill>
              </a:rPr>
              <a:t>Base's </a:t>
            </a:r>
            <a:r>
              <a:rPr lang="en-US" sz="1200" dirty="0" smtClean="0">
                <a:solidFill>
                  <a:srgbClr val="C00000"/>
                </a:solidFill>
              </a:rPr>
              <a:t>Dispose"</a:t>
            </a:r>
            <a:r>
              <a:rPr lang="en-US" sz="1200" dirty="0" smtClean="0"/>
              <a:t>);</a:t>
            </a:r>
          </a:p>
          <a:p>
            <a:r>
              <a:rPr lang="en-US" sz="1200" dirty="0" smtClean="0"/>
              <a:t>    }</a:t>
            </a:r>
          </a:p>
          <a:p>
            <a:r>
              <a:rPr lang="ru-RU" sz="1200" dirty="0" smtClean="0"/>
              <a:t>}</a:t>
            </a:r>
            <a:endParaRPr lang="en-US" sz="1200" dirty="0" smtClean="0"/>
          </a:p>
          <a:p>
            <a:endParaRPr lang="en-US" sz="1200" dirty="0" smtClean="0"/>
          </a:p>
          <a:p>
            <a:r>
              <a:rPr lang="en-US" sz="1200" dirty="0" smtClean="0">
                <a:solidFill>
                  <a:schemeClr val="accent1">
                    <a:lumMod val="75000"/>
                  </a:schemeClr>
                </a:solidFill>
              </a:rPr>
              <a:t>class</a:t>
            </a:r>
            <a:r>
              <a:rPr lang="en-US" sz="1200" dirty="0" smtClean="0"/>
              <a:t> </a:t>
            </a:r>
            <a:r>
              <a:rPr lang="en-US" sz="1200" dirty="0" smtClean="0">
                <a:solidFill>
                  <a:schemeClr val="accent5">
                    <a:lumMod val="75000"/>
                  </a:schemeClr>
                </a:solidFill>
              </a:rPr>
              <a:t>Derived</a:t>
            </a:r>
            <a:r>
              <a:rPr lang="en-US" sz="1200" dirty="0" smtClean="0"/>
              <a:t> : </a:t>
            </a:r>
            <a:r>
              <a:rPr lang="en-US" sz="1200" dirty="0" smtClean="0">
                <a:solidFill>
                  <a:schemeClr val="accent5">
                    <a:lumMod val="75000"/>
                  </a:schemeClr>
                </a:solidFill>
              </a:rPr>
              <a:t>Base</a:t>
            </a:r>
            <a:r>
              <a:rPr lang="en-US" sz="1200" dirty="0" smtClean="0">
                <a:solidFill>
                  <a:schemeClr val="tx1"/>
                </a:solidFill>
              </a:rPr>
              <a:t>,</a:t>
            </a:r>
            <a:r>
              <a:rPr lang="en-US" sz="1200" dirty="0" smtClean="0">
                <a:solidFill>
                  <a:schemeClr val="accent5">
                    <a:lumMod val="75000"/>
                  </a:schemeClr>
                </a:solidFill>
              </a:rPr>
              <a:t> </a:t>
            </a:r>
            <a:r>
              <a:rPr lang="en-US" sz="1200" dirty="0" err="1" smtClean="0">
                <a:solidFill>
                  <a:schemeClr val="accent5">
                    <a:lumMod val="75000"/>
                  </a:schemeClr>
                </a:solidFill>
              </a:rPr>
              <a:t>IDisposable</a:t>
            </a:r>
            <a:endParaRPr lang="en-US" sz="1200" dirty="0" smtClean="0">
              <a:solidFill>
                <a:schemeClr val="accent5">
                  <a:lumMod val="75000"/>
                </a:schemeClr>
              </a:solidFill>
            </a:endParaRPr>
          </a:p>
          <a:p>
            <a:r>
              <a:rPr lang="ru-RU" sz="1200" dirty="0" smtClean="0"/>
              <a:t>{</a:t>
            </a:r>
            <a:endParaRPr lang="en-US" sz="1200" dirty="0" smtClean="0"/>
          </a:p>
          <a:p>
            <a:r>
              <a:rPr lang="en-US" sz="1200" dirty="0"/>
              <a:t> </a:t>
            </a:r>
            <a:r>
              <a:rPr lang="en-US" sz="1200" dirty="0" smtClean="0"/>
              <a:t>   </a:t>
            </a:r>
            <a:r>
              <a:rPr lang="en-US" sz="1200" dirty="0" smtClean="0">
                <a:solidFill>
                  <a:schemeClr val="accent1">
                    <a:lumMod val="75000"/>
                  </a:schemeClr>
                </a:solidFill>
              </a:rPr>
              <a:t>new public </a:t>
            </a:r>
            <a:r>
              <a:rPr lang="en-US" sz="1200" dirty="0">
                <a:solidFill>
                  <a:schemeClr val="accent1">
                    <a:lumMod val="75000"/>
                  </a:schemeClr>
                </a:solidFill>
              </a:rPr>
              <a:t>void</a:t>
            </a:r>
            <a:r>
              <a:rPr lang="en-US" sz="1200" dirty="0"/>
              <a:t> </a:t>
            </a:r>
            <a:r>
              <a:rPr lang="en-US" sz="1200" dirty="0">
                <a:solidFill>
                  <a:schemeClr val="accent4">
                    <a:lumMod val="50000"/>
                  </a:schemeClr>
                </a:solidFill>
              </a:rPr>
              <a:t>Dispose</a:t>
            </a:r>
            <a:r>
              <a:rPr lang="en-US" sz="1200" dirty="0"/>
              <a:t>()</a:t>
            </a:r>
          </a:p>
          <a:p>
            <a:r>
              <a:rPr lang="en-US" sz="1200" dirty="0"/>
              <a:t>    {</a:t>
            </a:r>
          </a:p>
          <a:p>
            <a:r>
              <a:rPr lang="en-US" sz="1200" dirty="0"/>
              <a:t>         </a:t>
            </a:r>
            <a:r>
              <a:rPr lang="en-US" sz="1200" dirty="0" err="1">
                <a:solidFill>
                  <a:schemeClr val="accent5">
                    <a:lumMod val="75000"/>
                  </a:schemeClr>
                </a:solidFill>
              </a:rPr>
              <a:t>Console</a:t>
            </a:r>
            <a:r>
              <a:rPr lang="en-US" sz="1200" dirty="0" err="1"/>
              <a:t>.</a:t>
            </a:r>
            <a:r>
              <a:rPr lang="en-US" sz="1200" dirty="0" err="1">
                <a:solidFill>
                  <a:schemeClr val="accent4">
                    <a:lumMod val="50000"/>
                  </a:schemeClr>
                </a:solidFill>
              </a:rPr>
              <a:t>WriteLine</a:t>
            </a:r>
            <a:r>
              <a:rPr lang="en-US" sz="1200" dirty="0" smtClean="0"/>
              <a:t>(</a:t>
            </a:r>
            <a:r>
              <a:rPr lang="en-US" sz="1200" dirty="0">
                <a:solidFill>
                  <a:srgbClr val="C00000"/>
                </a:solidFill>
              </a:rPr>
              <a:t>"</a:t>
            </a:r>
            <a:r>
              <a:rPr lang="en-US" sz="1200" dirty="0" err="1">
                <a:solidFill>
                  <a:srgbClr val="C00000"/>
                </a:solidFill>
              </a:rPr>
              <a:t>Derived's</a:t>
            </a:r>
            <a:r>
              <a:rPr lang="en-US" sz="1200" dirty="0">
                <a:solidFill>
                  <a:srgbClr val="C00000"/>
                </a:solidFill>
              </a:rPr>
              <a:t> Dispose"</a:t>
            </a:r>
            <a:r>
              <a:rPr lang="en-US" sz="1200" dirty="0" smtClean="0"/>
              <a:t>);</a:t>
            </a:r>
            <a:endParaRPr lang="en-US" sz="1200" dirty="0"/>
          </a:p>
          <a:p>
            <a:r>
              <a:rPr lang="en-US" sz="1200" dirty="0"/>
              <a:t>    </a:t>
            </a:r>
            <a:r>
              <a:rPr lang="en-US" sz="1200" dirty="0" smtClean="0"/>
              <a:t>}</a:t>
            </a:r>
          </a:p>
          <a:p>
            <a:r>
              <a:rPr lang="ru-RU" sz="1200" dirty="0" smtClean="0"/>
              <a:t>}</a:t>
            </a:r>
            <a:endParaRPr lang="ru-RU" sz="1200" dirty="0"/>
          </a:p>
        </p:txBody>
      </p:sp>
      <p:sp>
        <p:nvSpPr>
          <p:cNvPr id="10" name="TextBox 9"/>
          <p:cNvSpPr txBox="1"/>
          <p:nvPr/>
        </p:nvSpPr>
        <p:spPr>
          <a:xfrm>
            <a:off x="566321" y="1139687"/>
            <a:ext cx="4124949" cy="3231654"/>
          </a:xfrm>
          <a:prstGeom prst="rect">
            <a:avLst/>
          </a:prstGeom>
          <a:noFill/>
        </p:spPr>
        <p:txBody>
          <a:bodyPr wrap="square" rtlCol="0">
            <a:spAutoFit/>
          </a:bodyPr>
          <a:lstStyle/>
          <a:p>
            <a:pPr lvl="0" eaLnBrk="0" fontAlgn="base" hangingPunct="0">
              <a:spcBef>
                <a:spcPct val="0"/>
              </a:spcBef>
              <a:spcAft>
                <a:spcPct val="0"/>
              </a:spcAft>
              <a:buClrTx/>
            </a:pPr>
            <a:r>
              <a:rPr lang="ru-RU" altLang="ru-RU" sz="1200" dirty="0">
                <a:solidFill>
                  <a:schemeClr val="tx1"/>
                </a:solidFill>
                <a:latin typeface="+mn-lt"/>
              </a:rPr>
              <a:t>Ключевое слово </a:t>
            </a:r>
            <a:r>
              <a:rPr lang="ru-RU" altLang="ru-RU" sz="1200" dirty="0" err="1">
                <a:solidFill>
                  <a:schemeClr val="tx1"/>
                </a:solidFill>
                <a:latin typeface="+mn-lt"/>
              </a:rPr>
              <a:t>new</a:t>
            </a:r>
            <a:r>
              <a:rPr lang="ru-RU" altLang="ru-RU" sz="1200" dirty="0">
                <a:solidFill>
                  <a:schemeClr val="tx1"/>
                </a:solidFill>
                <a:latin typeface="+mn-lt"/>
              </a:rPr>
              <a:t> в C# используется для </a:t>
            </a:r>
            <a:r>
              <a:rPr lang="ru-RU" altLang="ru-RU" sz="1200" b="1" dirty="0">
                <a:solidFill>
                  <a:schemeClr val="tx1"/>
                </a:solidFill>
                <a:latin typeface="+mn-lt"/>
              </a:rPr>
              <a:t>скрытия</a:t>
            </a:r>
            <a:r>
              <a:rPr lang="ru-RU" altLang="ru-RU" sz="1200" dirty="0">
                <a:solidFill>
                  <a:schemeClr val="tx1"/>
                </a:solidFill>
                <a:latin typeface="+mn-lt"/>
              </a:rPr>
              <a:t> (или маскировки) метода базового класса в производном классе. Оно применяется, когда вы хотите явно указать, что метод в производном классе </a:t>
            </a:r>
            <a:r>
              <a:rPr lang="ru-RU" altLang="ru-RU" sz="1200" b="1" dirty="0">
                <a:solidFill>
                  <a:schemeClr val="tx1"/>
                </a:solidFill>
                <a:latin typeface="+mn-lt"/>
              </a:rPr>
              <a:t>скрывает</a:t>
            </a:r>
            <a:r>
              <a:rPr lang="ru-RU" altLang="ru-RU" sz="1200" dirty="0">
                <a:solidFill>
                  <a:schemeClr val="tx1"/>
                </a:solidFill>
                <a:latin typeface="+mn-lt"/>
              </a:rPr>
              <a:t> одноименный метод базового класса, а не переопределяет его (как это делается с помощью </a:t>
            </a:r>
            <a:r>
              <a:rPr lang="ru-RU" altLang="ru-RU" sz="1200" dirty="0" err="1">
                <a:solidFill>
                  <a:schemeClr val="tx1"/>
                </a:solidFill>
                <a:latin typeface="+mn-lt"/>
              </a:rPr>
              <a:t>override</a:t>
            </a:r>
            <a:r>
              <a:rPr lang="ru-RU" altLang="ru-RU" sz="1200" dirty="0" smtClean="0">
                <a:solidFill>
                  <a:schemeClr val="tx1"/>
                </a:solidFill>
                <a:latin typeface="+mn-lt"/>
              </a:rPr>
              <a:t>).</a:t>
            </a:r>
          </a:p>
          <a:p>
            <a:pPr lvl="0" eaLnBrk="0" fontAlgn="base" hangingPunct="0">
              <a:spcBef>
                <a:spcPct val="0"/>
              </a:spcBef>
              <a:spcAft>
                <a:spcPct val="0"/>
              </a:spcAft>
              <a:buClrTx/>
            </a:pPr>
            <a:endParaRPr lang="ru-RU" altLang="ru-RU" sz="1200" dirty="0" smtClean="0">
              <a:solidFill>
                <a:schemeClr val="tx1"/>
              </a:solidFill>
              <a:latin typeface="+mn-lt"/>
            </a:endParaRPr>
          </a:p>
          <a:p>
            <a:pPr lvl="0" eaLnBrk="0" fontAlgn="base" hangingPunct="0">
              <a:spcBef>
                <a:spcPct val="0"/>
              </a:spcBef>
              <a:spcAft>
                <a:spcPct val="0"/>
              </a:spcAft>
              <a:buClrTx/>
            </a:pPr>
            <a:r>
              <a:rPr lang="ru-RU" altLang="ru-RU" sz="1200" dirty="0">
                <a:solidFill>
                  <a:schemeClr val="tx1"/>
                </a:solidFill>
                <a:latin typeface="+mn-lt"/>
              </a:rPr>
              <a:t>Когда использовать </a:t>
            </a:r>
            <a:r>
              <a:rPr lang="ru-RU" altLang="ru-RU" sz="1200" dirty="0" err="1">
                <a:solidFill>
                  <a:schemeClr val="accent1">
                    <a:lumMod val="75000"/>
                  </a:schemeClr>
                </a:solidFill>
                <a:latin typeface="+mn-lt"/>
              </a:rPr>
              <a:t>new</a:t>
            </a:r>
            <a:r>
              <a:rPr lang="ru-RU" altLang="ru-RU" sz="1200" dirty="0">
                <a:solidFill>
                  <a:schemeClr val="tx1"/>
                </a:solidFill>
                <a:latin typeface="+mn-lt"/>
              </a:rPr>
              <a:t>?</a:t>
            </a:r>
          </a:p>
          <a:p>
            <a:pPr marL="228600" lvl="0" indent="-228600" eaLnBrk="0" fontAlgn="base" hangingPunct="0">
              <a:spcBef>
                <a:spcPct val="0"/>
              </a:spcBef>
              <a:spcAft>
                <a:spcPct val="0"/>
              </a:spcAft>
              <a:buClrTx/>
              <a:buAutoNum type="arabicPeriod"/>
            </a:pPr>
            <a:r>
              <a:rPr lang="ru-RU" altLang="ru-RU" sz="1200" dirty="0" smtClean="0">
                <a:solidFill>
                  <a:schemeClr val="tx1"/>
                </a:solidFill>
                <a:latin typeface="+mn-lt"/>
              </a:rPr>
              <a:t>Если </a:t>
            </a:r>
            <a:r>
              <a:rPr lang="ru-RU" altLang="ru-RU" sz="1200" dirty="0">
                <a:solidFill>
                  <a:schemeClr val="tx1"/>
                </a:solidFill>
                <a:latin typeface="+mn-lt"/>
              </a:rPr>
              <a:t>вы не можете или не хотите использовать </a:t>
            </a:r>
            <a:r>
              <a:rPr lang="ru-RU" altLang="ru-RU" sz="1200" dirty="0" err="1">
                <a:solidFill>
                  <a:schemeClr val="tx1"/>
                </a:solidFill>
                <a:latin typeface="+mn-lt"/>
              </a:rPr>
              <a:t>virtual</a:t>
            </a:r>
            <a:r>
              <a:rPr lang="ru-RU" altLang="ru-RU" sz="1200" dirty="0">
                <a:solidFill>
                  <a:schemeClr val="tx1"/>
                </a:solidFill>
                <a:latin typeface="+mn-lt"/>
              </a:rPr>
              <a:t> и </a:t>
            </a:r>
            <a:r>
              <a:rPr lang="ru-RU" altLang="ru-RU" sz="1200" dirty="0" err="1">
                <a:solidFill>
                  <a:schemeClr val="tx1"/>
                </a:solidFill>
                <a:latin typeface="+mn-lt"/>
              </a:rPr>
              <a:t>override</a:t>
            </a:r>
            <a:r>
              <a:rPr lang="ru-RU" altLang="ru-RU" sz="1200" dirty="0">
                <a:solidFill>
                  <a:schemeClr val="tx1"/>
                </a:solidFill>
                <a:latin typeface="+mn-lt"/>
              </a:rPr>
              <a:t> (например, метод базового класса не виртуальный</a:t>
            </a:r>
            <a:r>
              <a:rPr lang="ru-RU" altLang="ru-RU" sz="1200" dirty="0" smtClean="0">
                <a:solidFill>
                  <a:schemeClr val="tx1"/>
                </a:solidFill>
                <a:latin typeface="+mn-lt"/>
              </a:rPr>
              <a:t>).</a:t>
            </a:r>
          </a:p>
          <a:p>
            <a:pPr marL="228600" lvl="0" indent="-228600" eaLnBrk="0" fontAlgn="base" hangingPunct="0">
              <a:spcBef>
                <a:spcPct val="0"/>
              </a:spcBef>
              <a:spcAft>
                <a:spcPct val="0"/>
              </a:spcAft>
              <a:buClrTx/>
              <a:buAutoNum type="arabicPeriod"/>
            </a:pPr>
            <a:r>
              <a:rPr lang="ru-RU" altLang="ru-RU" sz="1200" dirty="0" smtClean="0">
                <a:solidFill>
                  <a:schemeClr val="tx1"/>
                </a:solidFill>
                <a:latin typeface="+mn-lt"/>
              </a:rPr>
              <a:t>Когда </a:t>
            </a:r>
            <a:r>
              <a:rPr lang="ru-RU" altLang="ru-RU" sz="1200" dirty="0">
                <a:solidFill>
                  <a:schemeClr val="tx1"/>
                </a:solidFill>
                <a:latin typeface="+mn-lt"/>
              </a:rPr>
              <a:t>вам нужно, чтобы метод в производном классе вел себя независимо от одноименного метода в базовом классе.</a:t>
            </a:r>
          </a:p>
          <a:p>
            <a:pPr lvl="0" eaLnBrk="0" fontAlgn="base" hangingPunct="0">
              <a:spcBef>
                <a:spcPct val="0"/>
              </a:spcBef>
              <a:spcAft>
                <a:spcPct val="0"/>
              </a:spcAft>
              <a:buClrTx/>
            </a:pPr>
            <a:endParaRPr lang="ru-RU" altLang="ru-RU" sz="1200" dirty="0" smtClean="0">
              <a:solidFill>
                <a:schemeClr val="tx1"/>
              </a:solidFill>
              <a:latin typeface="+mn-lt"/>
            </a:endParaRPr>
          </a:p>
          <a:p>
            <a:pPr lvl="0" eaLnBrk="0" fontAlgn="base" hangingPunct="0">
              <a:spcBef>
                <a:spcPct val="0"/>
              </a:spcBef>
              <a:spcAft>
                <a:spcPct val="0"/>
              </a:spcAft>
              <a:buClrTx/>
            </a:pPr>
            <a:endParaRPr lang="ru-RU" altLang="ru-RU" sz="1200" dirty="0">
              <a:solidFill>
                <a:schemeClr val="tx1"/>
              </a:solidFill>
              <a:latin typeface="+mn-lt"/>
            </a:endParaRPr>
          </a:p>
        </p:txBody>
      </p:sp>
    </p:spTree>
    <p:extLst>
      <p:ext uri="{BB962C8B-B14F-4D97-AF65-F5344CB8AC3E}">
        <p14:creationId xmlns:p14="http://schemas.microsoft.com/office/powerpoint/2010/main" val="37027484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4"/>
          <p:cNvSpPr/>
          <p:nvPr/>
        </p:nvSpPr>
        <p:spPr>
          <a:xfrm>
            <a:off x="624575" y="2652575"/>
            <a:ext cx="1499100" cy="1815000"/>
          </a:xfrm>
          <a:prstGeom prst="roundRect">
            <a:avLst>
              <a:gd name="adj" fmla="val 16667"/>
            </a:avLst>
          </a:prstGeom>
          <a:solidFill>
            <a:srgbClr val="FFD96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53" name="Google Shape;153;p34"/>
          <p:cNvSpPr txBox="1">
            <a:spLocks noGrp="1"/>
          </p:cNvSpPr>
          <p:nvPr>
            <p:ph type="title"/>
          </p:nvPr>
        </p:nvSpPr>
        <p:spPr>
          <a:xfrm>
            <a:off x="500550" y="821213"/>
            <a:ext cx="8520600" cy="58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smtClean="0"/>
              <a:t>Linq</a:t>
            </a:r>
            <a:r>
              <a:rPr lang="en-US" dirty="0" smtClean="0"/>
              <a:t>-</a:t>
            </a:r>
            <a:r>
              <a:rPr lang="ru-RU" dirty="0" smtClean="0"/>
              <a:t>операторы</a:t>
            </a:r>
            <a:endParaRPr dirty="0" smtClean="0"/>
          </a:p>
          <a:p>
            <a:pPr marL="0" lvl="0" indent="0" algn="l" rtl="0">
              <a:spcBef>
                <a:spcPts val="0"/>
              </a:spcBef>
              <a:spcAft>
                <a:spcPts val="0"/>
              </a:spcAft>
              <a:buClr>
                <a:schemeClr val="dk1"/>
              </a:buClr>
              <a:buSzPts val="1100"/>
              <a:buFont typeface="Arial"/>
              <a:buNone/>
            </a:pPr>
            <a:endParaRPr i="1" dirty="0"/>
          </a:p>
        </p:txBody>
      </p:sp>
      <p:sp>
        <p:nvSpPr>
          <p:cNvPr id="154" name="Google Shape;154;p34"/>
          <p:cNvSpPr txBox="1">
            <a:spLocks noGrp="1"/>
          </p:cNvSpPr>
          <p:nvPr>
            <p:ph type="subTitle" idx="2"/>
          </p:nvPr>
        </p:nvSpPr>
        <p:spPr>
          <a:xfrm>
            <a:off x="3164850" y="2587356"/>
            <a:ext cx="5856300" cy="58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ru" i="1">
                <a:solidFill>
                  <a:schemeClr val="dk1"/>
                </a:solidFill>
              </a:rPr>
              <a:t>Нилов Павел</a:t>
            </a:r>
            <a:endParaRPr i="1">
              <a:solidFill>
                <a:schemeClr val="dk1"/>
              </a:solidFill>
            </a:endParaRPr>
          </a:p>
        </p:txBody>
      </p:sp>
      <p:pic>
        <p:nvPicPr>
          <p:cNvPr id="155" name="Google Shape;155;p34"/>
          <p:cNvPicPr preferRelativeResize="0"/>
          <p:nvPr/>
        </p:nvPicPr>
        <p:blipFill rotWithShape="1">
          <a:blip r:embed="rId3">
            <a:alphaModFix/>
          </a:blip>
          <a:srcRect t="941" b="941"/>
          <a:stretch/>
        </p:blipFill>
        <p:spPr>
          <a:xfrm>
            <a:off x="1033167" y="2867584"/>
            <a:ext cx="1383000" cy="1365000"/>
          </a:xfrm>
          <a:prstGeom prst="ellipse">
            <a:avLst/>
          </a:prstGeom>
          <a:noFill/>
          <a:ln>
            <a:noFill/>
          </a:ln>
        </p:spPr>
      </p:pic>
      <p:sp>
        <p:nvSpPr>
          <p:cNvPr id="156" name="Google Shape;156;p34"/>
          <p:cNvSpPr txBox="1"/>
          <p:nvPr/>
        </p:nvSpPr>
        <p:spPr>
          <a:xfrm>
            <a:off x="500550" y="503025"/>
            <a:ext cx="7796700" cy="4755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ru" sz="1700" dirty="0">
                <a:solidFill>
                  <a:srgbClr val="FF7700"/>
                </a:solidFill>
                <a:latin typeface="Roboto"/>
                <a:ea typeface="Roboto"/>
                <a:cs typeface="Roboto"/>
                <a:sym typeface="Roboto"/>
              </a:rPr>
              <a:t>Тема </a:t>
            </a:r>
            <a:r>
              <a:rPr lang="ru" sz="1700" dirty="0" smtClean="0">
                <a:solidFill>
                  <a:srgbClr val="FF7700"/>
                </a:solidFill>
                <a:latin typeface="Roboto"/>
                <a:ea typeface="Roboto"/>
                <a:cs typeface="Roboto"/>
                <a:sym typeface="Roboto"/>
              </a:rPr>
              <a:t>урока</a:t>
            </a:r>
            <a:endParaRPr sz="1700">
              <a:solidFill>
                <a:srgbClr val="FF7700"/>
              </a:solidFill>
              <a:latin typeface="Roboto"/>
              <a:ea typeface="Roboto"/>
              <a:cs typeface="Roboto"/>
              <a:sym typeface="Roboto"/>
            </a:endParaRPr>
          </a:p>
        </p:txBody>
      </p:sp>
      <p:sp>
        <p:nvSpPr>
          <p:cNvPr id="157" name="Google Shape;157;p34"/>
          <p:cNvSpPr txBox="1"/>
          <p:nvPr/>
        </p:nvSpPr>
        <p:spPr>
          <a:xfrm>
            <a:off x="3248850" y="2988500"/>
            <a:ext cx="5125800" cy="19659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None/>
            </a:pPr>
            <a:r>
              <a:rPr lang="ru" sz="1300" i="1" dirty="0">
                <a:solidFill>
                  <a:schemeClr val="dk1"/>
                </a:solidFill>
                <a:latin typeface="Roboto"/>
                <a:ea typeface="Roboto"/>
                <a:cs typeface="Roboto"/>
                <a:sym typeface="Roboto"/>
              </a:rPr>
              <a:t>Fullstack разработчик компании Волховец</a:t>
            </a:r>
            <a:endParaRPr sz="1300" i="1">
              <a:solidFill>
                <a:schemeClr val="dk1"/>
              </a:solidFill>
              <a:latin typeface="Roboto"/>
              <a:ea typeface="Roboto"/>
              <a:cs typeface="Roboto"/>
              <a:sym typeface="Roboto"/>
            </a:endParaRPr>
          </a:p>
          <a:p>
            <a:pPr marL="0" lvl="0" indent="0" algn="l" rtl="0">
              <a:lnSpc>
                <a:spcPct val="115000"/>
              </a:lnSpc>
              <a:spcBef>
                <a:spcPts val="0"/>
              </a:spcBef>
              <a:spcAft>
                <a:spcPts val="0"/>
              </a:spcAft>
              <a:buClr>
                <a:schemeClr val="dk1"/>
              </a:buClr>
              <a:buSzPct val="184615"/>
              <a:buFont typeface="Arial"/>
              <a:buNone/>
            </a:pPr>
            <a:endParaRPr sz="1300" i="1">
              <a:solidFill>
                <a:schemeClr val="dk1"/>
              </a:solidFill>
              <a:latin typeface="Roboto"/>
              <a:ea typeface="Roboto"/>
              <a:cs typeface="Roboto"/>
              <a:sym typeface="Roboto"/>
            </a:endParaRPr>
          </a:p>
          <a:p>
            <a:pPr marL="0" lvl="0" indent="0" algn="l" rtl="0">
              <a:spcBef>
                <a:spcPts val="0"/>
              </a:spcBef>
              <a:spcAft>
                <a:spcPts val="0"/>
              </a:spcAft>
              <a:buClr>
                <a:schemeClr val="dk1"/>
              </a:buClr>
              <a:buSzPct val="84615"/>
              <a:buFont typeface="Arial"/>
              <a:buNone/>
            </a:pPr>
            <a:r>
              <a:rPr lang="ru" sz="1300" i="1" dirty="0">
                <a:solidFill>
                  <a:schemeClr val="dk1"/>
                </a:solidFill>
                <a:latin typeface="Roboto"/>
                <a:ea typeface="Roboto"/>
                <a:cs typeface="Roboto"/>
                <a:sym typeface="Roboto"/>
              </a:rPr>
              <a:t>Преподаватель курса C# </a:t>
            </a:r>
            <a:r>
              <a:rPr lang="ru" sz="1300" i="1" dirty="0" smtClean="0">
                <a:solidFill>
                  <a:schemeClr val="dk1"/>
                </a:solidFill>
                <a:latin typeface="Roboto"/>
                <a:ea typeface="Roboto"/>
                <a:cs typeface="Roboto"/>
                <a:sym typeface="Roboto"/>
              </a:rPr>
              <a:t>Professional, </a:t>
            </a:r>
            <a:r>
              <a:rPr lang="en-US" sz="1300" i="1" dirty="0" smtClean="0">
                <a:solidFill>
                  <a:schemeClr val="dk1"/>
                </a:solidFill>
                <a:latin typeface="Roboto"/>
                <a:ea typeface="Roboto"/>
                <a:cs typeface="Roboto"/>
                <a:sym typeface="Roboto"/>
              </a:rPr>
              <a:t>C# Basic</a:t>
            </a:r>
            <a:endParaRPr sz="1300" i="1">
              <a:solidFill>
                <a:schemeClr val="dk1"/>
              </a:solidFill>
              <a:latin typeface="Roboto"/>
              <a:ea typeface="Roboto"/>
              <a:cs typeface="Roboto"/>
              <a:sym typeface="Roboto"/>
            </a:endParaRPr>
          </a:p>
          <a:p>
            <a:pPr marL="0" lvl="0" indent="0" algn="l" rtl="0">
              <a:spcBef>
                <a:spcPts val="0"/>
              </a:spcBef>
              <a:spcAft>
                <a:spcPts val="0"/>
              </a:spcAft>
              <a:buNone/>
            </a:pPr>
            <a:endParaRPr sz="1300" i="1">
              <a:solidFill>
                <a:schemeClr val="dk1"/>
              </a:solidFill>
              <a:latin typeface="Roboto"/>
              <a:ea typeface="Roboto"/>
              <a:cs typeface="Roboto"/>
              <a:sym typeface="Roboto"/>
            </a:endParaRPr>
          </a:p>
          <a:p>
            <a:pPr marL="0" lvl="0" indent="0" algn="l" rtl="0">
              <a:spcBef>
                <a:spcPts val="0"/>
              </a:spcBef>
              <a:spcAft>
                <a:spcPts val="0"/>
              </a:spcAft>
              <a:buNone/>
            </a:pPr>
            <a:r>
              <a:rPr lang="ru" sz="1300" i="1" dirty="0">
                <a:solidFill>
                  <a:schemeClr val="dk1"/>
                </a:solidFill>
                <a:latin typeface="Roboto"/>
                <a:ea typeface="Roboto"/>
                <a:cs typeface="Roboto"/>
                <a:sym typeface="Roboto"/>
              </a:rPr>
              <a:t>Контакты:t.me/@NilovPavel</a:t>
            </a:r>
            <a:endParaRPr sz="1300" i="1">
              <a:solidFill>
                <a:schemeClr val="dk1"/>
              </a:solidFill>
              <a:latin typeface="Roboto"/>
              <a:ea typeface="Roboto"/>
              <a:cs typeface="Roboto"/>
              <a:sym typeface="Roboto"/>
            </a:endParaRPr>
          </a:p>
          <a:p>
            <a:pPr marL="0" lvl="0" indent="0" algn="l" rtl="0">
              <a:spcBef>
                <a:spcPts val="0"/>
              </a:spcBef>
              <a:spcAft>
                <a:spcPts val="0"/>
              </a:spcAft>
              <a:buNone/>
            </a:pPr>
            <a:endParaRPr sz="1300" i="1">
              <a:solidFill>
                <a:schemeClr val="dk1"/>
              </a:solidFill>
              <a:latin typeface="Roboto"/>
              <a:ea typeface="Roboto"/>
              <a:cs typeface="Roboto"/>
              <a:sym typeface="Roboto"/>
            </a:endParaRPr>
          </a:p>
        </p:txBody>
      </p:sp>
      <p:pic>
        <p:nvPicPr>
          <p:cNvPr id="158" name="Google Shape;158;p34"/>
          <p:cNvPicPr preferRelativeResize="0"/>
          <p:nvPr/>
        </p:nvPicPr>
        <p:blipFill rotWithShape="1">
          <a:blip r:embed="rId4">
            <a:alphaModFix/>
          </a:blip>
          <a:srcRect/>
          <a:stretch/>
        </p:blipFill>
        <p:spPr>
          <a:xfrm>
            <a:off x="8077621" y="258179"/>
            <a:ext cx="652375" cy="652375"/>
          </a:xfrm>
          <a:prstGeom prst="rect">
            <a:avLst/>
          </a:prstGeom>
          <a:noFill/>
          <a:ln>
            <a:noFill/>
          </a:ln>
        </p:spPr>
      </p:pic>
    </p:spTree>
    <p:extLst>
      <p:ext uri="{BB962C8B-B14F-4D97-AF65-F5344CB8AC3E}">
        <p14:creationId xmlns:p14="http://schemas.microsoft.com/office/powerpoint/2010/main" val="184983239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2"/>
          <p:cNvSpPr txBox="1">
            <a:spLocks noGrp="1"/>
          </p:cNvSpPr>
          <p:nvPr>
            <p:ph type="title"/>
          </p:nvPr>
        </p:nvSpPr>
        <p:spPr>
          <a:xfrm>
            <a:off x="956225" y="396400"/>
            <a:ext cx="6931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u-RU" dirty="0" smtClean="0"/>
              <a:t>Абстракция</a:t>
            </a:r>
            <a:endParaRPr dirty="0"/>
          </a:p>
        </p:txBody>
      </p:sp>
    </p:spTree>
    <p:extLst>
      <p:ext uri="{BB962C8B-B14F-4D97-AF65-F5344CB8AC3E}">
        <p14:creationId xmlns:p14="http://schemas.microsoft.com/office/powerpoint/2010/main" val="32278340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8"/>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sz="2800" dirty="0" smtClean="0"/>
              <a:t>Что такое абстракция?</a:t>
            </a:r>
            <a:endParaRPr sz="2800" dirty="0"/>
          </a:p>
        </p:txBody>
      </p:sp>
      <p:sp>
        <p:nvSpPr>
          <p:cNvPr id="2" name="Прямоугольник 1"/>
          <p:cNvSpPr/>
          <p:nvPr/>
        </p:nvSpPr>
        <p:spPr>
          <a:xfrm>
            <a:off x="500550" y="1177566"/>
            <a:ext cx="4132410" cy="3323987"/>
          </a:xfrm>
          <a:prstGeom prst="rect">
            <a:avLst/>
          </a:prstGeom>
        </p:spPr>
        <p:txBody>
          <a:bodyPr wrap="square">
            <a:spAutoFit/>
          </a:bodyPr>
          <a:lstStyle/>
          <a:p>
            <a:r>
              <a:rPr lang="ru-RU" b="1" dirty="0" smtClean="0"/>
              <a:t>Абстракция</a:t>
            </a:r>
            <a:r>
              <a:rPr lang="ru-RU" dirty="0"/>
              <a:t> в объектно-ориентированном программировании (ООП) представляет собой концепцию, которая позволяет выделить важные характеристики и свойства объектов, игнорируя при этом ненужные детали</a:t>
            </a:r>
            <a:r>
              <a:rPr lang="ru-RU" dirty="0" smtClean="0"/>
              <a:t>.</a:t>
            </a:r>
          </a:p>
          <a:p>
            <a:endParaRPr lang="ru-RU" dirty="0"/>
          </a:p>
          <a:p>
            <a:r>
              <a:rPr lang="ru-RU" dirty="0"/>
              <a:t>Это позволяет разработчикам сосредотачиваться на ключевых аспектах системы, не углубляясь во все технические детали реализации</a:t>
            </a:r>
            <a:r>
              <a:rPr lang="ru-RU" dirty="0" smtClean="0"/>
              <a:t>.</a:t>
            </a:r>
          </a:p>
          <a:p>
            <a:endParaRPr lang="ru-RU" dirty="0"/>
          </a:p>
          <a:p>
            <a:r>
              <a:rPr lang="ru-RU" dirty="0"/>
              <a:t>Абстракция позволяет создавать модели, которые представляют сущности реального мира или концепции программы с точки зрения их существенных характеристик.</a:t>
            </a:r>
          </a:p>
        </p:txBody>
      </p:sp>
      <p:pic>
        <p:nvPicPr>
          <p:cNvPr id="2050" name="Picture 2" descr="Абстракция"/>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9545" y="1439623"/>
            <a:ext cx="3587005" cy="253801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8"/>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sz="2800" dirty="0" smtClean="0"/>
              <a:t>Представление абстракции в </a:t>
            </a:r>
            <a:r>
              <a:rPr lang="en-US" sz="2800" dirty="0" smtClean="0"/>
              <a:t>C#</a:t>
            </a:r>
            <a:endParaRPr sz="2800" dirty="0"/>
          </a:p>
        </p:txBody>
      </p:sp>
      <p:sp>
        <p:nvSpPr>
          <p:cNvPr id="2" name="Прямоугольник 1"/>
          <p:cNvSpPr/>
          <p:nvPr/>
        </p:nvSpPr>
        <p:spPr>
          <a:xfrm>
            <a:off x="500550" y="1368066"/>
            <a:ext cx="3295868" cy="1815882"/>
          </a:xfrm>
          <a:prstGeom prst="rect">
            <a:avLst/>
          </a:prstGeom>
        </p:spPr>
        <p:txBody>
          <a:bodyPr wrap="square">
            <a:spAutoFit/>
          </a:bodyPr>
          <a:lstStyle/>
          <a:p>
            <a:r>
              <a:rPr lang="ru-RU" dirty="0" smtClean="0"/>
              <a:t>Абстракция в рамках</a:t>
            </a:r>
            <a:r>
              <a:rPr lang="en-US" dirty="0" smtClean="0"/>
              <a:t> C# </a:t>
            </a:r>
            <a:r>
              <a:rPr lang="ru-RU" dirty="0" smtClean="0"/>
              <a:t>представлена двумя сущностями:</a:t>
            </a:r>
          </a:p>
          <a:p>
            <a:pPr marL="342900" indent="-342900">
              <a:buAutoNum type="arabicPeriod"/>
            </a:pPr>
            <a:r>
              <a:rPr lang="ru-RU" dirty="0" smtClean="0"/>
              <a:t>Абстрактные классы </a:t>
            </a:r>
          </a:p>
          <a:p>
            <a:pPr marL="342900" indent="-342900">
              <a:buAutoNum type="arabicPeriod"/>
            </a:pPr>
            <a:r>
              <a:rPr lang="ru-RU" dirty="0" smtClean="0"/>
              <a:t>Интерфейсы</a:t>
            </a:r>
          </a:p>
          <a:p>
            <a:pPr marL="342900" indent="-342900">
              <a:buAutoNum type="arabicPeriod"/>
            </a:pPr>
            <a:endParaRPr lang="ru-RU" dirty="0"/>
          </a:p>
          <a:p>
            <a:r>
              <a:rPr lang="ru-RU" dirty="0" smtClean="0"/>
              <a:t>Нельзя создать объект абстрактного типа, так как он допускает неопределенное поведение.</a:t>
            </a:r>
          </a:p>
        </p:txBody>
      </p:sp>
      <p:pic>
        <p:nvPicPr>
          <p:cNvPr id="3" name="Рисунок 2"/>
          <p:cNvPicPr>
            <a:picLocks noChangeAspect="1"/>
          </p:cNvPicPr>
          <p:nvPr/>
        </p:nvPicPr>
        <p:blipFill>
          <a:blip r:embed="rId3"/>
          <a:stretch>
            <a:fillRect/>
          </a:stretch>
        </p:blipFill>
        <p:spPr>
          <a:xfrm>
            <a:off x="3796418" y="1368066"/>
            <a:ext cx="4894432" cy="2447216"/>
          </a:xfrm>
          <a:prstGeom prst="rect">
            <a:avLst/>
          </a:prstGeom>
        </p:spPr>
      </p:pic>
    </p:spTree>
    <p:extLst>
      <p:ext uri="{BB962C8B-B14F-4D97-AF65-F5344CB8AC3E}">
        <p14:creationId xmlns:p14="http://schemas.microsoft.com/office/powerpoint/2010/main" val="58950341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r>
              <a:rPr lang="ru-RU" dirty="0" smtClean="0"/>
              <a:t>Ключевое слово </a:t>
            </a:r>
            <a:r>
              <a:rPr lang="en-US" dirty="0" smtClean="0">
                <a:solidFill>
                  <a:schemeClr val="accent1">
                    <a:lumMod val="75000"/>
                  </a:schemeClr>
                </a:solidFill>
              </a:rPr>
              <a:t>abstract</a:t>
            </a:r>
            <a:endParaRPr lang="ru-RU" dirty="0">
              <a:solidFill>
                <a:schemeClr val="accent1">
                  <a:lumMod val="75000"/>
                </a:schemeClr>
              </a:solidFill>
            </a:endParaRPr>
          </a:p>
        </p:txBody>
      </p:sp>
      <p:sp>
        <p:nvSpPr>
          <p:cNvPr id="6" name="TextBox 5"/>
          <p:cNvSpPr txBox="1"/>
          <p:nvPr/>
        </p:nvSpPr>
        <p:spPr>
          <a:xfrm>
            <a:off x="566321" y="1139687"/>
            <a:ext cx="4628532" cy="3110082"/>
          </a:xfrm>
          <a:prstGeom prst="rect">
            <a:avLst/>
          </a:prstGeom>
          <a:noFill/>
        </p:spPr>
        <p:txBody>
          <a:bodyPr wrap="square" rtlCol="0">
            <a:spAutoFit/>
          </a:bodyPr>
          <a:lstStyle/>
          <a:p>
            <a:pPr marL="342900" lvl="0" indent="-342900">
              <a:lnSpc>
                <a:spcPct val="115000"/>
              </a:lnSpc>
              <a:spcBef>
                <a:spcPts val="1400"/>
              </a:spcBef>
            </a:pPr>
            <a:r>
              <a:rPr lang="ru-RU" dirty="0" smtClean="0">
                <a:solidFill>
                  <a:schemeClr val="tx1"/>
                </a:solidFill>
                <a:latin typeface="Roboto"/>
                <a:ea typeface="Roboto"/>
                <a:cs typeface="Roboto"/>
                <a:sym typeface="Roboto"/>
              </a:rPr>
              <a:t>Ключевое слово </a:t>
            </a:r>
            <a:r>
              <a:rPr lang="en-US" dirty="0" smtClean="0">
                <a:solidFill>
                  <a:schemeClr val="accent1">
                    <a:lumMod val="75000"/>
                  </a:schemeClr>
                </a:solidFill>
                <a:latin typeface="Roboto"/>
                <a:ea typeface="Roboto"/>
                <a:cs typeface="Roboto"/>
                <a:sym typeface="Roboto"/>
              </a:rPr>
              <a:t>abstract</a:t>
            </a:r>
            <a:r>
              <a:rPr lang="ru-RU" dirty="0" smtClean="0">
                <a:solidFill>
                  <a:schemeClr val="tx1"/>
                </a:solidFill>
                <a:latin typeface="Roboto"/>
                <a:ea typeface="Roboto"/>
                <a:cs typeface="Roboto"/>
                <a:sym typeface="Roboto"/>
              </a:rPr>
              <a:t> может применяться для:</a:t>
            </a:r>
          </a:p>
          <a:p>
            <a:endParaRPr lang="en-US" sz="1200" b="1" dirty="0" smtClean="0"/>
          </a:p>
          <a:p>
            <a:r>
              <a:rPr lang="ru-RU" sz="1200" b="1" dirty="0" smtClean="0"/>
              <a:t>Абстрактный класс:</a:t>
            </a:r>
            <a:endParaRPr lang="ru-RU" sz="1200" dirty="0" smtClean="0"/>
          </a:p>
          <a:p>
            <a:pPr marL="228600" indent="-228600">
              <a:buAutoNum type="arabicPeriod"/>
            </a:pPr>
            <a:r>
              <a:rPr lang="ru-RU" sz="1200" dirty="0" smtClean="0"/>
              <a:t>Не может быть </a:t>
            </a:r>
            <a:r>
              <a:rPr lang="ru-RU" sz="1200" dirty="0" err="1" smtClean="0"/>
              <a:t>инстанцирован</a:t>
            </a:r>
            <a:r>
              <a:rPr lang="ru-RU" sz="1200" dirty="0" smtClean="0"/>
              <a:t> (нельзя создать объект абстрактного класса).</a:t>
            </a:r>
          </a:p>
          <a:p>
            <a:pPr marL="228600" indent="-228600">
              <a:buAutoNum type="arabicPeriod"/>
            </a:pPr>
            <a:r>
              <a:rPr lang="ru-RU" sz="1200" dirty="0" smtClean="0"/>
              <a:t>Может содержать как абстрактные методы (без реализации), так и обычные (с реализацией).</a:t>
            </a:r>
          </a:p>
          <a:p>
            <a:pPr marL="228600" indent="-228600">
              <a:buAutoNum type="arabicPeriod"/>
            </a:pPr>
            <a:r>
              <a:rPr lang="ru-RU" sz="1200" dirty="0" smtClean="0"/>
              <a:t>Используется для описания базового функционала, который будет расширяться в производных классах.</a:t>
            </a:r>
          </a:p>
          <a:p>
            <a:endParaRPr lang="en-US" sz="1200" b="1" dirty="0" smtClean="0"/>
          </a:p>
          <a:p>
            <a:r>
              <a:rPr lang="ru-RU" sz="1200" b="1" dirty="0" smtClean="0"/>
              <a:t>Абстрактный метод:</a:t>
            </a:r>
            <a:endParaRPr lang="ru-RU" sz="1200" dirty="0" smtClean="0"/>
          </a:p>
          <a:p>
            <a:pPr marL="228600" indent="-228600">
              <a:buAutoNum type="arabicPeriod"/>
            </a:pPr>
            <a:r>
              <a:rPr lang="ru-RU" sz="1200" dirty="0" smtClean="0"/>
              <a:t>Определяется только в абстрактных классах.</a:t>
            </a:r>
          </a:p>
          <a:p>
            <a:pPr marL="228600" indent="-228600">
              <a:buAutoNum type="arabicPeriod"/>
            </a:pPr>
            <a:r>
              <a:rPr lang="ru-RU" sz="1200" dirty="0" smtClean="0"/>
              <a:t>Не имеет реализации в базовом классе (только заголовок метода).</a:t>
            </a:r>
          </a:p>
          <a:p>
            <a:pPr marL="228600" indent="-228600">
              <a:buAutoNum type="arabicPeriod"/>
            </a:pPr>
            <a:r>
              <a:rPr lang="ru-RU" sz="1200" dirty="0" smtClean="0"/>
              <a:t>Должен быть переопределён в каждом производном классе.</a:t>
            </a:r>
            <a:endParaRPr lang="ru-RU" sz="1200" dirty="0"/>
          </a:p>
        </p:txBody>
      </p:sp>
      <p:sp>
        <p:nvSpPr>
          <p:cNvPr id="7" name="TextBox 6"/>
          <p:cNvSpPr txBox="1"/>
          <p:nvPr/>
        </p:nvSpPr>
        <p:spPr>
          <a:xfrm>
            <a:off x="5558543" y="1009925"/>
            <a:ext cx="3132307" cy="3631763"/>
          </a:xfrm>
          <a:prstGeom prst="rect">
            <a:avLst/>
          </a:prstGeom>
          <a:noFill/>
        </p:spPr>
        <p:txBody>
          <a:bodyPr wrap="square" rtlCol="0">
            <a:spAutoFit/>
          </a:bodyPr>
          <a:lstStyle/>
          <a:p>
            <a:r>
              <a:rPr lang="en-US" sz="1200" dirty="0" smtClean="0">
                <a:solidFill>
                  <a:schemeClr val="accent1">
                    <a:lumMod val="75000"/>
                  </a:schemeClr>
                </a:solidFill>
              </a:rPr>
              <a:t>public abstract class</a:t>
            </a:r>
            <a:r>
              <a:rPr lang="en-US" sz="1200" dirty="0" smtClean="0"/>
              <a:t> </a:t>
            </a:r>
            <a:r>
              <a:rPr lang="en-US" sz="1200" dirty="0" smtClean="0">
                <a:solidFill>
                  <a:schemeClr val="accent5">
                    <a:lumMod val="75000"/>
                  </a:schemeClr>
                </a:solidFill>
              </a:rPr>
              <a:t>Animal</a:t>
            </a:r>
          </a:p>
          <a:p>
            <a:r>
              <a:rPr lang="ru-RU" sz="1200" dirty="0" smtClean="0"/>
              <a:t>{</a:t>
            </a:r>
          </a:p>
          <a:p>
            <a:r>
              <a:rPr lang="en-US" sz="1200" dirty="0" smtClean="0"/>
              <a:t>    </a:t>
            </a:r>
            <a:r>
              <a:rPr lang="en-US" sz="1200" dirty="0" smtClean="0">
                <a:solidFill>
                  <a:schemeClr val="accent1">
                    <a:lumMod val="75000"/>
                  </a:schemeClr>
                </a:solidFill>
              </a:rPr>
              <a:t>private string</a:t>
            </a:r>
            <a:r>
              <a:rPr lang="en-US" sz="1200" dirty="0" smtClean="0"/>
              <a:t> name;</a:t>
            </a:r>
            <a:endParaRPr lang="ru-RU" sz="1200" dirty="0" smtClean="0"/>
          </a:p>
          <a:p>
            <a:endParaRPr lang="en-US" sz="1200" dirty="0" smtClean="0"/>
          </a:p>
          <a:p>
            <a:r>
              <a:rPr lang="en-US" sz="1200" dirty="0" smtClean="0"/>
              <a:t>    </a:t>
            </a:r>
            <a:r>
              <a:rPr lang="en-US" sz="1200" dirty="0" smtClean="0">
                <a:solidFill>
                  <a:schemeClr val="accent1">
                    <a:lumMod val="75000"/>
                  </a:schemeClr>
                </a:solidFill>
              </a:rPr>
              <a:t>public string</a:t>
            </a:r>
            <a:r>
              <a:rPr lang="en-US" sz="1200" dirty="0" smtClean="0"/>
              <a:t> </a:t>
            </a:r>
            <a:r>
              <a:rPr lang="en-US" sz="1200" dirty="0" err="1" smtClean="0">
                <a:solidFill>
                  <a:schemeClr val="accent4">
                    <a:lumMod val="50000"/>
                  </a:schemeClr>
                </a:solidFill>
              </a:rPr>
              <a:t>GetName</a:t>
            </a:r>
            <a:r>
              <a:rPr lang="en-US" sz="1200" dirty="0" smtClean="0"/>
              <a:t>()</a:t>
            </a:r>
            <a:endParaRPr lang="en-US" sz="1200" dirty="0"/>
          </a:p>
          <a:p>
            <a:r>
              <a:rPr lang="en-US" sz="1200" dirty="0"/>
              <a:t> </a:t>
            </a:r>
            <a:r>
              <a:rPr lang="en-US" sz="1200" dirty="0" smtClean="0"/>
              <a:t>   {  </a:t>
            </a:r>
            <a:endParaRPr lang="ru-RU" sz="1200" dirty="0" smtClean="0"/>
          </a:p>
          <a:p>
            <a:r>
              <a:rPr lang="ru-RU" sz="1200" dirty="0">
                <a:solidFill>
                  <a:srgbClr val="7030A0"/>
                </a:solidFill>
              </a:rPr>
              <a:t> </a:t>
            </a:r>
            <a:r>
              <a:rPr lang="ru-RU" sz="1200" dirty="0" smtClean="0">
                <a:solidFill>
                  <a:srgbClr val="7030A0"/>
                </a:solidFill>
              </a:rPr>
              <a:t>       </a:t>
            </a:r>
            <a:r>
              <a:rPr lang="en-US" dirty="0" smtClean="0">
                <a:solidFill>
                  <a:srgbClr val="7030A0"/>
                </a:solidFill>
              </a:rPr>
              <a:t>return</a:t>
            </a:r>
            <a:r>
              <a:rPr lang="en-US" dirty="0" smtClean="0"/>
              <a:t> </a:t>
            </a:r>
            <a:r>
              <a:rPr lang="en-US" dirty="0" smtClean="0">
                <a:solidFill>
                  <a:schemeClr val="accent1">
                    <a:lumMod val="75000"/>
                  </a:schemeClr>
                </a:solidFill>
              </a:rPr>
              <a:t>this</a:t>
            </a:r>
            <a:r>
              <a:rPr lang="en-US" dirty="0" smtClean="0"/>
              <a:t>.name;  </a:t>
            </a:r>
            <a:endParaRPr lang="ru-RU" dirty="0" smtClean="0"/>
          </a:p>
          <a:p>
            <a:r>
              <a:rPr lang="ru-RU" sz="1200" dirty="0"/>
              <a:t> </a:t>
            </a:r>
            <a:r>
              <a:rPr lang="ru-RU" sz="1200" dirty="0" smtClean="0"/>
              <a:t>   </a:t>
            </a:r>
            <a:r>
              <a:rPr lang="en-US" sz="1200" dirty="0" smtClean="0"/>
              <a:t>}</a:t>
            </a:r>
            <a:r>
              <a:rPr lang="ru-RU" sz="1200" dirty="0" smtClean="0"/>
              <a:t>    </a:t>
            </a:r>
          </a:p>
          <a:p>
            <a:endParaRPr lang="en-US" sz="1200" dirty="0" smtClean="0"/>
          </a:p>
          <a:p>
            <a:r>
              <a:rPr lang="en-US" sz="1200" dirty="0" smtClean="0"/>
              <a:t>    </a:t>
            </a:r>
            <a:r>
              <a:rPr lang="en-US" sz="1200" dirty="0" smtClean="0">
                <a:solidFill>
                  <a:schemeClr val="accent1">
                    <a:lumMod val="75000"/>
                  </a:schemeClr>
                </a:solidFill>
              </a:rPr>
              <a:t>public abstract void</a:t>
            </a:r>
            <a:r>
              <a:rPr lang="en-US" sz="1200" dirty="0" smtClean="0"/>
              <a:t> </a:t>
            </a:r>
            <a:r>
              <a:rPr lang="en-US" sz="1200" dirty="0" err="1" smtClean="0">
                <a:solidFill>
                  <a:schemeClr val="accent4">
                    <a:lumMod val="50000"/>
                  </a:schemeClr>
                </a:solidFill>
              </a:rPr>
              <a:t>MakeSound</a:t>
            </a:r>
            <a:r>
              <a:rPr lang="en-US" sz="1200" dirty="0" smtClean="0"/>
              <a:t>();</a:t>
            </a:r>
          </a:p>
          <a:p>
            <a:r>
              <a:rPr lang="ru-RU" sz="1200" dirty="0" smtClean="0"/>
              <a:t>}</a:t>
            </a:r>
            <a:endParaRPr lang="en-US" sz="1200" dirty="0" smtClean="0"/>
          </a:p>
          <a:p>
            <a:endParaRPr lang="en-US" sz="1200" dirty="0" smtClean="0"/>
          </a:p>
          <a:p>
            <a:r>
              <a:rPr lang="en-US" sz="1200" dirty="0" smtClean="0">
                <a:solidFill>
                  <a:schemeClr val="accent1">
                    <a:lumMod val="75000"/>
                  </a:schemeClr>
                </a:solidFill>
              </a:rPr>
              <a:t>class</a:t>
            </a:r>
            <a:r>
              <a:rPr lang="en-US" sz="1200" dirty="0" smtClean="0"/>
              <a:t> </a:t>
            </a:r>
            <a:r>
              <a:rPr lang="en-US" sz="1200" dirty="0" smtClean="0">
                <a:solidFill>
                  <a:schemeClr val="accent5">
                    <a:lumMod val="75000"/>
                  </a:schemeClr>
                </a:solidFill>
              </a:rPr>
              <a:t>Dog</a:t>
            </a:r>
            <a:r>
              <a:rPr lang="en-US" sz="1200" dirty="0" smtClean="0"/>
              <a:t> : </a:t>
            </a:r>
            <a:r>
              <a:rPr lang="en-US" sz="1200" dirty="0" smtClean="0">
                <a:solidFill>
                  <a:schemeClr val="accent5">
                    <a:lumMod val="75000"/>
                  </a:schemeClr>
                </a:solidFill>
              </a:rPr>
              <a:t>Animal</a:t>
            </a:r>
          </a:p>
          <a:p>
            <a:r>
              <a:rPr lang="ru-RU" sz="1200" dirty="0" smtClean="0"/>
              <a:t>{</a:t>
            </a:r>
            <a:endParaRPr lang="en-US" sz="1200" dirty="0" smtClean="0"/>
          </a:p>
          <a:p>
            <a:r>
              <a:rPr lang="en-US" sz="1200" dirty="0" smtClean="0">
                <a:solidFill>
                  <a:schemeClr val="accent1">
                    <a:lumMod val="75000"/>
                  </a:schemeClr>
                </a:solidFill>
              </a:rPr>
              <a:t>    public override void</a:t>
            </a:r>
            <a:r>
              <a:rPr lang="en-US" sz="1200" dirty="0" smtClean="0"/>
              <a:t> </a:t>
            </a:r>
            <a:r>
              <a:rPr lang="en-US" sz="1200" dirty="0" err="1">
                <a:solidFill>
                  <a:schemeClr val="accent4">
                    <a:lumMod val="50000"/>
                  </a:schemeClr>
                </a:solidFill>
              </a:rPr>
              <a:t>MakeSound</a:t>
            </a:r>
            <a:r>
              <a:rPr lang="en-US" sz="1200" dirty="0" smtClean="0"/>
              <a:t>()</a:t>
            </a:r>
          </a:p>
          <a:p>
            <a:r>
              <a:rPr lang="ru-RU" sz="1200" dirty="0" smtClean="0"/>
              <a:t>    {</a:t>
            </a:r>
            <a:r>
              <a:rPr lang="en-US" sz="1200" dirty="0" smtClean="0"/>
              <a:t> </a:t>
            </a:r>
            <a:endParaRPr lang="ru-RU" sz="1200" dirty="0" smtClean="0"/>
          </a:p>
          <a:p>
            <a:r>
              <a:rPr lang="ru-RU" sz="1200" dirty="0" smtClean="0">
                <a:solidFill>
                  <a:schemeClr val="accent5">
                    <a:lumMod val="75000"/>
                  </a:schemeClr>
                </a:solidFill>
              </a:rPr>
              <a:t>       </a:t>
            </a:r>
            <a:r>
              <a:rPr lang="en-US" sz="1200" dirty="0" err="1" smtClean="0">
                <a:solidFill>
                  <a:schemeClr val="accent5">
                    <a:lumMod val="75000"/>
                  </a:schemeClr>
                </a:solidFill>
              </a:rPr>
              <a:t>Console</a:t>
            </a:r>
            <a:r>
              <a:rPr lang="en-US" sz="1200" dirty="0" err="1" smtClean="0"/>
              <a:t>.</a:t>
            </a:r>
            <a:r>
              <a:rPr lang="en-US" sz="1200" dirty="0" err="1" smtClean="0">
                <a:solidFill>
                  <a:schemeClr val="accent4">
                    <a:lumMod val="50000"/>
                  </a:schemeClr>
                </a:solidFill>
              </a:rPr>
              <a:t>WriteLine</a:t>
            </a:r>
            <a:r>
              <a:rPr lang="en-US" sz="1200" dirty="0" smtClean="0"/>
              <a:t>(</a:t>
            </a:r>
            <a:r>
              <a:rPr lang="en-US" sz="1200" dirty="0" smtClean="0">
                <a:solidFill>
                  <a:srgbClr val="C00000"/>
                </a:solidFill>
              </a:rPr>
              <a:t>"Dog barks"</a:t>
            </a:r>
            <a:r>
              <a:rPr lang="en-US" sz="1200" dirty="0" smtClean="0"/>
              <a:t>);</a:t>
            </a:r>
            <a:r>
              <a:rPr lang="ru-RU" sz="1200" dirty="0" smtClean="0"/>
              <a:t> </a:t>
            </a:r>
          </a:p>
          <a:p>
            <a:r>
              <a:rPr lang="ru-RU" sz="1200" dirty="0" smtClean="0"/>
              <a:t>    }</a:t>
            </a:r>
          </a:p>
          <a:p>
            <a:r>
              <a:rPr lang="ru-RU" sz="1200" dirty="0" smtClean="0"/>
              <a:t>}</a:t>
            </a:r>
            <a:endParaRPr lang="ru-RU" sz="1200" dirty="0"/>
          </a:p>
        </p:txBody>
      </p:sp>
    </p:spTree>
    <p:extLst>
      <p:ext uri="{BB962C8B-B14F-4D97-AF65-F5344CB8AC3E}">
        <p14:creationId xmlns:p14="http://schemas.microsoft.com/office/powerpoint/2010/main" val="3155185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2"/>
          <p:cNvSpPr txBox="1">
            <a:spLocks noGrp="1"/>
          </p:cNvSpPr>
          <p:nvPr>
            <p:ph type="title"/>
          </p:nvPr>
        </p:nvSpPr>
        <p:spPr>
          <a:xfrm>
            <a:off x="956225" y="396400"/>
            <a:ext cx="6931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u-RU" dirty="0" smtClean="0"/>
              <a:t>Полиморфизм</a:t>
            </a:r>
            <a:endParaRPr dirty="0"/>
          </a:p>
        </p:txBody>
      </p:sp>
    </p:spTree>
    <p:extLst>
      <p:ext uri="{BB962C8B-B14F-4D97-AF65-F5344CB8AC3E}">
        <p14:creationId xmlns:p14="http://schemas.microsoft.com/office/powerpoint/2010/main" val="682476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8"/>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sz="2800" dirty="0" smtClean="0"/>
              <a:t>Что такое полиморфизм?</a:t>
            </a:r>
            <a:endParaRPr sz="2800" dirty="0"/>
          </a:p>
        </p:txBody>
      </p:sp>
      <p:sp>
        <p:nvSpPr>
          <p:cNvPr id="2" name="Прямоугольник 1"/>
          <p:cNvSpPr/>
          <p:nvPr/>
        </p:nvSpPr>
        <p:spPr>
          <a:xfrm>
            <a:off x="612774" y="1009926"/>
            <a:ext cx="4180205" cy="2616101"/>
          </a:xfrm>
          <a:prstGeom prst="rect">
            <a:avLst/>
          </a:prstGeom>
        </p:spPr>
        <p:txBody>
          <a:bodyPr wrap="square">
            <a:spAutoFit/>
          </a:bodyPr>
          <a:lstStyle/>
          <a:p>
            <a:r>
              <a:rPr lang="ru-RU" b="1" dirty="0" smtClean="0"/>
              <a:t>Полиморфизм</a:t>
            </a:r>
            <a:r>
              <a:rPr lang="ru-RU" dirty="0" smtClean="0"/>
              <a:t> </a:t>
            </a:r>
            <a:r>
              <a:rPr lang="ru-RU" dirty="0"/>
              <a:t>– это способность программы идентично использовать объекты с одинаковым интерфейсом без информации о конкретном типе этого объекта. Если вы ответите на вопрос, что такое полиморфизм, таким образом, вас, скорее всего, попросят объяснить, что вы имели ввиду. Лишний раз, не напрашиваясь на кучу дополнительных вопросов, разложите интервьюеру все по полочкам.</a:t>
            </a:r>
          </a:p>
          <a:p>
            <a:r>
              <a:rPr lang="ru-RU" sz="1200" dirty="0"/>
              <a:t/>
            </a:r>
            <a:br>
              <a:rPr lang="ru-RU" sz="1200" dirty="0"/>
            </a:br>
            <a:endParaRPr lang="ru-RU" sz="1200" dirty="0" smtClean="0"/>
          </a:p>
        </p:txBody>
      </p:sp>
      <p:sp>
        <p:nvSpPr>
          <p:cNvPr id="3" name="AutoShape 2" descr="Принципы ООП для начинающих"/>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6" name="AutoShape 4" descr="Полиморфизм в Java на собеседовании - 1"/>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7" name="Рисунок 6"/>
          <p:cNvPicPr>
            <a:picLocks noChangeAspect="1"/>
          </p:cNvPicPr>
          <p:nvPr/>
        </p:nvPicPr>
        <p:blipFill>
          <a:blip r:embed="rId3"/>
          <a:stretch>
            <a:fillRect/>
          </a:stretch>
        </p:blipFill>
        <p:spPr>
          <a:xfrm>
            <a:off x="4931033" y="937259"/>
            <a:ext cx="3394287" cy="2943633"/>
          </a:xfrm>
          <a:prstGeom prst="rect">
            <a:avLst/>
          </a:prstGeom>
        </p:spPr>
      </p:pic>
    </p:spTree>
    <p:extLst>
      <p:ext uri="{BB962C8B-B14F-4D97-AF65-F5344CB8AC3E}">
        <p14:creationId xmlns:p14="http://schemas.microsoft.com/office/powerpoint/2010/main" val="215954106"/>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8"/>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sz="2800" dirty="0" smtClean="0"/>
              <a:t>Документация</a:t>
            </a:r>
            <a:endParaRPr sz="2800" dirty="0"/>
          </a:p>
        </p:txBody>
      </p:sp>
      <p:sp>
        <p:nvSpPr>
          <p:cNvPr id="2" name="Прямоугольник 1"/>
          <p:cNvSpPr/>
          <p:nvPr/>
        </p:nvSpPr>
        <p:spPr>
          <a:xfrm>
            <a:off x="583096" y="1009926"/>
            <a:ext cx="8107754" cy="307777"/>
          </a:xfrm>
          <a:prstGeom prst="rect">
            <a:avLst/>
          </a:prstGeom>
        </p:spPr>
        <p:txBody>
          <a:bodyPr wrap="square">
            <a:spAutoFit/>
          </a:bodyPr>
          <a:lstStyle/>
          <a:p>
            <a:pPr marL="463550" indent="-342900"/>
            <a:r>
              <a:rPr lang="ru-RU" dirty="0" smtClean="0"/>
              <a:t>Подробное  описание всех операторов </a:t>
            </a:r>
            <a:r>
              <a:rPr lang="en-US" dirty="0" err="1" smtClean="0"/>
              <a:t>linq</a:t>
            </a:r>
            <a:r>
              <a:rPr lang="en-US" dirty="0" smtClean="0"/>
              <a:t> </a:t>
            </a:r>
            <a:r>
              <a:rPr lang="ru-RU" dirty="0" smtClean="0"/>
              <a:t>Вы сможете найти: </a:t>
            </a:r>
            <a:r>
              <a:rPr lang="ru-RU" dirty="0" smtClean="0">
                <a:hlinkClick r:id="rId3"/>
              </a:rPr>
              <a:t>тут</a:t>
            </a:r>
            <a:endParaRPr lang="ru-RU" dirty="0" smtClean="0"/>
          </a:p>
        </p:txBody>
      </p:sp>
      <p:sp>
        <p:nvSpPr>
          <p:cNvPr id="3" name="AutoShape 2" descr="Принципы ООП для начинающих"/>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 name="AutoShape 4" descr="https://senior.ua/storage/article/content/9d1b2cdf-cf03-475a-927e-f3d89bdcf63d.jpe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237277517"/>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2"/>
          <p:cNvSpPr txBox="1">
            <a:spLocks noGrp="1"/>
          </p:cNvSpPr>
          <p:nvPr>
            <p:ph type="title"/>
          </p:nvPr>
        </p:nvSpPr>
        <p:spPr>
          <a:xfrm>
            <a:off x="956225" y="396400"/>
            <a:ext cx="6931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u-RU" dirty="0" smtClean="0"/>
              <a:t>Проекция</a:t>
            </a:r>
            <a:endParaRPr dirty="0"/>
          </a:p>
        </p:txBody>
      </p:sp>
    </p:spTree>
    <p:extLst>
      <p:ext uri="{BB962C8B-B14F-4D97-AF65-F5344CB8AC3E}">
        <p14:creationId xmlns:p14="http://schemas.microsoft.com/office/powerpoint/2010/main" val="16625658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78"/>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RU" sz="2800" dirty="0" smtClean="0"/>
              <a:t>Документация</a:t>
            </a:r>
            <a:endParaRPr sz="2800" dirty="0"/>
          </a:p>
        </p:txBody>
      </p:sp>
      <p:sp>
        <p:nvSpPr>
          <p:cNvPr id="2" name="Прямоугольник 1"/>
          <p:cNvSpPr/>
          <p:nvPr/>
        </p:nvSpPr>
        <p:spPr>
          <a:xfrm>
            <a:off x="583096" y="1009926"/>
            <a:ext cx="8107754" cy="307777"/>
          </a:xfrm>
          <a:prstGeom prst="rect">
            <a:avLst/>
          </a:prstGeom>
        </p:spPr>
        <p:txBody>
          <a:bodyPr wrap="square">
            <a:spAutoFit/>
          </a:bodyPr>
          <a:lstStyle/>
          <a:p>
            <a:pPr marL="463550" indent="-342900"/>
            <a:r>
              <a:rPr lang="ru-RU" dirty="0" smtClean="0"/>
              <a:t>Подробное  описание всех операторов </a:t>
            </a:r>
            <a:r>
              <a:rPr lang="en-US" dirty="0" err="1" smtClean="0"/>
              <a:t>linq</a:t>
            </a:r>
            <a:r>
              <a:rPr lang="en-US" dirty="0" smtClean="0"/>
              <a:t> </a:t>
            </a:r>
            <a:r>
              <a:rPr lang="ru-RU" dirty="0" smtClean="0"/>
              <a:t>Вы сможете найти: </a:t>
            </a:r>
            <a:r>
              <a:rPr lang="ru-RU" dirty="0" smtClean="0">
                <a:hlinkClick r:id="rId3"/>
              </a:rPr>
              <a:t>тут</a:t>
            </a:r>
            <a:endParaRPr lang="ru-RU" dirty="0" smtClean="0"/>
          </a:p>
        </p:txBody>
      </p:sp>
    </p:spTree>
    <p:extLst>
      <p:ext uri="{BB962C8B-B14F-4D97-AF65-F5344CB8AC3E}">
        <p14:creationId xmlns:p14="http://schemas.microsoft.com/office/powerpoint/2010/main" val="2090063420"/>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77"/>
          <p:cNvSpPr txBox="1">
            <a:spLocks noGrp="1"/>
          </p:cNvSpPr>
          <p:nvPr>
            <p:ph type="title"/>
          </p:nvPr>
        </p:nvSpPr>
        <p:spPr>
          <a:xfrm>
            <a:off x="956225" y="396400"/>
            <a:ext cx="7492036" cy="4090800"/>
          </a:xfrm>
          <a:prstGeom prst="rect">
            <a:avLst/>
          </a:prstGeom>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000"/>
              <a:buFont typeface="Avenir"/>
              <a:buNone/>
            </a:pPr>
            <a:r>
              <a:rPr lang="ru-RU" sz="6000" dirty="0" smtClean="0"/>
              <a:t>Ответы на вопросы</a:t>
            </a:r>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5"/>
          <p:cNvSpPr txBox="1">
            <a:spLocks noGrp="1"/>
          </p:cNvSpPr>
          <p:nvPr>
            <p:ph type="title"/>
          </p:nvPr>
        </p:nvSpPr>
        <p:spPr>
          <a:xfrm>
            <a:off x="500550" y="330736"/>
            <a:ext cx="8520600" cy="9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b="1"/>
              <a:t>Правила вебинара</a:t>
            </a:r>
            <a:endParaRPr b="1"/>
          </a:p>
        </p:txBody>
      </p:sp>
      <p:pic>
        <p:nvPicPr>
          <p:cNvPr id="164" name="Google Shape;164;p35"/>
          <p:cNvPicPr preferRelativeResize="0"/>
          <p:nvPr/>
        </p:nvPicPr>
        <p:blipFill rotWithShape="1">
          <a:blip r:embed="rId3">
            <a:alphaModFix/>
          </a:blip>
          <a:srcRect/>
          <a:stretch/>
        </p:blipFill>
        <p:spPr>
          <a:xfrm>
            <a:off x="837650" y="3494081"/>
            <a:ext cx="692621" cy="692620"/>
          </a:xfrm>
          <a:prstGeom prst="rect">
            <a:avLst/>
          </a:prstGeom>
          <a:noFill/>
          <a:ln>
            <a:noFill/>
          </a:ln>
        </p:spPr>
      </p:pic>
      <p:pic>
        <p:nvPicPr>
          <p:cNvPr id="165" name="Google Shape;165;p35"/>
          <p:cNvPicPr preferRelativeResize="0"/>
          <p:nvPr/>
        </p:nvPicPr>
        <p:blipFill rotWithShape="1">
          <a:blip r:embed="rId4">
            <a:alphaModFix/>
          </a:blip>
          <a:srcRect/>
          <a:stretch/>
        </p:blipFill>
        <p:spPr>
          <a:xfrm>
            <a:off x="837650" y="1510213"/>
            <a:ext cx="692621" cy="692620"/>
          </a:xfrm>
          <a:prstGeom prst="rect">
            <a:avLst/>
          </a:prstGeom>
          <a:noFill/>
          <a:ln>
            <a:noFill/>
          </a:ln>
        </p:spPr>
      </p:pic>
      <p:sp>
        <p:nvSpPr>
          <p:cNvPr id="166" name="Google Shape;166;p35"/>
          <p:cNvSpPr txBox="1"/>
          <p:nvPr/>
        </p:nvSpPr>
        <p:spPr>
          <a:xfrm>
            <a:off x="1654525" y="1480850"/>
            <a:ext cx="24753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Активно</a:t>
            </a:r>
            <a:endParaRPr sz="1500">
              <a:latin typeface="Roboto"/>
              <a:ea typeface="Roboto"/>
              <a:cs typeface="Roboto"/>
              <a:sym typeface="Roboto"/>
            </a:endParaRPr>
          </a:p>
          <a:p>
            <a:pPr marL="0" lvl="0" indent="0" algn="l" rtl="0">
              <a:spcBef>
                <a:spcPts val="0"/>
              </a:spcBef>
              <a:spcAft>
                <a:spcPts val="0"/>
              </a:spcAft>
              <a:buNone/>
            </a:pPr>
            <a:r>
              <a:rPr lang="ru" sz="1500">
                <a:latin typeface="Roboto"/>
                <a:ea typeface="Roboto"/>
                <a:cs typeface="Roboto"/>
                <a:sym typeface="Roboto"/>
              </a:rPr>
              <a:t>участвуем</a:t>
            </a:r>
            <a:endParaRPr sz="1500">
              <a:latin typeface="Roboto"/>
              <a:ea typeface="Roboto"/>
              <a:cs typeface="Roboto"/>
              <a:sym typeface="Roboto"/>
            </a:endParaRPr>
          </a:p>
        </p:txBody>
      </p:sp>
      <p:sp>
        <p:nvSpPr>
          <p:cNvPr id="167" name="Google Shape;167;p35"/>
          <p:cNvSpPr txBox="1"/>
          <p:nvPr/>
        </p:nvSpPr>
        <p:spPr>
          <a:xfrm>
            <a:off x="1654525" y="3517859"/>
            <a:ext cx="3231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Вопросы вижу в чате,</a:t>
            </a:r>
            <a:endParaRPr sz="1500">
              <a:latin typeface="Roboto"/>
              <a:ea typeface="Roboto"/>
              <a:cs typeface="Roboto"/>
              <a:sym typeface="Roboto"/>
            </a:endParaRPr>
          </a:p>
          <a:p>
            <a:pPr marL="0" lvl="0" indent="0" algn="l" rtl="0">
              <a:spcBef>
                <a:spcPts val="0"/>
              </a:spcBef>
              <a:spcAft>
                <a:spcPts val="0"/>
              </a:spcAft>
              <a:buNone/>
            </a:pPr>
            <a:r>
              <a:rPr lang="ru" sz="1500">
                <a:latin typeface="Roboto"/>
                <a:ea typeface="Roboto"/>
                <a:cs typeface="Roboto"/>
                <a:sym typeface="Roboto"/>
              </a:rPr>
              <a:t>могу ответить не сразу</a:t>
            </a:r>
            <a:endParaRPr sz="1500">
              <a:latin typeface="Roboto"/>
              <a:ea typeface="Roboto"/>
              <a:cs typeface="Roboto"/>
              <a:sym typeface="Roboto"/>
            </a:endParaRPr>
          </a:p>
        </p:txBody>
      </p:sp>
      <p:pic>
        <p:nvPicPr>
          <p:cNvPr id="168" name="Google Shape;168;p35"/>
          <p:cNvPicPr preferRelativeResize="0"/>
          <p:nvPr/>
        </p:nvPicPr>
        <p:blipFill rotWithShape="1">
          <a:blip r:embed="rId5">
            <a:alphaModFix/>
          </a:blip>
          <a:srcRect/>
          <a:stretch/>
        </p:blipFill>
        <p:spPr>
          <a:xfrm>
            <a:off x="837651" y="2514043"/>
            <a:ext cx="692621" cy="692599"/>
          </a:xfrm>
          <a:prstGeom prst="rect">
            <a:avLst/>
          </a:prstGeom>
          <a:noFill/>
          <a:ln>
            <a:noFill/>
          </a:ln>
        </p:spPr>
      </p:pic>
      <p:sp>
        <p:nvSpPr>
          <p:cNvPr id="169" name="Google Shape;169;p35"/>
          <p:cNvSpPr txBox="1"/>
          <p:nvPr/>
        </p:nvSpPr>
        <p:spPr>
          <a:xfrm>
            <a:off x="1654525" y="2519056"/>
            <a:ext cx="3231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latin typeface="Roboto"/>
                <a:ea typeface="Roboto"/>
                <a:cs typeface="Roboto"/>
                <a:sym typeface="Roboto"/>
              </a:rPr>
              <a:t>Задаем вопрос</a:t>
            </a:r>
            <a:endParaRPr sz="1500">
              <a:latin typeface="Roboto"/>
              <a:ea typeface="Roboto"/>
              <a:cs typeface="Roboto"/>
              <a:sym typeface="Roboto"/>
            </a:endParaRPr>
          </a:p>
          <a:p>
            <a:pPr marL="0" lvl="0" indent="0" algn="l" rtl="0">
              <a:spcBef>
                <a:spcPts val="0"/>
              </a:spcBef>
              <a:spcAft>
                <a:spcPts val="0"/>
              </a:spcAft>
              <a:buNone/>
            </a:pPr>
            <a:r>
              <a:rPr lang="ru" sz="1500">
                <a:latin typeface="Roboto"/>
                <a:ea typeface="Roboto"/>
                <a:cs typeface="Roboto"/>
                <a:sym typeface="Roboto"/>
              </a:rPr>
              <a:t>в чат</a:t>
            </a:r>
            <a:endParaRPr sz="1500">
              <a:latin typeface="Roboto"/>
              <a:ea typeface="Roboto"/>
              <a:cs typeface="Roboto"/>
              <a:sym typeface="Roboto"/>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Shape 458"/>
        <p:cNvGrpSpPr/>
        <p:nvPr/>
      </p:nvGrpSpPr>
      <p:grpSpPr>
        <a:xfrm>
          <a:off x="0" y="0"/>
          <a:ext cx="0" cy="0"/>
          <a:chOff x="0" y="0"/>
          <a:chExt cx="0" cy="0"/>
        </a:xfrm>
      </p:grpSpPr>
      <p:sp>
        <p:nvSpPr>
          <p:cNvPr id="459" name="Google Shape;459;p78"/>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2800" dirty="0"/>
              <a:t>Решение задач</a:t>
            </a:r>
            <a:endParaRPr sz="2800" dirty="0"/>
          </a:p>
        </p:txBody>
      </p:sp>
      <p:sp>
        <p:nvSpPr>
          <p:cNvPr id="2" name="Прямоугольник 1"/>
          <p:cNvSpPr/>
          <p:nvPr/>
        </p:nvSpPr>
        <p:spPr>
          <a:xfrm>
            <a:off x="583096" y="1009926"/>
            <a:ext cx="8107754" cy="3262432"/>
          </a:xfrm>
          <a:prstGeom prst="rect">
            <a:avLst/>
          </a:prstGeom>
        </p:spPr>
        <p:txBody>
          <a:bodyPr wrap="square">
            <a:spAutoFit/>
          </a:bodyPr>
          <a:lstStyle/>
          <a:p>
            <a:pPr marL="463550" indent="-342900">
              <a:buAutoNum type="arabicPeriod"/>
            </a:pPr>
            <a:r>
              <a:rPr lang="ru-RU" dirty="0" smtClean="0"/>
              <a:t>Напишите запрос к коллекции </a:t>
            </a:r>
            <a:r>
              <a:rPr lang="en-US" dirty="0" err="1">
                <a:solidFill>
                  <a:schemeClr val="accent1">
                    <a:lumMod val="75000"/>
                  </a:schemeClr>
                </a:solidFill>
              </a:rPr>
              <a:t>int</a:t>
            </a:r>
            <a:r>
              <a:rPr lang="en-US" dirty="0"/>
              <a:t>[] </a:t>
            </a:r>
            <a:r>
              <a:rPr lang="en-US" dirty="0">
                <a:solidFill>
                  <a:schemeClr val="accent1">
                    <a:lumMod val="50000"/>
                  </a:schemeClr>
                </a:solidFill>
              </a:rPr>
              <a:t>numbers =</a:t>
            </a:r>
            <a:r>
              <a:rPr lang="en-US" dirty="0"/>
              <a:t> { 1, 2, 3, 4, 5, 6, 7, 8, 9, 10 </a:t>
            </a:r>
            <a:r>
              <a:rPr lang="en-US" dirty="0" smtClean="0"/>
              <a:t>}</a:t>
            </a:r>
            <a:r>
              <a:rPr lang="ru-RU" dirty="0" smtClean="0"/>
              <a:t>, который вернет все числа кратные 3.</a:t>
            </a:r>
          </a:p>
          <a:p>
            <a:pPr marL="463550" indent="-342900">
              <a:buAutoNum type="arabicPeriod"/>
            </a:pPr>
            <a:r>
              <a:rPr lang="ru-RU" dirty="0" smtClean="0"/>
              <a:t>Напишите запрос к коллекции из п.1, который вернет объект(любого типа), содержащий число из коллекции, например </a:t>
            </a:r>
            <a:r>
              <a:rPr lang="en-US" dirty="0" smtClean="0">
                <a:solidFill>
                  <a:srgbClr val="669900"/>
                </a:solidFill>
              </a:rPr>
              <a:t>Student</a:t>
            </a:r>
            <a:r>
              <a:rPr lang="en-US" dirty="0" smtClean="0">
                <a:solidFill>
                  <a:schemeClr val="tx1"/>
                </a:solidFill>
              </a:rPr>
              <a:t>, </a:t>
            </a:r>
            <a:r>
              <a:rPr lang="ru-RU" dirty="0" smtClean="0">
                <a:solidFill>
                  <a:schemeClr val="tx1"/>
                </a:solidFill>
              </a:rPr>
              <a:t>в котором </a:t>
            </a:r>
            <a:r>
              <a:rPr lang="en-US" dirty="0" err="1"/>
              <a:t>StudentId</a:t>
            </a:r>
            <a:r>
              <a:rPr lang="en-US" dirty="0"/>
              <a:t> </a:t>
            </a:r>
            <a:r>
              <a:rPr lang="en-US" dirty="0" smtClean="0"/>
              <a:t>=</a:t>
            </a:r>
            <a:r>
              <a:rPr lang="ru-RU" dirty="0" smtClean="0"/>
              <a:t> </a:t>
            </a:r>
            <a:r>
              <a:rPr lang="en-US" dirty="0" smtClean="0"/>
              <a:t>n(n – </a:t>
            </a:r>
            <a:r>
              <a:rPr lang="ru-RU" dirty="0" smtClean="0"/>
              <a:t>число из коллекции п.1</a:t>
            </a:r>
            <a:r>
              <a:rPr lang="en-US" dirty="0" smtClean="0"/>
              <a:t>)</a:t>
            </a:r>
            <a:r>
              <a:rPr lang="en-US" dirty="0"/>
              <a:t>;</a:t>
            </a:r>
            <a:endParaRPr lang="ru-RU" dirty="0" smtClean="0">
              <a:solidFill>
                <a:schemeClr val="tx1"/>
              </a:solidFill>
            </a:endParaRPr>
          </a:p>
          <a:p>
            <a:pPr marL="463550" indent="-342900">
              <a:buAutoNum type="arabicPeriod"/>
            </a:pPr>
            <a:r>
              <a:rPr lang="ru-RU" dirty="0" smtClean="0"/>
              <a:t>Напишите запрос к коллекции </a:t>
            </a:r>
          </a:p>
          <a:p>
            <a:pPr lvl="2"/>
            <a:r>
              <a:rPr lang="en-US" sz="1100" dirty="0" smtClean="0">
                <a:solidFill>
                  <a:srgbClr val="669900"/>
                </a:solidFill>
              </a:rPr>
              <a:t>List</a:t>
            </a:r>
            <a:r>
              <a:rPr lang="en-US" sz="1100" dirty="0" smtClean="0"/>
              <a:t>&lt;</a:t>
            </a:r>
            <a:r>
              <a:rPr lang="en-US" sz="1100" dirty="0" smtClean="0">
                <a:solidFill>
                  <a:srgbClr val="669900"/>
                </a:solidFill>
              </a:rPr>
              <a:t>Student</a:t>
            </a:r>
            <a:r>
              <a:rPr lang="en-US" sz="1100" dirty="0" smtClean="0"/>
              <a:t>&gt; </a:t>
            </a:r>
            <a:r>
              <a:rPr lang="en-US" sz="1100" dirty="0" smtClean="0">
                <a:solidFill>
                  <a:schemeClr val="accent1">
                    <a:lumMod val="50000"/>
                  </a:schemeClr>
                </a:solidFill>
              </a:rPr>
              <a:t>students</a:t>
            </a:r>
            <a:r>
              <a:rPr lang="en-US" sz="1100" dirty="0" smtClean="0"/>
              <a:t> = new </a:t>
            </a:r>
            <a:r>
              <a:rPr lang="en-US" sz="1100" dirty="0" smtClean="0">
                <a:solidFill>
                  <a:srgbClr val="669900"/>
                </a:solidFill>
              </a:rPr>
              <a:t>List</a:t>
            </a:r>
            <a:r>
              <a:rPr lang="en-US" sz="1100" dirty="0" smtClean="0"/>
              <a:t>&lt;</a:t>
            </a:r>
            <a:r>
              <a:rPr lang="en-US" sz="1100" dirty="0" smtClean="0">
                <a:solidFill>
                  <a:srgbClr val="669900"/>
                </a:solidFill>
              </a:rPr>
              <a:t>Student</a:t>
            </a:r>
            <a:r>
              <a:rPr lang="en-US" sz="1100" dirty="0" smtClean="0"/>
              <a:t>&gt; </a:t>
            </a:r>
          </a:p>
          <a:p>
            <a:pPr lvl="2"/>
            <a:r>
              <a:rPr lang="ru-RU" sz="1100" dirty="0" smtClean="0"/>
              <a:t>{ </a:t>
            </a:r>
          </a:p>
          <a:p>
            <a:pPr lvl="2"/>
            <a:r>
              <a:rPr lang="en-US" sz="1100" dirty="0" smtClean="0"/>
              <a:t>    </a:t>
            </a:r>
            <a:r>
              <a:rPr lang="en-US" sz="1100" dirty="0" smtClean="0">
                <a:solidFill>
                  <a:schemeClr val="accent1">
                    <a:lumMod val="75000"/>
                  </a:schemeClr>
                </a:solidFill>
              </a:rPr>
              <a:t>new</a:t>
            </a:r>
            <a:r>
              <a:rPr lang="en-US" sz="1100" dirty="0" smtClean="0"/>
              <a:t> </a:t>
            </a:r>
            <a:r>
              <a:rPr lang="en-US" sz="1100" dirty="0" smtClean="0">
                <a:solidFill>
                  <a:srgbClr val="669900"/>
                </a:solidFill>
              </a:rPr>
              <a:t>Student</a:t>
            </a:r>
            <a:r>
              <a:rPr lang="en-US" sz="1100" dirty="0" smtClean="0"/>
              <a:t> { </a:t>
            </a:r>
            <a:r>
              <a:rPr lang="en-US" sz="1100" dirty="0" err="1" smtClean="0"/>
              <a:t>StudentId</a:t>
            </a:r>
            <a:r>
              <a:rPr lang="en-US" sz="1100" dirty="0" smtClean="0"/>
              <a:t> = 1, Name = "</a:t>
            </a:r>
            <a:r>
              <a:rPr lang="en-US" sz="1100" dirty="0" smtClean="0">
                <a:solidFill>
                  <a:srgbClr val="C00000"/>
                </a:solidFill>
              </a:rPr>
              <a:t>Ivanov</a:t>
            </a:r>
            <a:r>
              <a:rPr lang="en-US" sz="1100" dirty="0" smtClean="0"/>
              <a:t>", </a:t>
            </a:r>
            <a:r>
              <a:rPr lang="en-US" sz="1100" dirty="0" err="1" smtClean="0"/>
              <a:t>GroupId</a:t>
            </a:r>
            <a:r>
              <a:rPr lang="en-US" sz="1100" dirty="0" smtClean="0"/>
              <a:t> = 1 },</a:t>
            </a:r>
          </a:p>
          <a:p>
            <a:pPr lvl="2"/>
            <a:r>
              <a:rPr lang="en-US" sz="1100" dirty="0" smtClean="0"/>
              <a:t>    </a:t>
            </a:r>
            <a:r>
              <a:rPr lang="en-US" sz="1100" dirty="0" smtClean="0">
                <a:solidFill>
                  <a:schemeClr val="accent1">
                    <a:lumMod val="75000"/>
                  </a:schemeClr>
                </a:solidFill>
              </a:rPr>
              <a:t>new</a:t>
            </a:r>
            <a:r>
              <a:rPr lang="en-US" sz="1100" dirty="0" smtClean="0"/>
              <a:t> </a:t>
            </a:r>
            <a:r>
              <a:rPr lang="en-US" sz="1100" dirty="0" smtClean="0">
                <a:solidFill>
                  <a:srgbClr val="669900"/>
                </a:solidFill>
              </a:rPr>
              <a:t>Student</a:t>
            </a:r>
            <a:r>
              <a:rPr lang="en-US" sz="1100" dirty="0" smtClean="0"/>
              <a:t> { </a:t>
            </a:r>
            <a:r>
              <a:rPr lang="en-US" sz="1100" dirty="0" err="1" smtClean="0"/>
              <a:t>StudentId</a:t>
            </a:r>
            <a:r>
              <a:rPr lang="en-US" sz="1100" dirty="0" smtClean="0"/>
              <a:t> = 2, Name = "</a:t>
            </a:r>
            <a:r>
              <a:rPr lang="en-US" sz="1100" dirty="0" err="1" smtClean="0">
                <a:solidFill>
                  <a:srgbClr val="C00000"/>
                </a:solidFill>
              </a:rPr>
              <a:t>Petrov</a:t>
            </a:r>
            <a:r>
              <a:rPr lang="en-US" sz="1100" dirty="0" smtClean="0"/>
              <a:t>", </a:t>
            </a:r>
            <a:r>
              <a:rPr lang="en-US" sz="1100" dirty="0" err="1" smtClean="0"/>
              <a:t>GroupId</a:t>
            </a:r>
            <a:r>
              <a:rPr lang="en-US" sz="1100" dirty="0" smtClean="0"/>
              <a:t> = 2 },</a:t>
            </a:r>
          </a:p>
          <a:p>
            <a:pPr lvl="2"/>
            <a:r>
              <a:rPr lang="en-US" sz="1100" dirty="0" smtClean="0"/>
              <a:t>    </a:t>
            </a:r>
            <a:r>
              <a:rPr lang="en-US" sz="1100" dirty="0" smtClean="0">
                <a:solidFill>
                  <a:schemeClr val="accent1">
                    <a:lumMod val="75000"/>
                  </a:schemeClr>
                </a:solidFill>
              </a:rPr>
              <a:t>new</a:t>
            </a:r>
            <a:r>
              <a:rPr lang="en-US" sz="1100" dirty="0" smtClean="0"/>
              <a:t> </a:t>
            </a:r>
            <a:r>
              <a:rPr lang="en-US" sz="1100" dirty="0" smtClean="0">
                <a:solidFill>
                  <a:srgbClr val="669900"/>
                </a:solidFill>
              </a:rPr>
              <a:t>Student</a:t>
            </a:r>
            <a:r>
              <a:rPr lang="en-US" sz="1100" dirty="0" smtClean="0"/>
              <a:t> { </a:t>
            </a:r>
            <a:r>
              <a:rPr lang="en-US" sz="1100" dirty="0" err="1" smtClean="0"/>
              <a:t>StudentId</a:t>
            </a:r>
            <a:r>
              <a:rPr lang="en-US" sz="1100" dirty="0" smtClean="0"/>
              <a:t> = </a:t>
            </a:r>
            <a:r>
              <a:rPr lang="ru-RU" sz="1100" dirty="0" smtClean="0"/>
              <a:t>3</a:t>
            </a:r>
            <a:r>
              <a:rPr lang="en-US" sz="1100" dirty="0" smtClean="0"/>
              <a:t>, Name = "</a:t>
            </a:r>
            <a:r>
              <a:rPr lang="en-US" sz="1100" dirty="0" err="1" smtClean="0">
                <a:solidFill>
                  <a:srgbClr val="C00000"/>
                </a:solidFill>
              </a:rPr>
              <a:t>Sidorov</a:t>
            </a:r>
            <a:r>
              <a:rPr lang="en-US" sz="1100" dirty="0" smtClean="0"/>
              <a:t>", </a:t>
            </a:r>
            <a:r>
              <a:rPr lang="en-US" sz="1100" dirty="0" err="1" smtClean="0"/>
              <a:t>GroupId</a:t>
            </a:r>
            <a:r>
              <a:rPr lang="en-US" sz="1100" dirty="0" smtClean="0"/>
              <a:t> = 1 },</a:t>
            </a:r>
          </a:p>
          <a:p>
            <a:pPr lvl="2"/>
            <a:r>
              <a:rPr lang="ru-RU" sz="1100" dirty="0" smtClean="0"/>
              <a:t>}</a:t>
            </a:r>
            <a:r>
              <a:rPr lang="en-US" sz="1100" dirty="0" smtClean="0"/>
              <a:t>;</a:t>
            </a:r>
          </a:p>
          <a:p>
            <a:pPr lvl="2"/>
            <a:r>
              <a:rPr lang="ru-RU" dirty="0" smtClean="0"/>
              <a:t>запрос, который сгруппирует студентов по </a:t>
            </a:r>
            <a:r>
              <a:rPr lang="en-US" dirty="0" err="1" smtClean="0"/>
              <a:t>GroupId</a:t>
            </a:r>
            <a:r>
              <a:rPr lang="ru-RU" dirty="0" smtClean="0"/>
              <a:t>.</a:t>
            </a:r>
          </a:p>
          <a:p>
            <a:pPr lvl="2"/>
            <a:r>
              <a:rPr lang="ru-RU" dirty="0"/>
              <a:t> </a:t>
            </a:r>
            <a:r>
              <a:rPr lang="ru-RU" dirty="0" smtClean="0"/>
              <a:t> 4. Напишите запрос, выводящий количество студентов из п.3</a:t>
            </a:r>
          </a:p>
          <a:p>
            <a:pPr lvl="2"/>
            <a:r>
              <a:rPr lang="ru-RU" dirty="0"/>
              <a:t> </a:t>
            </a:r>
            <a:r>
              <a:rPr lang="ru-RU" dirty="0" smtClean="0"/>
              <a:t> 5. Напишите запрос, сортирующий элементы коллекции из п.3 по убыванию идентификатора студента.</a:t>
            </a: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79"/>
          <p:cNvSpPr txBox="1">
            <a:spLocks noGrp="1"/>
          </p:cNvSpPr>
          <p:nvPr>
            <p:ph type="title"/>
          </p:nvPr>
        </p:nvSpPr>
        <p:spPr>
          <a:xfrm>
            <a:off x="956225" y="396400"/>
            <a:ext cx="6931800" cy="4090800"/>
          </a:xfrm>
          <a:prstGeom prst="rect">
            <a:avLst/>
          </a:prstGeom>
        </p:spPr>
        <p:txBody>
          <a:bodyPr spcFirstLastPara="1" wrap="square" lIns="91425" tIns="91425" rIns="91425" bIns="91425" anchor="ctr" anchorCtr="0">
            <a:noAutofit/>
          </a:bodyPr>
          <a:lstStyle/>
          <a:p>
            <a:pPr marL="0" lvl="0" indent="0" algn="ctr" rtl="0">
              <a:lnSpc>
                <a:spcPct val="90000"/>
              </a:lnSpc>
              <a:spcBef>
                <a:spcPts val="0"/>
              </a:spcBef>
              <a:spcAft>
                <a:spcPts val="0"/>
              </a:spcAft>
              <a:buNone/>
            </a:pPr>
            <a:r>
              <a:rPr lang="ru" sz="6000"/>
              <a:t>Рефлексия</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3"/>
          <p:cNvSpPr txBox="1">
            <a:spLocks noGrp="1"/>
          </p:cNvSpPr>
          <p:nvPr>
            <p:ph type="title"/>
          </p:nvPr>
        </p:nvSpPr>
        <p:spPr>
          <a:xfrm>
            <a:off x="500550" y="330736"/>
            <a:ext cx="8520600" cy="9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Цели вебинара</a:t>
            </a:r>
            <a:endParaRPr dirty="0"/>
          </a:p>
        </p:txBody>
      </p:sp>
      <p:graphicFrame>
        <p:nvGraphicFramePr>
          <p:cNvPr id="242" name="Google Shape;242;p43"/>
          <p:cNvGraphicFramePr/>
          <p:nvPr>
            <p:extLst>
              <p:ext uri="{D42A27DB-BD31-4B8C-83A1-F6EECF244321}">
                <p14:modId xmlns:p14="http://schemas.microsoft.com/office/powerpoint/2010/main" val="2263411008"/>
              </p:ext>
            </p:extLst>
          </p:nvPr>
        </p:nvGraphicFramePr>
        <p:xfrm>
          <a:off x="952500" y="1544194"/>
          <a:ext cx="7239000" cy="1147542"/>
        </p:xfrm>
        <a:graphic>
          <a:graphicData uri="http://schemas.openxmlformats.org/drawingml/2006/table">
            <a:tbl>
              <a:tblPr>
                <a:noFill/>
                <a:tableStyleId>{94049BB3-00C0-4E36-B14F-18F9014FF099}</a:tableStyleId>
              </a:tblPr>
              <a:tblGrid>
                <a:gridCol w="489425">
                  <a:extLst>
                    <a:ext uri="{9D8B030D-6E8A-4147-A177-3AD203B41FA5}">
                      <a16:colId xmlns:a16="http://schemas.microsoft.com/office/drawing/2014/main" val="20000"/>
                    </a:ext>
                  </a:extLst>
                </a:gridCol>
                <a:gridCol w="6749575">
                  <a:extLst>
                    <a:ext uri="{9D8B030D-6E8A-4147-A177-3AD203B41FA5}">
                      <a16:colId xmlns:a16="http://schemas.microsoft.com/office/drawing/2014/main" val="20001"/>
                    </a:ext>
                  </a:extLst>
                </a:gridCol>
              </a:tblGrid>
              <a:tr h="285750">
                <a:tc>
                  <a:txBody>
                    <a:bodyPr/>
                    <a:lstStyle/>
                    <a:p>
                      <a:pPr marL="0" lvl="0" indent="0" algn="l" rtl="0">
                        <a:spcBef>
                          <a:spcPts val="0"/>
                        </a:spcBef>
                        <a:spcAft>
                          <a:spcPts val="0"/>
                        </a:spcAft>
                        <a:buNone/>
                      </a:pPr>
                      <a:r>
                        <a:rPr lang="ru" b="1" dirty="0">
                          <a:solidFill>
                            <a:srgbClr val="FF7700"/>
                          </a:solidFill>
                          <a:latin typeface="Roboto"/>
                          <a:ea typeface="Roboto"/>
                          <a:cs typeface="Roboto"/>
                          <a:sym typeface="Roboto"/>
                        </a:rPr>
                        <a:t>1.</a:t>
                      </a:r>
                      <a:endParaRPr b="1">
                        <a:solidFill>
                          <a:srgbClr val="FF77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BFC1F0">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ru-RU" dirty="0" smtClean="0">
                          <a:latin typeface="Roboto"/>
                          <a:ea typeface="Roboto"/>
                          <a:cs typeface="Roboto"/>
                          <a:sym typeface="Roboto"/>
                        </a:rPr>
                        <a:t>Узнать про все операции, доступные</a:t>
                      </a:r>
                      <a:r>
                        <a:rPr lang="ru-RU" baseline="0" dirty="0" smtClean="0">
                          <a:latin typeface="Roboto"/>
                          <a:ea typeface="Roboto"/>
                          <a:cs typeface="Roboto"/>
                          <a:sym typeface="Roboto"/>
                        </a:rPr>
                        <a:t> в </a:t>
                      </a:r>
                      <a:r>
                        <a:rPr lang="en-US" baseline="0" dirty="0" err="1" smtClean="0">
                          <a:latin typeface="Roboto"/>
                          <a:ea typeface="Roboto"/>
                          <a:cs typeface="Roboto"/>
                          <a:sym typeface="Roboto"/>
                        </a:rPr>
                        <a:t>linq</a:t>
                      </a:r>
                      <a:r>
                        <a:rPr lang="en-US" baseline="0" dirty="0" smtClean="0">
                          <a:latin typeface="Roboto"/>
                          <a:ea typeface="Roboto"/>
                          <a:cs typeface="Roboto"/>
                          <a:sym typeface="Roboto"/>
                        </a:rPr>
                        <a:t>-</a:t>
                      </a:r>
                      <a:r>
                        <a:rPr lang="ru-RU" baseline="0" dirty="0" smtClean="0">
                          <a:latin typeface="Roboto"/>
                          <a:ea typeface="Roboto"/>
                          <a:cs typeface="Roboto"/>
                          <a:sym typeface="Roboto"/>
                        </a:rPr>
                        <a:t>запросах</a:t>
                      </a:r>
                      <a:endParaRPr dirty="0">
                        <a:latin typeface="Roboto"/>
                        <a:ea typeface="Roboto"/>
                        <a:cs typeface="Roboto"/>
                        <a:sym typeface="Roboto"/>
                      </a:endParaRP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BFC1F0">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85750">
                <a:tc>
                  <a:txBody>
                    <a:bodyPr/>
                    <a:lstStyle/>
                    <a:p>
                      <a:pPr marL="0" lvl="0" indent="0" algn="l" rtl="0">
                        <a:spcBef>
                          <a:spcPts val="0"/>
                        </a:spcBef>
                        <a:spcAft>
                          <a:spcPts val="0"/>
                        </a:spcAft>
                        <a:buNone/>
                      </a:pPr>
                      <a:r>
                        <a:rPr lang="ru" b="1" dirty="0">
                          <a:solidFill>
                            <a:srgbClr val="FF7700"/>
                          </a:solidFill>
                          <a:latin typeface="Roboto"/>
                          <a:ea typeface="Roboto"/>
                          <a:cs typeface="Roboto"/>
                          <a:sym typeface="Roboto"/>
                        </a:rPr>
                        <a:t>2.</a:t>
                      </a:r>
                      <a:endParaRPr b="1">
                        <a:solidFill>
                          <a:srgbClr val="FF77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ru-RU" dirty="0" smtClean="0">
                          <a:solidFill>
                            <a:srgbClr val="3F3F3F"/>
                          </a:solidFill>
                          <a:latin typeface="Roboto"/>
                          <a:ea typeface="Roboto"/>
                          <a:cs typeface="Roboto"/>
                          <a:sym typeface="Roboto"/>
                        </a:rPr>
                        <a:t>Узнать</a:t>
                      </a:r>
                      <a:r>
                        <a:rPr lang="ru-RU" baseline="0" dirty="0" smtClean="0">
                          <a:solidFill>
                            <a:srgbClr val="3F3F3F"/>
                          </a:solidFill>
                          <a:latin typeface="Roboto"/>
                          <a:ea typeface="Roboto"/>
                          <a:cs typeface="Roboto"/>
                          <a:sym typeface="Roboto"/>
                        </a:rPr>
                        <a:t> какие операторы используются в операциях из п.1</a:t>
                      </a:r>
                      <a:endParaRPr dirty="0">
                        <a:latin typeface="Roboto"/>
                        <a:ea typeface="Roboto"/>
                        <a:cs typeface="Roboto"/>
                        <a:sym typeface="Roboto"/>
                      </a:endParaRP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85750">
                <a:tc>
                  <a:txBody>
                    <a:bodyPr/>
                    <a:lstStyle/>
                    <a:p>
                      <a:pPr marL="0" lvl="0" indent="0" algn="l" rtl="0">
                        <a:spcBef>
                          <a:spcPts val="0"/>
                        </a:spcBef>
                        <a:spcAft>
                          <a:spcPts val="0"/>
                        </a:spcAft>
                        <a:buNone/>
                      </a:pPr>
                      <a:r>
                        <a:rPr lang="ru" b="1">
                          <a:solidFill>
                            <a:srgbClr val="FF7700"/>
                          </a:solidFill>
                          <a:latin typeface="Roboto"/>
                          <a:ea typeface="Roboto"/>
                          <a:cs typeface="Roboto"/>
                          <a:sym typeface="Roboto"/>
                        </a:rPr>
                        <a:t>3.</a:t>
                      </a:r>
                      <a:endParaRPr b="1">
                        <a:solidFill>
                          <a:srgbClr val="FF77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ru-RU" dirty="0" smtClean="0">
                          <a:solidFill>
                            <a:srgbClr val="3F3F3F"/>
                          </a:solidFill>
                          <a:latin typeface="Roboto"/>
                          <a:ea typeface="Roboto"/>
                          <a:cs typeface="Roboto"/>
                          <a:sym typeface="Roboto"/>
                        </a:rPr>
                        <a:t>Практика</a:t>
                      </a:r>
                      <a:r>
                        <a:rPr lang="ru-RU" baseline="0" dirty="0" smtClean="0">
                          <a:solidFill>
                            <a:srgbClr val="3F3F3F"/>
                          </a:solidFill>
                          <a:latin typeface="Roboto"/>
                          <a:ea typeface="Roboto"/>
                          <a:cs typeface="Roboto"/>
                          <a:sym typeface="Roboto"/>
                        </a:rPr>
                        <a:t> в навыках описания запросов</a:t>
                      </a:r>
                      <a:endParaRPr lang="en-US" dirty="0" smtClean="0">
                        <a:solidFill>
                          <a:srgbClr val="3F3F3F"/>
                        </a:solidFill>
                        <a:latin typeface="Roboto"/>
                        <a:ea typeface="Roboto"/>
                        <a:cs typeface="Roboto"/>
                        <a:sym typeface="Roboto"/>
                      </a:endParaRP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243" name="Google Shape;243;p43"/>
          <p:cNvPicPr preferRelativeResize="0"/>
          <p:nvPr/>
        </p:nvPicPr>
        <p:blipFill rotWithShape="1">
          <a:blip r:embed="rId3">
            <a:alphaModFix/>
          </a:blip>
          <a:srcRect/>
          <a:stretch/>
        </p:blipFill>
        <p:spPr>
          <a:xfrm>
            <a:off x="8077621" y="258179"/>
            <a:ext cx="652375" cy="6523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81"/>
          <p:cNvSpPr txBox="1">
            <a:spLocks noGrp="1"/>
          </p:cNvSpPr>
          <p:nvPr>
            <p:ph type="title"/>
          </p:nvPr>
        </p:nvSpPr>
        <p:spPr>
          <a:xfrm>
            <a:off x="956225" y="110644"/>
            <a:ext cx="77061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ru"/>
              <a:t>Вопросы?</a:t>
            </a:r>
            <a:endParaRPr/>
          </a:p>
        </p:txBody>
      </p:sp>
      <p:pic>
        <p:nvPicPr>
          <p:cNvPr id="477" name="Google Shape;477;p81"/>
          <p:cNvPicPr preferRelativeResize="0"/>
          <p:nvPr/>
        </p:nvPicPr>
        <p:blipFill rotWithShape="1">
          <a:blip r:embed="rId3">
            <a:alphaModFix/>
          </a:blip>
          <a:srcRect/>
          <a:stretch/>
        </p:blipFill>
        <p:spPr>
          <a:xfrm>
            <a:off x="1032750" y="2962492"/>
            <a:ext cx="496901" cy="496901"/>
          </a:xfrm>
          <a:prstGeom prst="rect">
            <a:avLst/>
          </a:prstGeom>
          <a:noFill/>
          <a:ln>
            <a:noFill/>
          </a:ln>
        </p:spPr>
      </p:pic>
      <p:sp>
        <p:nvSpPr>
          <p:cNvPr id="478" name="Google Shape;478;p81"/>
          <p:cNvSpPr txBox="1"/>
          <p:nvPr/>
        </p:nvSpPr>
        <p:spPr>
          <a:xfrm>
            <a:off x="1750800" y="2887700"/>
            <a:ext cx="16356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solidFill>
                  <a:srgbClr val="FFFFFF"/>
                </a:solidFill>
                <a:latin typeface="Roboto"/>
                <a:ea typeface="Roboto"/>
                <a:cs typeface="Roboto"/>
                <a:sym typeface="Roboto"/>
              </a:rPr>
              <a:t>Задаем вопросы в чат</a:t>
            </a:r>
            <a:endParaRPr sz="1500">
              <a:solidFill>
                <a:srgbClr val="FFFFFF"/>
              </a:solidFill>
              <a:latin typeface="Roboto"/>
              <a:ea typeface="Roboto"/>
              <a:cs typeface="Roboto"/>
              <a:sym typeface="Roboto"/>
            </a:endParaRPr>
          </a:p>
        </p:txBody>
      </p:sp>
      <p:pic>
        <p:nvPicPr>
          <p:cNvPr id="479" name="Google Shape;479;p81"/>
          <p:cNvPicPr preferRelativeResize="0"/>
          <p:nvPr/>
        </p:nvPicPr>
        <p:blipFill rotWithShape="1">
          <a:blip r:embed="rId4">
            <a:alphaModFix/>
          </a:blip>
          <a:srcRect/>
          <a:stretch/>
        </p:blipFill>
        <p:spPr>
          <a:xfrm>
            <a:off x="4415725" y="2962492"/>
            <a:ext cx="496901" cy="496901"/>
          </a:xfrm>
          <a:prstGeom prst="rect">
            <a:avLst/>
          </a:prstGeom>
          <a:noFill/>
          <a:ln>
            <a:noFill/>
          </a:ln>
        </p:spPr>
      </p:pic>
      <p:sp>
        <p:nvSpPr>
          <p:cNvPr id="480" name="Google Shape;480;p81"/>
          <p:cNvSpPr txBox="1"/>
          <p:nvPr/>
        </p:nvSpPr>
        <p:spPr>
          <a:xfrm>
            <a:off x="5119475" y="2892305"/>
            <a:ext cx="30000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ru" sz="1500">
                <a:solidFill>
                  <a:srgbClr val="FFFFFF"/>
                </a:solidFill>
                <a:latin typeface="Roboto"/>
                <a:ea typeface="Roboto"/>
                <a:cs typeface="Roboto"/>
                <a:sym typeface="Roboto"/>
              </a:rPr>
              <a:t>Ставим “–”,</a:t>
            </a:r>
            <a:endParaRPr sz="1500">
              <a:solidFill>
                <a:srgbClr val="FFFFFF"/>
              </a:solidFill>
              <a:latin typeface="Roboto"/>
              <a:ea typeface="Roboto"/>
              <a:cs typeface="Roboto"/>
              <a:sym typeface="Roboto"/>
            </a:endParaRPr>
          </a:p>
          <a:p>
            <a:pPr marL="0" lvl="0" indent="0" algn="l" rtl="0">
              <a:spcBef>
                <a:spcPts val="0"/>
              </a:spcBef>
              <a:spcAft>
                <a:spcPts val="0"/>
              </a:spcAft>
              <a:buNone/>
            </a:pPr>
            <a:r>
              <a:rPr lang="ru" sz="1500">
                <a:solidFill>
                  <a:srgbClr val="FFFFFF"/>
                </a:solidFill>
                <a:latin typeface="Roboto"/>
                <a:ea typeface="Roboto"/>
                <a:cs typeface="Roboto"/>
                <a:sym typeface="Roboto"/>
              </a:rPr>
              <a:t>если вопросов нет</a:t>
            </a:r>
            <a:endParaRPr sz="1500">
              <a:solidFill>
                <a:srgbClr val="FFFFFF"/>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6"/>
          <p:cNvSpPr txBox="1">
            <a:spLocks noGrp="1"/>
          </p:cNvSpPr>
          <p:nvPr>
            <p:ph type="title"/>
          </p:nvPr>
        </p:nvSpPr>
        <p:spPr>
          <a:xfrm>
            <a:off x="500550" y="330736"/>
            <a:ext cx="8520600" cy="9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a:t>Маршрут вебинара</a:t>
            </a:r>
            <a:endParaRPr/>
          </a:p>
        </p:txBody>
      </p:sp>
      <p:sp>
        <p:nvSpPr>
          <p:cNvPr id="175" name="Google Shape;175;p36"/>
          <p:cNvSpPr/>
          <p:nvPr/>
        </p:nvSpPr>
        <p:spPr>
          <a:xfrm>
            <a:off x="680150" y="1521150"/>
            <a:ext cx="3384900" cy="4263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marL="0" lvl="0" indent="0" algn="l" rtl="0">
              <a:spcBef>
                <a:spcPts val="0"/>
              </a:spcBef>
              <a:spcAft>
                <a:spcPts val="0"/>
              </a:spcAft>
              <a:buNone/>
            </a:pPr>
            <a:r>
              <a:rPr lang="ru" sz="1500" dirty="0">
                <a:solidFill>
                  <a:schemeClr val="dk1"/>
                </a:solidFill>
                <a:latin typeface="Roboto"/>
                <a:ea typeface="Roboto"/>
                <a:cs typeface="Roboto"/>
                <a:sym typeface="Roboto"/>
              </a:rPr>
              <a:t>1. </a:t>
            </a:r>
            <a:r>
              <a:rPr lang="ru-RU" sz="1500" dirty="0" smtClean="0">
                <a:solidFill>
                  <a:schemeClr val="dk1"/>
                </a:solidFill>
                <a:latin typeface="Roboto"/>
                <a:ea typeface="Roboto"/>
                <a:cs typeface="Roboto"/>
                <a:sym typeface="Roboto"/>
              </a:rPr>
              <a:t>Фильтрация</a:t>
            </a:r>
            <a:endParaRPr sz="1300">
              <a:solidFill>
                <a:schemeClr val="dk1"/>
              </a:solidFill>
              <a:latin typeface="Roboto"/>
              <a:ea typeface="Roboto"/>
              <a:cs typeface="Roboto"/>
              <a:sym typeface="Roboto"/>
            </a:endParaRPr>
          </a:p>
        </p:txBody>
      </p:sp>
      <p:sp>
        <p:nvSpPr>
          <p:cNvPr id="176" name="Google Shape;176;p36"/>
          <p:cNvSpPr/>
          <p:nvPr/>
        </p:nvSpPr>
        <p:spPr>
          <a:xfrm>
            <a:off x="680150" y="2186734"/>
            <a:ext cx="3384900" cy="4263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marL="0" lvl="0" indent="0" algn="l" rtl="0">
              <a:spcBef>
                <a:spcPts val="0"/>
              </a:spcBef>
              <a:spcAft>
                <a:spcPts val="0"/>
              </a:spcAft>
              <a:buClr>
                <a:schemeClr val="dk1"/>
              </a:buClr>
              <a:buSzPts val="1100"/>
              <a:buFont typeface="Arial"/>
              <a:buNone/>
            </a:pPr>
            <a:r>
              <a:rPr lang="ru" sz="1500" dirty="0">
                <a:solidFill>
                  <a:schemeClr val="dk1"/>
                </a:solidFill>
                <a:latin typeface="Roboto"/>
                <a:ea typeface="Roboto"/>
                <a:cs typeface="Roboto"/>
                <a:sym typeface="Roboto"/>
              </a:rPr>
              <a:t>2. </a:t>
            </a:r>
            <a:r>
              <a:rPr lang="ru" sz="1500" dirty="0" smtClean="0">
                <a:solidFill>
                  <a:schemeClr val="dk1"/>
                </a:solidFill>
                <a:latin typeface="Roboto"/>
                <a:ea typeface="Roboto"/>
                <a:cs typeface="Roboto"/>
                <a:sym typeface="Roboto"/>
              </a:rPr>
              <a:t>Проекция</a:t>
            </a:r>
            <a:endParaRPr sz="1300">
              <a:solidFill>
                <a:schemeClr val="dk1"/>
              </a:solidFill>
              <a:latin typeface="Roboto"/>
              <a:ea typeface="Roboto"/>
              <a:cs typeface="Roboto"/>
              <a:sym typeface="Roboto"/>
            </a:endParaRPr>
          </a:p>
        </p:txBody>
      </p:sp>
      <p:sp>
        <p:nvSpPr>
          <p:cNvPr id="177" name="Google Shape;177;p36"/>
          <p:cNvSpPr/>
          <p:nvPr/>
        </p:nvSpPr>
        <p:spPr>
          <a:xfrm>
            <a:off x="4641875" y="1521148"/>
            <a:ext cx="3627000" cy="4263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lvl="0"/>
            <a:r>
              <a:rPr lang="ru-RU" dirty="0" smtClean="0">
                <a:solidFill>
                  <a:schemeClr val="dk1"/>
                </a:solidFill>
                <a:latin typeface="Roboto"/>
                <a:ea typeface="Roboto"/>
                <a:cs typeface="Roboto"/>
                <a:sym typeface="Roboto"/>
              </a:rPr>
              <a:t>6. Секционирование данных</a:t>
            </a:r>
            <a:endParaRPr lang="ru-RU" sz="1200" dirty="0">
              <a:solidFill>
                <a:schemeClr val="dk1"/>
              </a:solidFill>
              <a:latin typeface="Roboto"/>
              <a:ea typeface="Roboto"/>
              <a:cs typeface="Roboto"/>
              <a:sym typeface="Roboto"/>
            </a:endParaRPr>
          </a:p>
        </p:txBody>
      </p:sp>
      <p:sp>
        <p:nvSpPr>
          <p:cNvPr id="178" name="Google Shape;178;p36"/>
          <p:cNvSpPr/>
          <p:nvPr/>
        </p:nvSpPr>
        <p:spPr>
          <a:xfrm>
            <a:off x="680150" y="2852327"/>
            <a:ext cx="3384900" cy="4263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marL="0" lvl="0" indent="0" algn="l" rtl="0">
              <a:spcBef>
                <a:spcPts val="0"/>
              </a:spcBef>
              <a:spcAft>
                <a:spcPts val="0"/>
              </a:spcAft>
              <a:buNone/>
            </a:pPr>
            <a:r>
              <a:rPr lang="ru" sz="1500" dirty="0">
                <a:solidFill>
                  <a:schemeClr val="dk1"/>
                </a:solidFill>
                <a:latin typeface="Roboto"/>
                <a:ea typeface="Roboto"/>
                <a:cs typeface="Roboto"/>
                <a:sym typeface="Roboto"/>
              </a:rPr>
              <a:t>3. </a:t>
            </a:r>
            <a:r>
              <a:rPr lang="ru" sz="1500" dirty="0" smtClean="0">
                <a:solidFill>
                  <a:schemeClr val="dk1"/>
                </a:solidFill>
                <a:latin typeface="Roboto"/>
                <a:ea typeface="Roboto"/>
                <a:cs typeface="Roboto"/>
                <a:sym typeface="Roboto"/>
              </a:rPr>
              <a:t>Операции с наборами</a:t>
            </a:r>
            <a:endParaRPr sz="1500">
              <a:solidFill>
                <a:schemeClr val="dk1"/>
              </a:solidFill>
              <a:latin typeface="Roboto"/>
              <a:ea typeface="Roboto"/>
              <a:cs typeface="Roboto"/>
              <a:sym typeface="Roboto"/>
            </a:endParaRPr>
          </a:p>
        </p:txBody>
      </p:sp>
      <p:sp>
        <p:nvSpPr>
          <p:cNvPr id="179" name="Google Shape;179;p36"/>
          <p:cNvSpPr/>
          <p:nvPr/>
        </p:nvSpPr>
        <p:spPr>
          <a:xfrm>
            <a:off x="680150" y="3517925"/>
            <a:ext cx="3384900" cy="4263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marL="0" lvl="0" indent="0" algn="l" rtl="0">
              <a:spcBef>
                <a:spcPts val="0"/>
              </a:spcBef>
              <a:spcAft>
                <a:spcPts val="0"/>
              </a:spcAft>
              <a:buNone/>
            </a:pPr>
            <a:r>
              <a:rPr lang="ru" dirty="0">
                <a:solidFill>
                  <a:schemeClr val="dk1"/>
                </a:solidFill>
                <a:latin typeface="Roboto"/>
                <a:ea typeface="Roboto"/>
                <a:cs typeface="Roboto"/>
                <a:sym typeface="Roboto"/>
              </a:rPr>
              <a:t>4. </a:t>
            </a:r>
            <a:r>
              <a:rPr lang="ru" dirty="0" smtClean="0">
                <a:solidFill>
                  <a:schemeClr val="dk1"/>
                </a:solidFill>
                <a:latin typeface="Roboto"/>
                <a:ea typeface="Roboto"/>
                <a:cs typeface="Roboto"/>
                <a:sym typeface="Roboto"/>
              </a:rPr>
              <a:t>Сортировка данных</a:t>
            </a:r>
            <a:endParaRPr sz="1200">
              <a:solidFill>
                <a:schemeClr val="dk1"/>
              </a:solidFill>
              <a:latin typeface="Roboto"/>
              <a:ea typeface="Roboto"/>
              <a:cs typeface="Roboto"/>
              <a:sym typeface="Roboto"/>
            </a:endParaRPr>
          </a:p>
        </p:txBody>
      </p:sp>
      <p:sp>
        <p:nvSpPr>
          <p:cNvPr id="180" name="Google Shape;180;p36"/>
          <p:cNvSpPr/>
          <p:nvPr/>
        </p:nvSpPr>
        <p:spPr>
          <a:xfrm>
            <a:off x="4641869" y="2186725"/>
            <a:ext cx="3627000" cy="4263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lvl="0"/>
            <a:r>
              <a:rPr lang="ru-RU" sz="1200" dirty="0" smtClean="0">
                <a:solidFill>
                  <a:schemeClr val="dk1"/>
                </a:solidFill>
                <a:latin typeface="Roboto"/>
                <a:ea typeface="Roboto"/>
                <a:cs typeface="Roboto"/>
                <a:sym typeface="Roboto"/>
              </a:rPr>
              <a:t>7. </a:t>
            </a:r>
            <a:r>
              <a:rPr lang="ru-RU" sz="1200" dirty="0" smtClean="0">
                <a:latin typeface="Roboto" charset="0"/>
                <a:ea typeface="Roboto" charset="0"/>
              </a:rPr>
              <a:t>Преобразование(конвертация</a:t>
            </a:r>
            <a:r>
              <a:rPr lang="ru-RU" sz="1200" dirty="0" smtClean="0"/>
              <a:t>) данных</a:t>
            </a:r>
            <a:endParaRPr lang="ru-RU" sz="1200" dirty="0">
              <a:solidFill>
                <a:schemeClr val="dk1"/>
              </a:solidFill>
              <a:latin typeface="Roboto"/>
              <a:ea typeface="Roboto"/>
              <a:cs typeface="Roboto"/>
              <a:sym typeface="Roboto"/>
            </a:endParaRPr>
          </a:p>
        </p:txBody>
      </p:sp>
      <p:sp>
        <p:nvSpPr>
          <p:cNvPr id="181" name="Google Shape;181;p36"/>
          <p:cNvSpPr/>
          <p:nvPr/>
        </p:nvSpPr>
        <p:spPr>
          <a:xfrm>
            <a:off x="4641869" y="2852300"/>
            <a:ext cx="3627000" cy="4263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lvl="0"/>
            <a:r>
              <a:rPr lang="ru-RU" dirty="0" smtClean="0">
                <a:solidFill>
                  <a:schemeClr val="dk1"/>
                </a:solidFill>
                <a:latin typeface="Roboto"/>
                <a:ea typeface="Roboto"/>
                <a:cs typeface="Roboto"/>
                <a:sym typeface="Roboto"/>
              </a:rPr>
              <a:t>8. </a:t>
            </a:r>
            <a:r>
              <a:rPr lang="ru-RU" dirty="0" smtClean="0">
                <a:latin typeface="Roboto" charset="0"/>
                <a:ea typeface="Roboto" charset="0"/>
              </a:rPr>
              <a:t>Операции соединения</a:t>
            </a:r>
            <a:endParaRPr lang="ru-RU" dirty="0">
              <a:solidFill>
                <a:schemeClr val="dk1"/>
              </a:solidFill>
              <a:latin typeface="Roboto" charset="0"/>
              <a:ea typeface="Roboto" charset="0"/>
              <a:cs typeface="Roboto"/>
              <a:sym typeface="Roboto"/>
            </a:endParaRPr>
          </a:p>
        </p:txBody>
      </p:sp>
      <p:sp>
        <p:nvSpPr>
          <p:cNvPr id="182" name="Google Shape;182;p36"/>
          <p:cNvSpPr/>
          <p:nvPr/>
        </p:nvSpPr>
        <p:spPr>
          <a:xfrm>
            <a:off x="4641869" y="3517875"/>
            <a:ext cx="3627000" cy="4263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lvl="0"/>
            <a:r>
              <a:rPr lang="en-US" sz="1500" dirty="0" smtClean="0">
                <a:solidFill>
                  <a:schemeClr val="dk1"/>
                </a:solidFill>
                <a:latin typeface="Roboto"/>
                <a:ea typeface="Roboto"/>
                <a:cs typeface="Roboto"/>
                <a:sym typeface="Roboto"/>
              </a:rPr>
              <a:t>9</a:t>
            </a:r>
            <a:r>
              <a:rPr lang="ru" sz="1500" dirty="0" smtClean="0">
                <a:solidFill>
                  <a:schemeClr val="dk1"/>
                </a:solidFill>
                <a:latin typeface="Roboto"/>
                <a:ea typeface="Roboto"/>
                <a:cs typeface="Roboto"/>
                <a:sym typeface="Roboto"/>
              </a:rPr>
              <a:t>. </a:t>
            </a:r>
            <a:r>
              <a:rPr lang="ru-RU" dirty="0" smtClean="0">
                <a:solidFill>
                  <a:schemeClr val="dk1"/>
                </a:solidFill>
                <a:latin typeface="Roboto"/>
                <a:ea typeface="Roboto"/>
                <a:cs typeface="Roboto"/>
                <a:sym typeface="Roboto"/>
              </a:rPr>
              <a:t>Группировка</a:t>
            </a:r>
            <a:r>
              <a:rPr lang="ru-RU" sz="1500" dirty="0" smtClean="0">
                <a:solidFill>
                  <a:schemeClr val="dk1"/>
                </a:solidFill>
                <a:latin typeface="Roboto"/>
                <a:ea typeface="Roboto"/>
                <a:cs typeface="Roboto"/>
                <a:sym typeface="Roboto"/>
              </a:rPr>
              <a:t> элементов</a:t>
            </a:r>
            <a:endParaRPr sz="1300">
              <a:solidFill>
                <a:schemeClr val="dk1"/>
              </a:solidFill>
              <a:latin typeface="Roboto"/>
              <a:ea typeface="Roboto"/>
              <a:cs typeface="Roboto"/>
              <a:sym typeface="Roboto"/>
            </a:endParaRPr>
          </a:p>
        </p:txBody>
      </p:sp>
      <p:sp>
        <p:nvSpPr>
          <p:cNvPr id="11" name="Google Shape;177;p36"/>
          <p:cNvSpPr/>
          <p:nvPr/>
        </p:nvSpPr>
        <p:spPr>
          <a:xfrm>
            <a:off x="659597" y="4178208"/>
            <a:ext cx="3395568" cy="4263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marL="0" lvl="0" indent="0" algn="l" rtl="0">
              <a:spcBef>
                <a:spcPts val="0"/>
              </a:spcBef>
              <a:spcAft>
                <a:spcPts val="0"/>
              </a:spcAft>
              <a:buNone/>
            </a:pPr>
            <a:r>
              <a:rPr lang="ru" dirty="0">
                <a:solidFill>
                  <a:schemeClr val="dk1"/>
                </a:solidFill>
                <a:latin typeface="Roboto"/>
                <a:ea typeface="Roboto"/>
                <a:cs typeface="Roboto"/>
                <a:sym typeface="Roboto"/>
              </a:rPr>
              <a:t>5. </a:t>
            </a:r>
            <a:r>
              <a:rPr lang="ru" dirty="0" smtClean="0">
                <a:solidFill>
                  <a:schemeClr val="dk1"/>
                </a:solidFill>
                <a:latin typeface="Roboto"/>
                <a:ea typeface="Roboto"/>
                <a:cs typeface="Roboto"/>
                <a:sym typeface="Roboto"/>
              </a:rPr>
              <a:t>Квантификаторы</a:t>
            </a:r>
            <a:endParaRPr sz="1200">
              <a:solidFill>
                <a:schemeClr val="dk1"/>
              </a:solidFill>
              <a:latin typeface="Roboto"/>
              <a:ea typeface="Roboto"/>
              <a:cs typeface="Roboto"/>
              <a:sym typeface="Roboto"/>
            </a:endParaRPr>
          </a:p>
        </p:txBody>
      </p:sp>
      <p:sp>
        <p:nvSpPr>
          <p:cNvPr id="12" name="Google Shape;182;p36"/>
          <p:cNvSpPr/>
          <p:nvPr/>
        </p:nvSpPr>
        <p:spPr>
          <a:xfrm>
            <a:off x="4641869" y="4167231"/>
            <a:ext cx="3627000" cy="426300"/>
          </a:xfrm>
          <a:prstGeom prst="roundRect">
            <a:avLst>
              <a:gd name="adj" fmla="val 16667"/>
            </a:avLst>
          </a:prstGeom>
          <a:solidFill>
            <a:srgbClr val="FFD966"/>
          </a:solidFill>
          <a:ln>
            <a:noFill/>
          </a:ln>
        </p:spPr>
        <p:txBody>
          <a:bodyPr spcFirstLastPara="1" wrap="square" lIns="270000" tIns="91425" rIns="270000" bIns="91425" anchor="ctr" anchorCtr="0">
            <a:noAutofit/>
          </a:bodyPr>
          <a:lstStyle/>
          <a:p>
            <a:pPr lvl="0"/>
            <a:r>
              <a:rPr lang="en-US" sz="1500" dirty="0" smtClean="0">
                <a:solidFill>
                  <a:schemeClr val="dk1"/>
                </a:solidFill>
                <a:latin typeface="Roboto"/>
                <a:ea typeface="Roboto"/>
                <a:cs typeface="Roboto"/>
                <a:sym typeface="Roboto"/>
              </a:rPr>
              <a:t>10</a:t>
            </a:r>
            <a:r>
              <a:rPr lang="ru" sz="1500" dirty="0" smtClean="0">
                <a:solidFill>
                  <a:schemeClr val="dk1"/>
                </a:solidFill>
                <a:latin typeface="Roboto"/>
                <a:ea typeface="Roboto"/>
                <a:cs typeface="Roboto"/>
                <a:sym typeface="Roboto"/>
              </a:rPr>
              <a:t>. </a:t>
            </a:r>
            <a:r>
              <a:rPr lang="ru-RU" sz="1500" dirty="0" smtClean="0">
                <a:solidFill>
                  <a:schemeClr val="dk1"/>
                </a:solidFill>
                <a:latin typeface="Roboto"/>
                <a:ea typeface="Roboto"/>
                <a:cs typeface="Roboto"/>
                <a:sym typeface="Roboto"/>
              </a:rPr>
              <a:t>Ответы на вопросы</a:t>
            </a:r>
            <a:endParaRPr sz="1300">
              <a:solidFill>
                <a:schemeClr val="dk1"/>
              </a:solidFill>
              <a:latin typeface="Roboto"/>
              <a:ea typeface="Roboto"/>
              <a:cs typeface="Roboto"/>
              <a:sym typeface="Roboto"/>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3"/>
          <p:cNvSpPr txBox="1">
            <a:spLocks noGrp="1"/>
          </p:cNvSpPr>
          <p:nvPr>
            <p:ph type="title"/>
          </p:nvPr>
        </p:nvSpPr>
        <p:spPr>
          <a:xfrm>
            <a:off x="500550" y="330736"/>
            <a:ext cx="8520600" cy="97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dirty="0"/>
              <a:t>Цели вебинара</a:t>
            </a:r>
            <a:endParaRPr dirty="0"/>
          </a:p>
        </p:txBody>
      </p:sp>
      <p:graphicFrame>
        <p:nvGraphicFramePr>
          <p:cNvPr id="242" name="Google Shape;242;p43"/>
          <p:cNvGraphicFramePr/>
          <p:nvPr>
            <p:extLst>
              <p:ext uri="{D42A27DB-BD31-4B8C-83A1-F6EECF244321}">
                <p14:modId xmlns:p14="http://schemas.microsoft.com/office/powerpoint/2010/main" val="2263411008"/>
              </p:ext>
            </p:extLst>
          </p:nvPr>
        </p:nvGraphicFramePr>
        <p:xfrm>
          <a:off x="952500" y="1544194"/>
          <a:ext cx="7239000" cy="1147542"/>
        </p:xfrm>
        <a:graphic>
          <a:graphicData uri="http://schemas.openxmlformats.org/drawingml/2006/table">
            <a:tbl>
              <a:tblPr>
                <a:noFill/>
                <a:tableStyleId>{94049BB3-00C0-4E36-B14F-18F9014FF099}</a:tableStyleId>
              </a:tblPr>
              <a:tblGrid>
                <a:gridCol w="489425">
                  <a:extLst>
                    <a:ext uri="{9D8B030D-6E8A-4147-A177-3AD203B41FA5}">
                      <a16:colId xmlns:a16="http://schemas.microsoft.com/office/drawing/2014/main" val="20000"/>
                    </a:ext>
                  </a:extLst>
                </a:gridCol>
                <a:gridCol w="6749575">
                  <a:extLst>
                    <a:ext uri="{9D8B030D-6E8A-4147-A177-3AD203B41FA5}">
                      <a16:colId xmlns:a16="http://schemas.microsoft.com/office/drawing/2014/main" val="20001"/>
                    </a:ext>
                  </a:extLst>
                </a:gridCol>
              </a:tblGrid>
              <a:tr h="285750">
                <a:tc>
                  <a:txBody>
                    <a:bodyPr/>
                    <a:lstStyle/>
                    <a:p>
                      <a:pPr marL="0" lvl="0" indent="0" algn="l" rtl="0">
                        <a:spcBef>
                          <a:spcPts val="0"/>
                        </a:spcBef>
                        <a:spcAft>
                          <a:spcPts val="0"/>
                        </a:spcAft>
                        <a:buNone/>
                      </a:pPr>
                      <a:r>
                        <a:rPr lang="ru" b="1" dirty="0">
                          <a:solidFill>
                            <a:srgbClr val="FF7700"/>
                          </a:solidFill>
                          <a:latin typeface="Roboto"/>
                          <a:ea typeface="Roboto"/>
                          <a:cs typeface="Roboto"/>
                          <a:sym typeface="Roboto"/>
                        </a:rPr>
                        <a:t>1.</a:t>
                      </a:r>
                      <a:endParaRPr b="1">
                        <a:solidFill>
                          <a:srgbClr val="FF77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BFC1F0">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ru-RU" dirty="0" smtClean="0">
                          <a:latin typeface="Roboto"/>
                          <a:ea typeface="Roboto"/>
                          <a:cs typeface="Roboto"/>
                          <a:sym typeface="Roboto"/>
                        </a:rPr>
                        <a:t>Узнать про все операции, доступные</a:t>
                      </a:r>
                      <a:r>
                        <a:rPr lang="ru-RU" baseline="0" dirty="0" smtClean="0">
                          <a:latin typeface="Roboto"/>
                          <a:ea typeface="Roboto"/>
                          <a:cs typeface="Roboto"/>
                          <a:sym typeface="Roboto"/>
                        </a:rPr>
                        <a:t> в </a:t>
                      </a:r>
                      <a:r>
                        <a:rPr lang="en-US" baseline="0" dirty="0" err="1" smtClean="0">
                          <a:latin typeface="Roboto"/>
                          <a:ea typeface="Roboto"/>
                          <a:cs typeface="Roboto"/>
                          <a:sym typeface="Roboto"/>
                        </a:rPr>
                        <a:t>linq</a:t>
                      </a:r>
                      <a:r>
                        <a:rPr lang="en-US" baseline="0" dirty="0" smtClean="0">
                          <a:latin typeface="Roboto"/>
                          <a:ea typeface="Roboto"/>
                          <a:cs typeface="Roboto"/>
                          <a:sym typeface="Roboto"/>
                        </a:rPr>
                        <a:t>-</a:t>
                      </a:r>
                      <a:r>
                        <a:rPr lang="ru-RU" baseline="0" dirty="0" smtClean="0">
                          <a:latin typeface="Roboto"/>
                          <a:ea typeface="Roboto"/>
                          <a:cs typeface="Roboto"/>
                          <a:sym typeface="Roboto"/>
                        </a:rPr>
                        <a:t>запросах</a:t>
                      </a:r>
                      <a:endParaRPr dirty="0">
                        <a:latin typeface="Roboto"/>
                        <a:ea typeface="Roboto"/>
                        <a:cs typeface="Roboto"/>
                        <a:sym typeface="Roboto"/>
                      </a:endParaRP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BFC1F0">
                          <a:alpha val="0"/>
                        </a:srgbClr>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285750">
                <a:tc>
                  <a:txBody>
                    <a:bodyPr/>
                    <a:lstStyle/>
                    <a:p>
                      <a:pPr marL="0" lvl="0" indent="0" algn="l" rtl="0">
                        <a:spcBef>
                          <a:spcPts val="0"/>
                        </a:spcBef>
                        <a:spcAft>
                          <a:spcPts val="0"/>
                        </a:spcAft>
                        <a:buNone/>
                      </a:pPr>
                      <a:r>
                        <a:rPr lang="ru" b="1" dirty="0">
                          <a:solidFill>
                            <a:srgbClr val="FF7700"/>
                          </a:solidFill>
                          <a:latin typeface="Roboto"/>
                          <a:ea typeface="Roboto"/>
                          <a:cs typeface="Roboto"/>
                          <a:sym typeface="Roboto"/>
                        </a:rPr>
                        <a:t>2.</a:t>
                      </a:r>
                      <a:endParaRPr b="1">
                        <a:solidFill>
                          <a:srgbClr val="FF77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ru-RU" dirty="0" smtClean="0">
                          <a:solidFill>
                            <a:srgbClr val="3F3F3F"/>
                          </a:solidFill>
                          <a:latin typeface="Roboto"/>
                          <a:ea typeface="Roboto"/>
                          <a:cs typeface="Roboto"/>
                          <a:sym typeface="Roboto"/>
                        </a:rPr>
                        <a:t>Узнать</a:t>
                      </a:r>
                      <a:r>
                        <a:rPr lang="ru-RU" baseline="0" dirty="0" smtClean="0">
                          <a:solidFill>
                            <a:srgbClr val="3F3F3F"/>
                          </a:solidFill>
                          <a:latin typeface="Roboto"/>
                          <a:ea typeface="Roboto"/>
                          <a:cs typeface="Roboto"/>
                          <a:sym typeface="Roboto"/>
                        </a:rPr>
                        <a:t> какие операторы используются в операциях из п.1</a:t>
                      </a:r>
                      <a:endParaRPr dirty="0">
                        <a:latin typeface="Roboto"/>
                        <a:ea typeface="Roboto"/>
                        <a:cs typeface="Roboto"/>
                        <a:sym typeface="Roboto"/>
                      </a:endParaRP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285750">
                <a:tc>
                  <a:txBody>
                    <a:bodyPr/>
                    <a:lstStyle/>
                    <a:p>
                      <a:pPr marL="0" lvl="0" indent="0" algn="l" rtl="0">
                        <a:spcBef>
                          <a:spcPts val="0"/>
                        </a:spcBef>
                        <a:spcAft>
                          <a:spcPts val="0"/>
                        </a:spcAft>
                        <a:buNone/>
                      </a:pPr>
                      <a:r>
                        <a:rPr lang="ru" b="1">
                          <a:solidFill>
                            <a:srgbClr val="FF7700"/>
                          </a:solidFill>
                          <a:latin typeface="Roboto"/>
                          <a:ea typeface="Roboto"/>
                          <a:cs typeface="Roboto"/>
                          <a:sym typeface="Roboto"/>
                        </a:rPr>
                        <a:t>3.</a:t>
                      </a:r>
                      <a:endParaRPr b="1">
                        <a:solidFill>
                          <a:srgbClr val="FF7700"/>
                        </a:solidFill>
                        <a:latin typeface="Roboto"/>
                        <a:ea typeface="Roboto"/>
                        <a:cs typeface="Roboto"/>
                        <a:sym typeface="Roboto"/>
                      </a:endParaRPr>
                    </a:p>
                  </a:txBody>
                  <a:tcPr marL="198000" marR="91425" marT="68575" marB="68575">
                    <a:lnL w="9525" cap="flat" cmpd="sng">
                      <a:solidFill>
                        <a:srgbClr val="BFC1F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ru-RU" dirty="0" smtClean="0">
                          <a:solidFill>
                            <a:srgbClr val="3F3F3F"/>
                          </a:solidFill>
                          <a:latin typeface="Roboto"/>
                          <a:ea typeface="Roboto"/>
                          <a:cs typeface="Roboto"/>
                          <a:sym typeface="Roboto"/>
                        </a:rPr>
                        <a:t>Практика</a:t>
                      </a:r>
                      <a:r>
                        <a:rPr lang="ru-RU" baseline="0" dirty="0" smtClean="0">
                          <a:solidFill>
                            <a:srgbClr val="3F3F3F"/>
                          </a:solidFill>
                          <a:latin typeface="Roboto"/>
                          <a:ea typeface="Roboto"/>
                          <a:cs typeface="Roboto"/>
                          <a:sym typeface="Roboto"/>
                        </a:rPr>
                        <a:t> в навыках описания запросов</a:t>
                      </a:r>
                      <a:endParaRPr lang="en-US" dirty="0" smtClean="0">
                        <a:solidFill>
                          <a:srgbClr val="3F3F3F"/>
                        </a:solidFill>
                        <a:latin typeface="Roboto"/>
                        <a:ea typeface="Roboto"/>
                        <a:cs typeface="Roboto"/>
                        <a:sym typeface="Roboto"/>
                      </a:endParaRPr>
                    </a:p>
                  </a:txBody>
                  <a:tcPr marL="198000" marR="91425" marT="68575" marB="68575">
                    <a:lnL w="9525" cap="flat" cmpd="sng">
                      <a:solidFill>
                        <a:schemeClr val="lt1"/>
                      </a:solidFill>
                      <a:prstDash val="solid"/>
                      <a:round/>
                      <a:headEnd type="none" w="sm" len="sm"/>
                      <a:tailEnd type="none" w="sm" len="sm"/>
                    </a:lnL>
                    <a:lnR w="9525" cap="flat" cmpd="sng">
                      <a:solidFill>
                        <a:srgbClr val="BFC1F0">
                          <a:alpha val="0"/>
                        </a:srgbClr>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pic>
        <p:nvPicPr>
          <p:cNvPr id="243" name="Google Shape;243;p43"/>
          <p:cNvPicPr preferRelativeResize="0"/>
          <p:nvPr/>
        </p:nvPicPr>
        <p:blipFill rotWithShape="1">
          <a:blip r:embed="rId3">
            <a:alphaModFix/>
          </a:blip>
          <a:srcRect/>
          <a:stretch/>
        </p:blipFill>
        <p:spPr>
          <a:xfrm>
            <a:off x="8077621" y="258179"/>
            <a:ext cx="652375" cy="65237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72"/>
          <p:cNvSpPr txBox="1">
            <a:spLocks noGrp="1"/>
          </p:cNvSpPr>
          <p:nvPr>
            <p:ph type="title"/>
          </p:nvPr>
        </p:nvSpPr>
        <p:spPr>
          <a:xfrm>
            <a:off x="956225" y="396400"/>
            <a:ext cx="6931800" cy="409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ru-RU" dirty="0" smtClean="0"/>
              <a:t>Три кита ООП</a:t>
            </a:r>
            <a:endParaRPr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2800" dirty="0" smtClean="0"/>
              <a:t>Операции </a:t>
            </a:r>
            <a:r>
              <a:rPr lang="en-US" sz="2800" dirty="0" err="1" smtClean="0"/>
              <a:t>Linq</a:t>
            </a:r>
            <a:endParaRPr sz="2800" dirty="0"/>
          </a:p>
        </p:txBody>
      </p:sp>
      <p:sp>
        <p:nvSpPr>
          <p:cNvPr id="53250" name="AutoShape 2" descr="инкапсуляция, полиморфизм, наследование | by Katya Pavlenko | Mediu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53252" name="AutoShape 4" descr="https://miro.medium.com/v2/resize:fit:1000/1*4TQU8gAHJAJasc-Lwx2APw.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53254" name="AutoShape 6" descr="https://miro.medium.com/v2/resize:fit:1000/1*4TQU8gAHJAJasc-Lwx2APw.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53256" name="AutoShape 8" descr="https://miro.medium.com/v2/resize:fit:1000/1*4TQU8gAHJAJasc-Lwx2APw.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sp>
        <p:nvSpPr>
          <p:cNvPr id="53259" name="AutoShape 11" descr="https://miro.medium.com/v2/resize:fit:1000/1*4TQU8gAHJAJasc-Lwx2APw.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53260" name="Picture 12"/>
          <p:cNvPicPr>
            <a:picLocks noChangeAspect="1" noChangeArrowheads="1"/>
          </p:cNvPicPr>
          <p:nvPr/>
        </p:nvPicPr>
        <p:blipFill>
          <a:blip r:embed="rId3"/>
          <a:srcRect/>
          <a:stretch>
            <a:fillRect/>
          </a:stretch>
        </p:blipFill>
        <p:spPr bwMode="auto">
          <a:xfrm>
            <a:off x="1071224" y="990600"/>
            <a:ext cx="6691651" cy="33909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74"/>
          <p:cNvSpPr txBox="1">
            <a:spLocks noGrp="1"/>
          </p:cNvSpPr>
          <p:nvPr>
            <p:ph type="title"/>
          </p:nvPr>
        </p:nvSpPr>
        <p:spPr>
          <a:xfrm>
            <a:off x="500550" y="330725"/>
            <a:ext cx="8190300" cy="679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ru" sz="2800" dirty="0" smtClean="0"/>
              <a:t>Операции </a:t>
            </a:r>
            <a:r>
              <a:rPr lang="en-US" sz="2800" dirty="0" err="1" smtClean="0"/>
              <a:t>Linq</a:t>
            </a:r>
            <a:endParaRPr sz="2800" dirty="0"/>
          </a:p>
        </p:txBody>
      </p:sp>
      <p:sp>
        <p:nvSpPr>
          <p:cNvPr id="438" name="Google Shape;438;p74"/>
          <p:cNvSpPr txBox="1"/>
          <p:nvPr/>
        </p:nvSpPr>
        <p:spPr>
          <a:xfrm>
            <a:off x="605085" y="906163"/>
            <a:ext cx="8092200" cy="1823033"/>
          </a:xfrm>
          <a:prstGeom prst="rect">
            <a:avLst/>
          </a:prstGeom>
          <a:noFill/>
          <a:ln>
            <a:noFill/>
          </a:ln>
        </p:spPr>
        <p:txBody>
          <a:bodyPr spcFirstLastPara="1" wrap="square" lIns="91425" tIns="91425" rIns="91425" bIns="91425" anchor="t" anchorCtr="0">
            <a:spAutoFit/>
          </a:bodyPr>
          <a:lstStyle/>
          <a:p>
            <a:pPr marL="342900" lvl="0" indent="-342900" algn="l" rtl="0">
              <a:lnSpc>
                <a:spcPct val="115000"/>
              </a:lnSpc>
              <a:spcBef>
                <a:spcPts val="1400"/>
              </a:spcBef>
              <a:spcAft>
                <a:spcPts val="0"/>
              </a:spcAft>
              <a:buAutoNum type="arabicPeriod"/>
            </a:pPr>
            <a:r>
              <a:rPr lang="ru-RU" sz="1300" b="1" dirty="0" smtClean="0">
                <a:latin typeface="Roboto"/>
                <a:ea typeface="Roboto"/>
                <a:cs typeface="Roboto"/>
                <a:sym typeface="Roboto"/>
              </a:rPr>
              <a:t>Наследование</a:t>
            </a:r>
          </a:p>
          <a:p>
            <a:pPr marL="342900" lvl="0" indent="-342900" algn="l" rtl="0">
              <a:lnSpc>
                <a:spcPct val="115000"/>
              </a:lnSpc>
              <a:spcBef>
                <a:spcPts val="1400"/>
              </a:spcBef>
              <a:spcAft>
                <a:spcPts val="0"/>
              </a:spcAft>
              <a:buAutoNum type="arabicPeriod"/>
            </a:pPr>
            <a:r>
              <a:rPr lang="ru-RU" sz="1300" b="1" dirty="0" err="1" smtClean="0">
                <a:latin typeface="Roboto"/>
                <a:ea typeface="Roboto"/>
                <a:cs typeface="Roboto"/>
                <a:sym typeface="Roboto"/>
              </a:rPr>
              <a:t>Инкапусляция</a:t>
            </a:r>
            <a:endParaRPr lang="ru-RU" sz="1300" b="1" dirty="0" smtClean="0">
              <a:solidFill>
                <a:srgbClr val="000000"/>
              </a:solidFill>
              <a:latin typeface="Roboto"/>
              <a:ea typeface="Roboto"/>
              <a:cs typeface="Roboto"/>
              <a:sym typeface="Roboto"/>
            </a:endParaRPr>
          </a:p>
          <a:p>
            <a:pPr marL="342900" lvl="0" indent="-342900" algn="l" rtl="0">
              <a:lnSpc>
                <a:spcPct val="115000"/>
              </a:lnSpc>
              <a:spcBef>
                <a:spcPts val="1400"/>
              </a:spcBef>
              <a:spcAft>
                <a:spcPts val="0"/>
              </a:spcAft>
              <a:buAutoNum type="arabicPeriod"/>
            </a:pPr>
            <a:r>
              <a:rPr lang="ru-RU" sz="1300" b="1" dirty="0" smtClean="0">
                <a:latin typeface="Roboto"/>
                <a:ea typeface="Roboto"/>
                <a:cs typeface="Roboto"/>
                <a:sym typeface="Roboto"/>
              </a:rPr>
              <a:t>Полиморфизм</a:t>
            </a:r>
          </a:p>
          <a:p>
            <a:pPr marL="342900" lvl="0" indent="-342900" algn="l" rtl="0">
              <a:lnSpc>
                <a:spcPct val="115000"/>
              </a:lnSpc>
              <a:spcBef>
                <a:spcPts val="1400"/>
              </a:spcBef>
              <a:spcAft>
                <a:spcPts val="0"/>
              </a:spcAft>
              <a:buAutoNum type="arabicPeriod"/>
            </a:pPr>
            <a:r>
              <a:rPr lang="ru-RU" sz="1300" b="1" dirty="0" smtClean="0">
                <a:latin typeface="Roboto"/>
                <a:ea typeface="Roboto"/>
                <a:cs typeface="Roboto"/>
                <a:sym typeface="Roboto"/>
              </a:rPr>
              <a:t>Абстракция</a:t>
            </a:r>
          </a:p>
        </p:txBody>
      </p:sp>
      <p:sp>
        <p:nvSpPr>
          <p:cNvPr id="2050" name="AutoShape 2" descr="Принципы ООП, инкапсуляция, абстракция, наследование, полиморфизм, Unity, C#"/>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ru-RU"/>
          </a:p>
        </p:txBody>
      </p:sp>
      <p:pic>
        <p:nvPicPr>
          <p:cNvPr id="2052" name="Picture 4" descr="C:\Users\pavel\Downloads\maxresdefault.jpg"/>
          <p:cNvPicPr>
            <a:picLocks noChangeAspect="1" noChangeArrowheads="1"/>
          </p:cNvPicPr>
          <p:nvPr/>
        </p:nvPicPr>
        <p:blipFill>
          <a:blip r:embed="rId3"/>
          <a:srcRect/>
          <a:stretch>
            <a:fillRect/>
          </a:stretch>
        </p:blipFill>
        <p:spPr bwMode="auto">
          <a:xfrm>
            <a:off x="1733550" y="885345"/>
            <a:ext cx="5797550" cy="3778729"/>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Светлая тема">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2937</TotalTime>
  <Words>1712</Words>
  <Application>Microsoft Office PowerPoint</Application>
  <PresentationFormat>Экран (16:9)</PresentationFormat>
  <Paragraphs>327</Paragraphs>
  <Slides>43</Slides>
  <Notes>43</Notes>
  <HiddenSlides>2</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43</vt:i4>
      </vt:variant>
    </vt:vector>
  </HeadingPairs>
  <TitlesOfParts>
    <vt:vector size="51" baseType="lpstr">
      <vt:lpstr>Arial Unicode MS</vt:lpstr>
      <vt:lpstr>Calibri</vt:lpstr>
      <vt:lpstr>Consolas</vt:lpstr>
      <vt:lpstr>Avenir</vt:lpstr>
      <vt:lpstr>Roboto</vt:lpstr>
      <vt:lpstr>Arial</vt:lpstr>
      <vt:lpstr>Courier New</vt:lpstr>
      <vt:lpstr>Светлая тема</vt:lpstr>
      <vt:lpstr>ООП</vt:lpstr>
      <vt:lpstr>Презентация PowerPoint</vt:lpstr>
      <vt:lpstr>Linq-операторы </vt:lpstr>
      <vt:lpstr>Правила вебинара</vt:lpstr>
      <vt:lpstr>Маршрут вебинара</vt:lpstr>
      <vt:lpstr>Цели вебинара</vt:lpstr>
      <vt:lpstr>Три кита ООП</vt:lpstr>
      <vt:lpstr>Операции Linq</vt:lpstr>
      <vt:lpstr>Операции Linq</vt:lpstr>
      <vt:lpstr>Инкапсуляция</vt:lpstr>
      <vt:lpstr>Что такое инкапсуляция?</vt:lpstr>
      <vt:lpstr>Содержимое класса</vt:lpstr>
      <vt:lpstr>Права доступа</vt:lpstr>
      <vt:lpstr>Модификаторы доступа на бытовых примерах</vt:lpstr>
      <vt:lpstr>Модификаторы доступа на бытовых примерах</vt:lpstr>
      <vt:lpstr>Модификаторы доступа на бытовых примерах</vt:lpstr>
      <vt:lpstr>Инкапсуляция дает следующую информацию</vt:lpstr>
      <vt:lpstr>Наследование</vt:lpstr>
      <vt:lpstr>Что такое наследование?</vt:lpstr>
      <vt:lpstr>Синтаксис наследования</vt:lpstr>
      <vt:lpstr>Что наследуется</vt:lpstr>
      <vt:lpstr>Что не наследуется</vt:lpstr>
      <vt:lpstr>Множественное наследование запрещено</vt:lpstr>
      <vt:lpstr>Почему в C# множественное наследование запрещено</vt:lpstr>
      <vt:lpstr>Транзитивное наследование</vt:lpstr>
      <vt:lpstr>Ключевое слово Base</vt:lpstr>
      <vt:lpstr>Ключевое слово virtual</vt:lpstr>
      <vt:lpstr>Ключевое слово override</vt:lpstr>
      <vt:lpstr>Ключевое слово new </vt:lpstr>
      <vt:lpstr>Абстракция</vt:lpstr>
      <vt:lpstr>Что такое абстракция?</vt:lpstr>
      <vt:lpstr>Представление абстракции в C#</vt:lpstr>
      <vt:lpstr>Ключевое слово abstract</vt:lpstr>
      <vt:lpstr>Полиморфизм</vt:lpstr>
      <vt:lpstr>Что такое полиморфизм?</vt:lpstr>
      <vt:lpstr>Документация</vt:lpstr>
      <vt:lpstr>Проекция</vt:lpstr>
      <vt:lpstr>Документация</vt:lpstr>
      <vt:lpstr>Ответы на вопросы</vt:lpstr>
      <vt:lpstr>Решение задач</vt:lpstr>
      <vt:lpstr>Рефлексия</vt:lpstr>
      <vt:lpstr>Цели вебинара</vt:lpstr>
      <vt:lpstr>Вопросы?</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Linq-запросы</dc:title>
  <dc:creator>pavel</dc:creator>
  <cp:lastModifiedBy>Нилов Павел Геннадьевич</cp:lastModifiedBy>
  <cp:revision>335</cp:revision>
  <dcterms:modified xsi:type="dcterms:W3CDTF">2024-11-27T18:34:22Z</dcterms:modified>
</cp:coreProperties>
</file>