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1"/>
  </p:notesMasterIdLst>
  <p:sldIdLst>
    <p:sldId id="323" r:id="rId2"/>
    <p:sldId id="258" r:id="rId3"/>
    <p:sldId id="324" r:id="rId4"/>
    <p:sldId id="427" r:id="rId5"/>
    <p:sldId id="260" r:id="rId6"/>
    <p:sldId id="261" r:id="rId7"/>
    <p:sldId id="268" r:id="rId8"/>
    <p:sldId id="401" r:id="rId9"/>
    <p:sldId id="303" r:id="rId10"/>
    <p:sldId id="417" r:id="rId11"/>
    <p:sldId id="416" r:id="rId12"/>
    <p:sldId id="447" r:id="rId13"/>
    <p:sldId id="448" r:id="rId14"/>
    <p:sldId id="397" r:id="rId15"/>
    <p:sldId id="432" r:id="rId16"/>
    <p:sldId id="442" r:id="rId17"/>
    <p:sldId id="443" r:id="rId18"/>
    <p:sldId id="418" r:id="rId19"/>
    <p:sldId id="434" r:id="rId20"/>
    <p:sldId id="431" r:id="rId21"/>
    <p:sldId id="361" r:id="rId22"/>
    <p:sldId id="413" r:id="rId23"/>
    <p:sldId id="414" r:id="rId24"/>
    <p:sldId id="421" r:id="rId25"/>
    <p:sldId id="420" r:id="rId26"/>
    <p:sldId id="423" r:id="rId27"/>
    <p:sldId id="444" r:id="rId28"/>
    <p:sldId id="424" r:id="rId29"/>
    <p:sldId id="435" r:id="rId30"/>
    <p:sldId id="437" r:id="rId31"/>
    <p:sldId id="398" r:id="rId32"/>
    <p:sldId id="382" r:id="rId33"/>
    <p:sldId id="438" r:id="rId34"/>
    <p:sldId id="441" r:id="rId35"/>
    <p:sldId id="440" r:id="rId36"/>
    <p:sldId id="436" r:id="rId37"/>
    <p:sldId id="304" r:id="rId38"/>
    <p:sldId id="439" r:id="rId39"/>
    <p:sldId id="306" r:id="rId40"/>
  </p:sldIdLst>
  <p:sldSz cx="9144000" cy="5143500" type="screen16x9"/>
  <p:notesSz cx="6858000" cy="9144000"/>
  <p:embeddedFontLst>
    <p:embeddedFont>
      <p:font typeface="Roboto" charset="0"/>
      <p:regular r:id="rId42"/>
      <p:bold r:id="rId43"/>
      <p:italic r:id="rId44"/>
      <p:boldItalic r:id="rId45"/>
    </p:embeddedFont>
    <p:embeddedFont>
      <p:font typeface="Consolas" pitchFamily="49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9900"/>
    <a:srgbClr val="99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-35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72823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72823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72823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72823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0616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87147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87147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87147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0616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5979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59792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94642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81538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77913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77913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77913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779134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18910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77913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7791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77913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502619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502619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50261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502619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9189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6634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abstra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overrid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F%D0%BE%D0%BB%D0%B5_%D0%BA%D0%BB%D0%B0%D1%81%D1%81%D0%B0" TargetMode="External"/><Relationship Id="rId3" Type="http://schemas.openxmlformats.org/officeDocument/2006/relationships/hyperlink" Target="https://en.wikipedia.org/wiki/Class_diagram" TargetMode="External"/><Relationship Id="rId7" Type="http://schemas.openxmlformats.org/officeDocument/2006/relationships/hyperlink" Target="https://ru.wikipedia.org/wiki/%D0%9A%D0%BB%D0%B0%D1%81%D1%81_(%D0%BF%D1%80%D0%BE%D0%B3%D1%80%D0%B0%D0%BC%D0%BC%D0%B8%D1%80%D0%BE%D0%B2%D0%B0%D0%BD%D0%B8%D0%B5)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u.wikipedia.org/wiki/UML" TargetMode="External"/><Relationship Id="rId5" Type="http://schemas.openxmlformats.org/officeDocument/2006/relationships/hyperlink" Target="https://ru.wikipedia.org/wiki/%D0%94%D0%B8%D0%B0%D0%B3%D1%80%D0%B0%D0%BC%D0%BC%D0%B0_(UML)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s://ru.wikipedia.org/wiki/%D0%90%D0%BD%D0%B3%D0%BB%D0%B8%D0%B9%D1%81%D0%BA%D0%B8%D0%B9_%D1%8F%D0%B7%D1%8B%D0%BA" TargetMode="External"/><Relationship Id="rId9" Type="http://schemas.openxmlformats.org/officeDocument/2006/relationships/hyperlink" Target="https://ru.wikipedia.org/wiki/%D0%9C%D0%B5%D1%82%D0%BE%D0%B4_(%D1%8F%D0%B7%D1%8B%D0%BA%D0%B8_%D0%BF%D1%80%D0%BE%D0%B3%D1%80%D0%B0%D0%BC%D0%BC%D0%B8%D1%80%D0%BE%D0%B2%D0%B0%D0%BD%D0%B8%D1%8F)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ru/design-patterns/strategy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efactoring.guru/ru/design-patterns/composite" TargetMode="External"/><Relationship Id="rId4" Type="http://schemas.openxmlformats.org/officeDocument/2006/relationships/hyperlink" Target="https://refactoring.guru/ru/design-patterns/abstract-factory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smtClean="0"/>
              <a:t>ООП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xmlns="" val="41366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Суть абстракции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368066"/>
            <a:ext cx="329586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 smtClean="0"/>
              <a:t>Основная идея состоит в том, чтобы</a:t>
            </a:r>
          </a:p>
          <a:p>
            <a:pPr marL="342900" indent="-342900"/>
            <a:r>
              <a:rPr lang="ru-RU" dirty="0" smtClean="0"/>
              <a:t>представить объект обладающим</a:t>
            </a:r>
          </a:p>
          <a:p>
            <a:pPr marL="342900" indent="-342900"/>
            <a:r>
              <a:rPr lang="ru-RU" dirty="0" smtClean="0"/>
              <a:t>набором методов и при этом не</a:t>
            </a:r>
          </a:p>
          <a:p>
            <a:pPr marL="342900" indent="-342900"/>
            <a:r>
              <a:rPr lang="ru-RU" dirty="0" smtClean="0"/>
              <a:t>предоставлять конкретную логику</a:t>
            </a:r>
          </a:p>
          <a:p>
            <a:pPr marL="342900" indent="-342900"/>
            <a:r>
              <a:rPr lang="ru-RU" dirty="0" smtClean="0"/>
              <a:t>этих методов</a:t>
            </a:r>
          </a:p>
          <a:p>
            <a:pPr marL="342900" indent="-342900"/>
            <a:endParaRPr lang="ru-RU" dirty="0"/>
          </a:p>
          <a:p>
            <a:r>
              <a:rPr lang="ru-RU" dirty="0" smtClean="0"/>
              <a:t>Важным аспектом абстракции является то, что нельзя создать объект абстрактного типа, так как он допускает неопределенное поведение. </a:t>
            </a:r>
          </a:p>
        </p:txBody>
      </p:sp>
      <p:sp>
        <p:nvSpPr>
          <p:cNvPr id="36866" name="AutoShape 2" descr="https://refactoring.guru/images/refactoring/content/smells/alternative-classes-with-different-interfaces-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8588" y="1295400"/>
            <a:ext cx="48863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Представление абстракции в </a:t>
            </a:r>
            <a:r>
              <a:rPr lang="en-US" sz="2800" dirty="0" smtClean="0"/>
              <a:t>C#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1368066"/>
            <a:ext cx="458695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Абстракция</a:t>
            </a:r>
            <a:r>
              <a:rPr lang="ru-RU" dirty="0" smtClean="0"/>
              <a:t> в рамках</a:t>
            </a:r>
            <a:r>
              <a:rPr lang="en-US" dirty="0" smtClean="0"/>
              <a:t> C#</a:t>
            </a:r>
            <a:r>
              <a:rPr lang="ru-RU" dirty="0" smtClean="0"/>
              <a:t> представлена двумя сущностями:</a:t>
            </a:r>
          </a:p>
          <a:p>
            <a:pPr lvl="1">
              <a:buAutoNum type="arabicPeriod"/>
            </a:pPr>
            <a:r>
              <a:rPr lang="ru-RU" dirty="0" smtClean="0"/>
              <a:t>Абстрактные классы </a:t>
            </a:r>
          </a:p>
          <a:p>
            <a:pPr lvl="1">
              <a:buAutoNum type="arabicPeriod"/>
            </a:pPr>
            <a:r>
              <a:rPr lang="ru-RU" dirty="0" smtClean="0"/>
              <a:t>Интерфейсы</a:t>
            </a:r>
          </a:p>
          <a:p>
            <a:endParaRPr lang="ru-RU" dirty="0" smtClean="0"/>
          </a:p>
          <a:p>
            <a:r>
              <a:rPr lang="ru-RU" sz="1200" b="1" dirty="0" smtClean="0"/>
              <a:t>Преимущества абстракции</a:t>
            </a:r>
          </a:p>
          <a:p>
            <a:r>
              <a:rPr lang="ru-RU" sz="1200" b="1" dirty="0" smtClean="0"/>
              <a:t>Сокрытие деталей.</a:t>
            </a:r>
            <a:r>
              <a:rPr lang="ru-RU" sz="1200" dirty="0" smtClean="0"/>
              <a:t> Пользователю не нужно знать, как реализованы методы, важно лишь, что они делают.</a:t>
            </a:r>
          </a:p>
          <a:p>
            <a:r>
              <a:rPr lang="ru-RU" sz="1200" b="1" dirty="0" smtClean="0"/>
              <a:t>Повышение удобства поддержки кода.</a:t>
            </a:r>
            <a:r>
              <a:rPr lang="ru-RU" sz="1200" dirty="0" smtClean="0"/>
              <a:t> Изменение внутренней логики не затрагивает пользовательский интерфейс.</a:t>
            </a:r>
          </a:p>
          <a:p>
            <a:r>
              <a:rPr lang="ru-RU" sz="1200" b="1" dirty="0" smtClean="0"/>
              <a:t>Унификация.</a:t>
            </a:r>
            <a:r>
              <a:rPr lang="ru-RU" sz="1200" dirty="0" smtClean="0"/>
              <a:t> Абстракция задаёт единый интерфейс для работы с объектами разных типов, обеспечивая их взаимозаменяемость.</a:t>
            </a:r>
          </a:p>
          <a:p>
            <a:endParaRPr lang="ru-RU" sz="12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5302293" y="1365975"/>
            <a:ext cx="33323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abstract class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AbstractAnimal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Eat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IAnimal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Кратко об интерфейсах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172991"/>
            <a:ext cx="36050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Интерфейс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ссылочный тип, который может определять некоторый функционал - набор методов и свойств без реализации.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Затем этот функционал реализуют классы и структуры, которые применяют данные интерфейсы.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Начиная с версии C# 8.0 интерфейсы поддерживают реализацию методов и свойств по умолчанию.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351072" y="1172991"/>
            <a:ext cx="450449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nsolas"/>
              </a:rPr>
              <a:t>interface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267F99"/>
                </a:solidFill>
                <a:latin typeface="Consolas"/>
              </a:rPr>
              <a:t>ISoldier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ToDo</a:t>
            </a:r>
            <a:r>
              <a:rPr lang="en-US" sz="1200" dirty="0" smtClean="0">
                <a:latin typeface="Consolas"/>
              </a:rPr>
              <a:t>();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Health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    { </a:t>
            </a:r>
          </a:p>
          <a:p>
            <a:r>
              <a:rPr lang="en-US" sz="1200" dirty="0" smtClean="0">
                <a:latin typeface="Consolas"/>
              </a:rPr>
              <a:t>    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 smtClean="0">
                <a:latin typeface="Consolas"/>
              </a:rPr>
              <a:t> </a:t>
            </a:r>
          </a:p>
          <a:p>
            <a:r>
              <a:rPr lang="en-US" sz="1200" dirty="0" smtClean="0">
                <a:latin typeface="Consolas"/>
              </a:rPr>
              <a:t>        { </a:t>
            </a:r>
          </a:p>
          <a:p>
            <a:r>
              <a:rPr lang="en-US" sz="1200" dirty="0" smtClean="0">
                <a:latin typeface="Consolas"/>
              </a:rPr>
              <a:t>            </a:t>
            </a:r>
            <a:r>
              <a:rPr lang="en-US" sz="1200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98658"/>
                </a:solidFill>
                <a:latin typeface="Consolas"/>
              </a:rPr>
              <a:t>100</a:t>
            </a:r>
            <a:r>
              <a:rPr lang="en-US" sz="1200" dirty="0" smtClean="0">
                <a:latin typeface="Consolas"/>
              </a:rPr>
              <a:t>; </a:t>
            </a:r>
          </a:p>
          <a:p>
            <a:r>
              <a:rPr lang="en-US" sz="1200" dirty="0" smtClean="0">
                <a:latin typeface="Consolas"/>
              </a:rPr>
              <a:t>        } </a:t>
            </a:r>
          </a:p>
          <a:p>
            <a:r>
              <a:rPr lang="en-US" sz="1200" dirty="0" smtClean="0">
                <a:latin typeface="Consolas"/>
              </a:rPr>
              <a:t>    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SubmitRapport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</a:t>
            </a:r>
          </a:p>
          <a:p>
            <a:r>
              <a:rPr lang="en-US" sz="1200" dirty="0" smtClean="0">
                <a:latin typeface="Consolas"/>
              </a:rPr>
              <a:t>        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Солдат сдал раппорт!"</a:t>
            </a:r>
            <a:r>
              <a:rPr lang="ru-RU" sz="1200" dirty="0" smtClean="0">
                <a:latin typeface="Consolas"/>
              </a:rPr>
              <a:t>);</a:t>
            </a:r>
          </a:p>
          <a:p>
            <a:r>
              <a:rPr lang="ru-RU" sz="1200" dirty="0" smtClean="0">
                <a:latin typeface="Consolas"/>
              </a:rPr>
              <a:t>    }</a:t>
            </a:r>
          </a:p>
          <a:p>
            <a:r>
              <a:rPr lang="ru-RU" sz="1200" dirty="0" smtClean="0">
                <a:latin typeface="Consolas"/>
              </a:rPr>
              <a:t>}</a:t>
            </a:r>
            <a:endParaRPr lang="ru-RU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Кратко об абстрактных классах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164114"/>
            <a:ext cx="39364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Абстрактный класс </a:t>
            </a:r>
            <a:r>
              <a:rPr lang="ru-RU" dirty="0" smtClean="0"/>
              <a:t>— это класс, который может содержать методы без реализации. Такие методы называются абстрактными.</a:t>
            </a:r>
          </a:p>
          <a:p>
            <a:endParaRPr lang="ru-RU" dirty="0" smtClean="0"/>
          </a:p>
          <a:p>
            <a:r>
              <a:rPr lang="ru-RU" dirty="0" smtClean="0"/>
              <a:t>Абстрактные классы</a:t>
            </a:r>
            <a:r>
              <a:rPr lang="en-US" dirty="0" smtClean="0"/>
              <a:t> </a:t>
            </a:r>
            <a:r>
              <a:rPr lang="ru-RU" dirty="0" smtClean="0"/>
              <a:t>и их отличия от интерфейсов:</a:t>
            </a:r>
          </a:p>
          <a:p>
            <a:pPr marL="342900" indent="-342900">
              <a:buAutoNum type="arabicPeriod"/>
            </a:pPr>
            <a:r>
              <a:rPr lang="ru-RU" dirty="0" smtClean="0"/>
              <a:t>Абстрактный класс может содержать конструктор, что позволяет инициализировать данные.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Поддерживает только одиночное наследование.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4759177" y="1164114"/>
            <a:ext cx="37281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/>
              </a:rPr>
              <a:t>abstract class</a:t>
            </a:r>
            <a:r>
              <a:rPr lang="en-US" b="1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Human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{</a:t>
            </a:r>
          </a:p>
          <a:p>
            <a:r>
              <a:rPr lang="en-US" dirty="0" smtClean="0">
                <a:latin typeface="Consolas"/>
              </a:rPr>
              <a:t>   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dirty="0" smtClean="0">
                <a:latin typeface="Consolas"/>
              </a:rPr>
              <a:t>;</a:t>
            </a:r>
          </a:p>
          <a:p>
            <a:r>
              <a:rPr lang="en-US" dirty="0" smtClean="0">
                <a:latin typeface="Consolas"/>
              </a:rPr>
              <a:t/>
            </a:r>
            <a:br>
              <a:rPr lang="en-US" dirty="0" smtClean="0">
                <a:latin typeface="Consolas"/>
              </a:rPr>
            </a:br>
            <a:r>
              <a:rPr lang="en-US" dirty="0" smtClean="0">
                <a:latin typeface="Consolas"/>
              </a:rPr>
              <a:t>    </a:t>
            </a:r>
            <a:r>
              <a:rPr lang="en-US" b="1" dirty="0" smtClean="0">
                <a:solidFill>
                  <a:srgbClr val="FF0000"/>
                </a:solidFill>
                <a:latin typeface="Consolas"/>
              </a:rPr>
              <a:t>abstract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err="1" smtClean="0">
                <a:solidFill>
                  <a:srgbClr val="795E26"/>
                </a:solidFill>
                <a:latin typeface="Consolas"/>
              </a:rPr>
              <a:t>JustGo</a:t>
            </a:r>
            <a:r>
              <a:rPr lang="en-US" dirty="0" smtClean="0">
                <a:latin typeface="Consolas"/>
              </a:rPr>
              <a:t>();</a:t>
            </a:r>
          </a:p>
          <a:p>
            <a:r>
              <a:rPr lang="en-US" dirty="0" smtClean="0">
                <a:latin typeface="Consolas"/>
              </a:rPr>
              <a:t/>
            </a:r>
            <a:br>
              <a:rPr lang="en-US" dirty="0" smtClean="0">
                <a:latin typeface="Consolas"/>
              </a:rPr>
            </a:br>
            <a:r>
              <a:rPr lang="en-US" dirty="0" smtClean="0">
                <a:latin typeface="Consolas"/>
              </a:rPr>
              <a:t>   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err="1" smtClean="0">
                <a:solidFill>
                  <a:srgbClr val="795E26"/>
                </a:solidFill>
                <a:latin typeface="Consolas"/>
              </a:rPr>
              <a:t>GetName</a:t>
            </a:r>
            <a:r>
              <a:rPr lang="en-US" dirty="0" smtClean="0">
                <a:latin typeface="Consolas"/>
              </a:rPr>
              <a:t>()</a:t>
            </a:r>
          </a:p>
          <a:p>
            <a:r>
              <a:rPr lang="en-US" dirty="0" smtClean="0">
                <a:latin typeface="Consolas"/>
              </a:rPr>
              <a:t>    {</a:t>
            </a:r>
          </a:p>
          <a:p>
            <a:r>
              <a:rPr lang="en-US" dirty="0" smtClean="0">
                <a:latin typeface="Consolas"/>
              </a:rPr>
              <a:t>        </a:t>
            </a:r>
            <a:r>
              <a:rPr lang="en-US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smtClean="0">
                <a:latin typeface="Consolas"/>
              </a:rPr>
              <a:t>.</a:t>
            </a:r>
            <a:r>
              <a:rPr lang="en-US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dirty="0" smtClean="0">
                <a:latin typeface="Consolas"/>
              </a:rPr>
              <a:t>;</a:t>
            </a:r>
          </a:p>
          <a:p>
            <a:r>
              <a:rPr lang="en-US" dirty="0" smtClean="0">
                <a:latin typeface="Consolas"/>
              </a:rPr>
              <a:t>    }</a:t>
            </a:r>
          </a:p>
          <a:p>
            <a:r>
              <a:rPr lang="en-US" dirty="0" smtClean="0">
                <a:latin typeface="Consolas"/>
              </a:rPr>
              <a:t/>
            </a:r>
            <a:br>
              <a:rPr lang="en-US" dirty="0" smtClean="0">
                <a:latin typeface="Consolas"/>
              </a:rPr>
            </a:br>
            <a:r>
              <a:rPr lang="en-US" dirty="0" smtClean="0">
                <a:latin typeface="Consolas"/>
              </a:rPr>
              <a:t>   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795E26"/>
                </a:solidFill>
                <a:latin typeface="Consolas"/>
              </a:rPr>
              <a:t>Human</a:t>
            </a:r>
            <a:r>
              <a:rPr lang="en-US" dirty="0" smtClean="0"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dirty="0" smtClean="0">
                <a:latin typeface="Consolas"/>
              </a:rPr>
              <a:t>)</a:t>
            </a:r>
          </a:p>
          <a:p>
            <a:r>
              <a:rPr lang="en-US" dirty="0" smtClean="0">
                <a:latin typeface="Consolas"/>
              </a:rPr>
              <a:t>    {</a:t>
            </a:r>
          </a:p>
          <a:p>
            <a:r>
              <a:rPr lang="en-US" dirty="0" smtClean="0">
                <a:latin typeface="Consolas"/>
              </a:rPr>
              <a:t>       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smtClean="0">
                <a:latin typeface="Consolas"/>
              </a:rPr>
              <a:t>.</a:t>
            </a:r>
            <a:r>
              <a:rPr lang="en-US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dirty="0" smtClean="0">
                <a:latin typeface="Consolas"/>
              </a:rPr>
              <a:t> = </a:t>
            </a:r>
            <a:r>
              <a:rPr lang="en-US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dirty="0" smtClean="0">
                <a:latin typeface="Consolas"/>
              </a:rPr>
              <a:t>;</a:t>
            </a:r>
          </a:p>
          <a:p>
            <a:r>
              <a:rPr lang="en-US" dirty="0" smtClean="0">
                <a:latin typeface="Consolas"/>
              </a:rPr>
              <a:t>    }</a:t>
            </a:r>
          </a:p>
          <a:p>
            <a:r>
              <a:rPr lang="en-US" dirty="0" smtClean="0">
                <a:latin typeface="Consolas"/>
              </a:rPr>
              <a:t>}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abstract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556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abstract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применяться для:</a:t>
            </a:r>
          </a:p>
          <a:p>
            <a:endParaRPr lang="en-US" sz="1200" b="1" dirty="0" smtClean="0"/>
          </a:p>
          <a:p>
            <a:r>
              <a:rPr lang="ru-RU" sz="1200" b="1" dirty="0" smtClean="0"/>
              <a:t>Абстрактный класс:</a:t>
            </a:r>
            <a:endParaRPr lang="ru-RU" sz="1200" dirty="0" smtClean="0"/>
          </a:p>
          <a:p>
            <a:pPr marL="228600" indent="-228600">
              <a:buAutoNum type="arabicPeriod"/>
            </a:pPr>
            <a:r>
              <a:rPr lang="ru-RU" sz="1200" dirty="0" smtClean="0"/>
              <a:t>Нельзя создать объект абстрактного класса.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Может содержать как абстрактные методы (без реализации), так и обычные (с реализацией).</a:t>
            </a:r>
          </a:p>
          <a:p>
            <a:endParaRPr lang="en-US" sz="1200" b="1" dirty="0" smtClean="0"/>
          </a:p>
          <a:p>
            <a:r>
              <a:rPr lang="ru-RU" sz="1200" b="1" dirty="0" smtClean="0"/>
              <a:t>Абстрактный метод:</a:t>
            </a:r>
            <a:endParaRPr lang="ru-RU" sz="1200" dirty="0" smtClean="0"/>
          </a:p>
          <a:p>
            <a:pPr marL="228600" indent="-228600">
              <a:buAutoNum type="arabicPeriod"/>
            </a:pPr>
            <a:r>
              <a:rPr lang="ru-RU" sz="1200" dirty="0" smtClean="0"/>
              <a:t>Определяется только в абстрактных классах.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Не имеет реализации в базовом классе (только заголовок метода).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Должен быть переопределён в каждом производном классе.</a:t>
            </a:r>
            <a:endParaRPr lang="ru-RU" sz="1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70632" y="1139687"/>
            <a:ext cx="3320218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GetName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latin typeface="Consolas" panose="020B0609020204030204" pitchFamily="49" charset="0"/>
              </a:rPr>
              <a:t>;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  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Dog</a:t>
            </a:r>
            <a:r>
              <a:rPr lang="en-US" sz="1100" dirty="0"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"Dog barks"</a:t>
            </a:r>
            <a:r>
              <a:rPr lang="en-US" sz="1100" dirty="0">
                <a:latin typeface="Consolas" panose="020B0609020204030204" pitchFamily="49" charset="0"/>
              </a:rPr>
              <a:t>);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15518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override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0" y="1177787"/>
            <a:ext cx="3990637" cy="81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слово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override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C# используется для переопределения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абстрактных методов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свойств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объявленных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классе.</a:t>
            </a:r>
            <a:endParaRPr lang="en-US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11337" y="1177787"/>
            <a:ext cx="417951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Speak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"Animal makes a sound"</a:t>
            </a:r>
            <a:r>
              <a:rPr lang="en-US" sz="1100" dirty="0">
                <a:latin typeface="Consolas" panose="020B0609020204030204" pitchFamily="49" charset="0"/>
              </a:rPr>
              <a:t>);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Dog</a:t>
            </a:r>
            <a:r>
              <a:rPr lang="en-US" sz="1100" dirty="0"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Speak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"Dog barks"</a:t>
            </a:r>
            <a:r>
              <a:rPr lang="en-US" sz="1100" dirty="0">
                <a:latin typeface="Consolas" panose="020B0609020204030204" pitchFamily="49" charset="0"/>
              </a:rPr>
              <a:t>);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30096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абстракции на паттерне «Мост»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1" y="1177786"/>
            <a:ext cx="3244847" cy="331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/>
              <a:t>Абстракция будет делегировать работу одному из объектов реализаций. Причём, реализации можно будет </a:t>
            </a:r>
            <a:r>
              <a:rPr lang="ru-RU" dirty="0" err="1" smtClean="0"/>
              <a:t>взаимозаменять</a:t>
            </a:r>
            <a:r>
              <a:rPr lang="ru-RU" dirty="0" smtClean="0"/>
              <a:t>, но только при условии, что все они будут следовать общему интерфейсу.</a:t>
            </a:r>
          </a:p>
          <a:p>
            <a:pPr lvl="0" indent="-342900">
              <a:lnSpc>
                <a:spcPct val="115000"/>
              </a:lnSpc>
            </a:pP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2900">
              <a:lnSpc>
                <a:spcPct val="115000"/>
              </a:lnSpc>
            </a:pPr>
            <a:r>
              <a:rPr lang="ru-RU" dirty="0" smtClean="0"/>
              <a:t>Таким образом, вы сможете изменять графический интерфейс приложения, не трогая низкоуровневый код работы с операционной системой. 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0" name="AutoShape 6" descr="Вариант кросс-платформенной архитектур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C:\Users\pavel\Downloads\bridge-2-r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5548" y="1257299"/>
            <a:ext cx="4978402" cy="3111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0096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из практики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1" y="1177786"/>
            <a:ext cx="2559049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На предприятии требовалось реализовать получение одних и тех же данных из разных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CAD-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систем. Данные на выходе имели один и тот же вид. </a:t>
            </a:r>
          </a:p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Если реализовать интерфейсы под любой 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CAD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то результат был бы такой же.</a:t>
            </a: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9750" y="1258687"/>
            <a:ext cx="5884862" cy="241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0096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Вопросы, на которые отвечает абстракция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528090"/>
            <a:ext cx="7828976" cy="112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Итого: 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Абстракция отвечает на вопрос «что делать?», но абстракция не отвечает на вопрос «как?».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Font typeface="Arial"/>
              <a:buAutoNum type="arabicPeriod"/>
            </a:pPr>
            <a:r>
              <a:rPr lang="ru-RU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Какое поведение должно быть определено у объекта наследуемого типа.</a:t>
            </a:r>
          </a:p>
        </p:txBody>
      </p:sp>
    </p:spTree>
    <p:extLst>
      <p:ext uri="{BB962C8B-B14F-4D97-AF65-F5344CB8AC3E}">
        <p14:creationId xmlns:p14="http://schemas.microsoft.com/office/powerpoint/2010/main" xmlns="" val="315518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0" y="1009925"/>
            <a:ext cx="8239853" cy="334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Абстракция.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 Описать абстрактный класс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Animal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 Добавить поле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 Добавить неабстрактный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GetName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 Добавить абстрактный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MakeSound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 Описать интерфейсы 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2.1 Описать интерфейс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IFlying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2.1.1 Добавить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Fly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(лететь)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2.2	Описать интерфейс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IWalking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2.2.1 Добавить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Walk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(ходить)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2.3 Описать интерфейс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ISwiming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2.3.1 Добавить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Swim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(плавать)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2.4 При желании добавить свойства: крылья(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wings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), ноги(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legs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), (плавники)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fins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609617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0" y="1009925"/>
            <a:ext cx="8239853" cy="157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 Описать классы с наследованием от необходимых интерфейсов: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3.1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3.2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Eagle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3.3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Fish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3.4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Duck</a:t>
            </a:r>
            <a:endParaRPr lang="en-US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3.5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Создать массив объектов классов из п.3.1 – 3.4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9617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Полиморфизм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8247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такое полиморфизм?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12774" y="1009926"/>
            <a:ext cx="359977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Полиморфизм</a:t>
            </a:r>
            <a:r>
              <a:rPr lang="ru-RU" dirty="0" smtClean="0"/>
              <a:t> </a:t>
            </a:r>
            <a:r>
              <a:rPr lang="ru-RU" dirty="0"/>
              <a:t>– это способность программы идентично использовать объекты с одинаковым интерфейсом без информации о конкретном типе этого объекта. </a:t>
            </a:r>
            <a:endParaRPr lang="ru-RU" dirty="0" smtClean="0"/>
          </a:p>
          <a:p>
            <a:endParaRPr lang="en-US" dirty="0" smtClean="0"/>
          </a:p>
          <a:p>
            <a:r>
              <a:rPr lang="ru-RU" b="1" dirty="0" smtClean="0"/>
              <a:t>Формы полиморфизма</a:t>
            </a:r>
            <a:r>
              <a:rPr lang="en-US" b="1" dirty="0" smtClean="0"/>
              <a:t>:</a:t>
            </a:r>
          </a:p>
          <a:p>
            <a:pPr marL="228600" indent="-228600">
              <a:buAutoNum type="arabicPeriod"/>
            </a:pPr>
            <a:r>
              <a:rPr lang="ru-RU" dirty="0" smtClean="0"/>
              <a:t>Полиморфизм подтипов.</a:t>
            </a:r>
          </a:p>
          <a:p>
            <a:pPr marL="228600" indent="-228600">
              <a:buAutoNum type="arabicPeriod"/>
            </a:pPr>
            <a:r>
              <a:rPr lang="ru-RU" dirty="0" smtClean="0"/>
              <a:t>Параметрический полиморфизм.</a:t>
            </a:r>
          </a:p>
          <a:p>
            <a:pPr marL="228600" indent="-228600">
              <a:buFont typeface="Arial"/>
              <a:buAutoNum type="arabicPeriod"/>
            </a:pPr>
            <a:r>
              <a:rPr lang="ru-RU" dirty="0" smtClean="0"/>
              <a:t>Полиморфизм </a:t>
            </a:r>
            <a:r>
              <a:rPr lang="en-US" dirty="0" smtClean="0"/>
              <a:t>ad hoc</a:t>
            </a:r>
            <a:r>
              <a:rPr lang="ru-RU" dirty="0" smtClean="0"/>
              <a:t> («специально для этого»)</a:t>
            </a:r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Полиморфизм в Java на собеседовании - 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27" y="1009925"/>
            <a:ext cx="4619043" cy="287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954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Полиморфизм подтипов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41860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Полиморфизм подтипов</a:t>
            </a:r>
            <a:r>
              <a:rPr lang="ru-RU" dirty="0" smtClean="0"/>
              <a:t> (</a:t>
            </a:r>
            <a:r>
              <a:rPr lang="ru-RU" dirty="0" err="1" smtClean="0"/>
              <a:t>subtype</a:t>
            </a:r>
            <a:r>
              <a:rPr lang="ru-RU" dirty="0" smtClean="0"/>
              <a:t> </a:t>
            </a:r>
            <a:r>
              <a:rPr lang="ru-RU" dirty="0" err="1" smtClean="0"/>
              <a:t>polymorphism</a:t>
            </a:r>
            <a:r>
              <a:rPr lang="ru-RU" dirty="0" smtClean="0"/>
              <a:t>) — это форма полиморфизма, которая возникает, когда один и тот же интерфейс или базовый класс может быть использован для работы с объектами разных типов (подтипов). Это классический вид полиморфизма, связанный с объектно-ориентированным программированием, где подтипы наследуют поведение от базового типа.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980217"/>
            <a:ext cx="3663951" cy="317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Параметрический полиморфизм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413878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Параметрический полиморфизм</a:t>
            </a:r>
            <a:r>
              <a:rPr lang="ru-RU" dirty="0" smtClean="0"/>
              <a:t> — это форма полиморфизма, при которой функции, методы или классы могут работать с разными типами данных, но без привязки к конкретному типу на этапе написания кода. Вместо этого тип задаётся как параметр и определяется при использовании функции или создания экземпляра класса.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strings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ints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2050" name="AutoShape 2" descr="Generic Cup – ProgrammerHumor.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Generic Cup – ProgrammerHumor.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7061" y="1103267"/>
            <a:ext cx="3189214" cy="342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smtClean="0"/>
              <a:t>Ad hoc </a:t>
            </a:r>
            <a:r>
              <a:rPr lang="ru-RU" sz="2800" dirty="0" smtClean="0"/>
              <a:t>полиморфизм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40405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Ad</a:t>
            </a:r>
            <a:r>
              <a:rPr lang="ru-RU" b="1" dirty="0" smtClean="0"/>
              <a:t> </a:t>
            </a:r>
            <a:r>
              <a:rPr lang="ru-RU" b="1" dirty="0" err="1" smtClean="0"/>
              <a:t>hoc</a:t>
            </a:r>
            <a:r>
              <a:rPr lang="ru-RU" b="1" dirty="0" smtClean="0"/>
              <a:t> полиморфизм</a:t>
            </a:r>
            <a:r>
              <a:rPr lang="ru-RU" dirty="0" smtClean="0"/>
              <a:t> (или </a:t>
            </a:r>
            <a:r>
              <a:rPr lang="ru-RU" b="1" dirty="0" smtClean="0"/>
              <a:t>специализированный полиморфизм</a:t>
            </a:r>
            <a:r>
              <a:rPr lang="ru-RU" dirty="0" smtClean="0"/>
              <a:t>) — это форма полиморфизма, при которой функции, методы или операторы могут иметь разные реализации в зависимости от типов аргументов, переданных им.</a:t>
            </a:r>
            <a:endParaRPr lang="ru-RU" dirty="0"/>
          </a:p>
        </p:txBody>
      </p:sp>
      <p:pic>
        <p:nvPicPr>
          <p:cNvPr id="4098" name="Picture 2" descr="Polymorphism — Jason Coelh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993" y="2729783"/>
            <a:ext cx="4871409" cy="179542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4896770" y="1009925"/>
            <a:ext cx="37940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AdHoc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Полиморфизм в действии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4451" y="1227383"/>
            <a:ext cx="4056527" cy="27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506295" y="1293503"/>
            <a:ext cx="404115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Благодаря использованию полиморфизма, мы можем обращаться ко всем объектам, используя один и тот же интерфейс.</a:t>
            </a:r>
          </a:p>
          <a:p>
            <a:endParaRPr lang="ru-RU" dirty="0" smtClean="0"/>
          </a:p>
          <a:p>
            <a:r>
              <a:rPr lang="ru-RU" dirty="0" smtClean="0"/>
              <a:t>Пример:</a:t>
            </a:r>
          </a:p>
          <a:p>
            <a:r>
              <a:rPr lang="ru-RU" dirty="0" smtClean="0"/>
              <a:t>Допустим у меня есть массив фигур, которые нужно нарисовать, используя декартовы координаты: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из практики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1" y="1177786"/>
            <a:ext cx="2559049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Требовалась определенная сортировка массивов данных в зависимости от их содержимого.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8074" y="1238250"/>
            <a:ext cx="5632701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7816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Вопросы, на которые отвечает полиморфизм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2542" y="1305777"/>
            <a:ext cx="78491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Итого:</a:t>
            </a:r>
          </a:p>
          <a:p>
            <a:pPr marL="342900" indent="-342900">
              <a:buAutoNum type="arabicPeriod"/>
            </a:pPr>
            <a:r>
              <a:rPr lang="ru-RU" dirty="0" smtClean="0"/>
              <a:t>Я обращаюсь к объекту, не зная его внутренней реализации. </a:t>
            </a:r>
          </a:p>
          <a:p>
            <a:pPr marL="342900" indent="-342900">
              <a:buAutoNum type="arabicPeriod"/>
            </a:pPr>
            <a:r>
              <a:rPr lang="ru-RU" dirty="0" smtClean="0"/>
              <a:t>Код универсальный </a:t>
            </a:r>
            <a:r>
              <a:rPr lang="ru-RU" smtClean="0"/>
              <a:t>и сделает то, </a:t>
            </a:r>
            <a:r>
              <a:rPr lang="ru-RU" dirty="0" smtClean="0"/>
              <a:t>что нужно (при правильной реализации интерфейса).</a:t>
            </a:r>
          </a:p>
        </p:txBody>
      </p:sp>
    </p:spTree>
    <p:extLst>
      <p:ext uri="{BB962C8B-B14F-4D97-AF65-F5344CB8AC3E}">
        <p14:creationId xmlns:p14="http://schemas.microsoft.com/office/powerpoint/2010/main" xmlns="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Задачи по тематике полиморфизма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2542" y="1305777"/>
            <a:ext cx="78491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1. Описать класс </a:t>
            </a:r>
            <a:r>
              <a:rPr lang="ru-RU" dirty="0" err="1" smtClean="0"/>
              <a:t>Hitman</a:t>
            </a:r>
            <a:endParaRPr lang="ru-RU" dirty="0" smtClean="0"/>
          </a:p>
          <a:p>
            <a:r>
              <a:rPr lang="ru-RU" dirty="0" smtClean="0"/>
              <a:t>1.1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поле </a:t>
            </a:r>
            <a:r>
              <a:rPr lang="ru-RU" dirty="0" err="1" smtClean="0"/>
              <a:t>c</a:t>
            </a:r>
            <a:r>
              <a:rPr lang="ru-RU" dirty="0" smtClean="0"/>
              <a:t> </a:t>
            </a:r>
            <a:r>
              <a:rPr lang="ru-RU" dirty="0" err="1" smtClean="0"/>
              <a:t>currentTool</a:t>
            </a:r>
            <a:r>
              <a:rPr lang="ru-RU" dirty="0" smtClean="0"/>
              <a:t> типа </a:t>
            </a:r>
            <a:r>
              <a:rPr lang="ru-RU" dirty="0" err="1" smtClean="0"/>
              <a:t>ITool</a:t>
            </a:r>
            <a:r>
              <a:rPr lang="ru-RU" dirty="0" smtClean="0"/>
              <a:t> (интерфейс)</a:t>
            </a:r>
          </a:p>
          <a:p>
            <a:r>
              <a:rPr lang="ru-RU" dirty="0" smtClean="0"/>
              <a:t>1.2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поле и свойство </a:t>
            </a:r>
            <a:r>
              <a:rPr lang="ru-RU" dirty="0" err="1" smtClean="0"/>
              <a:t>currentClothSet</a:t>
            </a:r>
            <a:r>
              <a:rPr lang="ru-RU" dirty="0" smtClean="0"/>
              <a:t> типа </a:t>
            </a:r>
          </a:p>
          <a:p>
            <a:r>
              <a:rPr lang="ru-RU" dirty="0" err="1" smtClean="0"/>
              <a:t>ICloth</a:t>
            </a:r>
            <a:r>
              <a:rPr lang="en-US" dirty="0" smtClean="0"/>
              <a:t>S</a:t>
            </a:r>
            <a:r>
              <a:rPr lang="ru-RU" dirty="0" err="1" smtClean="0"/>
              <a:t>et</a:t>
            </a:r>
            <a:r>
              <a:rPr lang="ru-RU" dirty="0" smtClean="0"/>
              <a:t> (интерфейс)</a:t>
            </a:r>
          </a:p>
          <a:p>
            <a:r>
              <a:rPr lang="ru-RU" dirty="0" smtClean="0"/>
              <a:t>1.3 Добавить метод </a:t>
            </a:r>
            <a:r>
              <a:rPr lang="ru-RU" dirty="0" err="1" smtClean="0"/>
              <a:t>SetNextTools</a:t>
            </a:r>
            <a:r>
              <a:rPr lang="ru-RU" dirty="0" smtClean="0"/>
              <a:t>()</a:t>
            </a:r>
          </a:p>
          <a:p>
            <a:r>
              <a:rPr lang="ru-RU" dirty="0" smtClean="0"/>
              <a:t>1.4 Добавить метод </a:t>
            </a:r>
            <a:r>
              <a:rPr lang="ru-RU" dirty="0" err="1" smtClean="0"/>
              <a:t>ChangeClothes</a:t>
            </a:r>
            <a:r>
              <a:rPr lang="ru-RU" dirty="0" smtClean="0"/>
              <a:t>(</a:t>
            </a:r>
            <a:r>
              <a:rPr lang="ru-RU" dirty="0" err="1" smtClean="0"/>
              <a:t>IClothset</a:t>
            </a:r>
            <a:r>
              <a:rPr lang="ru-RU" dirty="0" smtClean="0"/>
              <a:t> </a:t>
            </a:r>
            <a:r>
              <a:rPr lang="ru-RU" dirty="0" err="1" smtClean="0"/>
              <a:t>clothSet</a:t>
            </a:r>
            <a:r>
              <a:rPr lang="ru-RU" dirty="0" smtClean="0"/>
              <a:t>)</a:t>
            </a:r>
          </a:p>
          <a:p>
            <a:r>
              <a:rPr lang="ru-RU" dirty="0" smtClean="0"/>
              <a:t>1.5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поле </a:t>
            </a:r>
            <a:r>
              <a:rPr lang="ru-RU" dirty="0" err="1" smtClean="0"/>
              <a:t>allTools</a:t>
            </a:r>
            <a:r>
              <a:rPr lang="ru-RU" dirty="0" smtClean="0"/>
              <a:t> типа </a:t>
            </a:r>
            <a:r>
              <a:rPr lang="ru-RU" dirty="0" err="1" smtClean="0"/>
              <a:t>List</a:t>
            </a:r>
            <a:r>
              <a:rPr lang="ru-RU" dirty="0" smtClean="0"/>
              <a:t>&lt;</a:t>
            </a:r>
            <a:r>
              <a:rPr lang="ru-RU" dirty="0" err="1" smtClean="0"/>
              <a:t>ITool</a:t>
            </a:r>
            <a:r>
              <a:rPr lang="ru-RU" dirty="0" smtClean="0"/>
              <a:t>&gt;. + инициализировать</a:t>
            </a:r>
          </a:p>
          <a:p>
            <a:r>
              <a:rPr lang="ru-RU" dirty="0" smtClean="0"/>
              <a:t>1.6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метод </a:t>
            </a:r>
            <a:r>
              <a:rPr lang="ru-RU" dirty="0" err="1" smtClean="0"/>
              <a:t>ShootViaCurrentTool</a:t>
            </a:r>
            <a:r>
              <a:rPr lang="ru-RU" dirty="0" smtClean="0"/>
              <a:t>()</a:t>
            </a:r>
          </a:p>
          <a:p>
            <a:r>
              <a:rPr lang="ru-RU" dirty="0" smtClean="0"/>
              <a:t>2. Описать интерфейсы</a:t>
            </a:r>
          </a:p>
          <a:p>
            <a:r>
              <a:rPr lang="ru-RU" dirty="0" smtClean="0"/>
              <a:t>2.1 Описать интерфейс </a:t>
            </a:r>
            <a:r>
              <a:rPr lang="ru-RU" dirty="0" err="1" smtClean="0"/>
              <a:t>ITool</a:t>
            </a:r>
            <a:endParaRPr lang="ru-RU" dirty="0" smtClean="0"/>
          </a:p>
          <a:p>
            <a:r>
              <a:rPr lang="ru-RU" dirty="0" smtClean="0"/>
              <a:t>2.1.1 Добавить метод </a:t>
            </a:r>
            <a:r>
              <a:rPr lang="ru-RU" dirty="0" err="1" smtClean="0"/>
              <a:t>Shoot</a:t>
            </a:r>
            <a:r>
              <a:rPr lang="ru-RU" dirty="0" smtClean="0"/>
              <a:t>() без реализации</a:t>
            </a:r>
          </a:p>
          <a:p>
            <a:r>
              <a:rPr lang="ru-RU" dirty="0" smtClean="0"/>
              <a:t>2.1.2 Создать &gt;=2 любых реализаций </a:t>
            </a:r>
            <a:r>
              <a:rPr lang="ru-RU" dirty="0" err="1" smtClean="0"/>
              <a:t>интерйейса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2.2 Описать интерфейс </a:t>
            </a:r>
            <a:r>
              <a:rPr lang="ru-RU" dirty="0" err="1" smtClean="0"/>
              <a:t>IClothset</a:t>
            </a:r>
            <a:endParaRPr lang="ru-RU" dirty="0" smtClean="0"/>
          </a:p>
          <a:p>
            <a:r>
              <a:rPr lang="ru-RU" dirty="0" smtClean="0"/>
              <a:t>2.2.1 При желании можно добавить пару методов</a:t>
            </a:r>
          </a:p>
          <a:p>
            <a:r>
              <a:rPr lang="ru-RU" dirty="0" smtClean="0"/>
              <a:t>2.2.2 Создать &gt;=2 любых реализаций </a:t>
            </a:r>
            <a:r>
              <a:rPr lang="ru-RU" dirty="0" err="1" smtClean="0"/>
              <a:t>интерйейса</a:t>
            </a:r>
            <a:r>
              <a:rPr lang="ru-RU" dirty="0" smtClean="0"/>
              <a:t>.</a:t>
            </a:r>
          </a:p>
        </p:txBody>
      </p:sp>
      <p:pic>
        <p:nvPicPr>
          <p:cNvPr id="1026" name="Picture 2" descr="Поддержка Feral | Hitman: Ab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7267574" y="1025351"/>
            <a:ext cx="1350727" cy="34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открытого урока</a:t>
            </a:r>
            <a:endParaRPr sz="1700" dirty="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849832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Задачи по тематике полиморфизма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0162" y="1138137"/>
            <a:ext cx="824473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3. Клиентский код:</a:t>
            </a:r>
          </a:p>
          <a:p>
            <a:r>
              <a:rPr lang="ru-RU" dirty="0" smtClean="0"/>
              <a:t>3.1 Создать экземпляр класса </a:t>
            </a:r>
            <a:r>
              <a:rPr lang="ru-RU" dirty="0" err="1" smtClean="0"/>
              <a:t>Hitman</a:t>
            </a:r>
            <a:endParaRPr lang="ru-RU" dirty="0" smtClean="0"/>
          </a:p>
          <a:p>
            <a:r>
              <a:rPr lang="ru-RU" dirty="0" smtClean="0"/>
              <a:t>3.2 Сменить оружие на любое другое. Если </a:t>
            </a:r>
            <a:r>
              <a:rPr lang="ru-RU" dirty="0" err="1" smtClean="0"/>
              <a:t>currentTool</a:t>
            </a:r>
            <a:r>
              <a:rPr lang="ru-RU" dirty="0" smtClean="0"/>
              <a:t> пустое, то задать ему начальное значение</a:t>
            </a:r>
          </a:p>
          <a:p>
            <a:r>
              <a:rPr lang="ru-RU" dirty="0" smtClean="0"/>
              <a:t>3.3 Создать экземпляр одежды</a:t>
            </a:r>
          </a:p>
          <a:p>
            <a:r>
              <a:rPr lang="ru-RU" dirty="0" smtClean="0"/>
              <a:t>3.4 Сменить комплект одежды на созданный в п.3.3</a:t>
            </a:r>
          </a:p>
          <a:p>
            <a:r>
              <a:rPr lang="ru-RU" dirty="0" smtClean="0"/>
              <a:t>3.5 Выстрелить текущим оружием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4440" y="2836311"/>
            <a:ext cx="6833870" cy="183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new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94853" y="1155699"/>
            <a:ext cx="3389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Base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IDisposable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Dispose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</a:t>
            </a:r>
            <a:r>
              <a:rPr lang="en-US" sz="1200" dirty="0">
                <a:solidFill>
                  <a:srgbClr val="C00000"/>
                </a:solidFill>
              </a:rPr>
              <a:t>Base's </a:t>
            </a:r>
            <a:r>
              <a:rPr lang="en-US" sz="1200" dirty="0" smtClean="0">
                <a:solidFill>
                  <a:srgbClr val="C00000"/>
                </a:solidFill>
              </a:rPr>
              <a:t>Dispose"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Derived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Base</a:t>
            </a:r>
            <a:r>
              <a:rPr lang="en-US" sz="1200" dirty="0" smtClean="0">
                <a:solidFill>
                  <a:schemeClr val="tx1"/>
                </a:solidFill>
              </a:rPr>
              <a:t>,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IDisposable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200" dirty="0" smtClean="0"/>
              <a:t>{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new public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Dispose</a:t>
            </a:r>
            <a:r>
              <a:rPr lang="en-US" sz="1200" dirty="0"/>
              <a:t>()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/>
              <a:t>.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>
                <a:solidFill>
                  <a:srgbClr val="C00000"/>
                </a:solidFill>
              </a:rPr>
              <a:t>"</a:t>
            </a:r>
            <a:r>
              <a:rPr lang="en-US" sz="1200" dirty="0" err="1">
                <a:solidFill>
                  <a:srgbClr val="C00000"/>
                </a:solidFill>
              </a:rPr>
              <a:t>Derived's</a:t>
            </a:r>
            <a:r>
              <a:rPr lang="en-US" sz="1200" dirty="0">
                <a:solidFill>
                  <a:srgbClr val="C00000"/>
                </a:solidFill>
              </a:rPr>
              <a:t> Dispose"</a:t>
            </a:r>
            <a:r>
              <a:rPr lang="en-US" sz="1200" dirty="0" smtClean="0"/>
              <a:t>);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smtClean="0"/>
              <a:t>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6321" y="1139687"/>
            <a:ext cx="412494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Ключевое слово </a:t>
            </a:r>
            <a:r>
              <a:rPr lang="ru-RU" altLang="ru-RU" sz="1200" dirty="0" err="1">
                <a:solidFill>
                  <a:schemeClr val="tx1"/>
                </a:solidFill>
                <a:latin typeface="+mn-lt"/>
              </a:rPr>
              <a:t>new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в C# используется для </a:t>
            </a:r>
            <a:r>
              <a:rPr lang="ru-RU" altLang="ru-RU" sz="1200" b="1" dirty="0">
                <a:solidFill>
                  <a:schemeClr val="tx1"/>
                </a:solidFill>
                <a:latin typeface="+mn-lt"/>
              </a:rPr>
              <a:t>скрытия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(или маскировки) метода базового класса в производном классе. Оно применяется, когда вы хотите явно указать, что метод в производном классе </a:t>
            </a:r>
            <a:r>
              <a:rPr lang="ru-RU" altLang="ru-RU" sz="1200" b="1" dirty="0">
                <a:solidFill>
                  <a:schemeClr val="tx1"/>
                </a:solidFill>
                <a:latin typeface="+mn-lt"/>
              </a:rPr>
              <a:t>скрывает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одноименный метод базового класса, а не переопределяет его (как это делается с помощью </a:t>
            </a:r>
            <a:r>
              <a:rPr lang="ru-RU" altLang="ru-RU" sz="1200" dirty="0" err="1">
                <a:solidFill>
                  <a:schemeClr val="tx1"/>
                </a:solidFill>
                <a:latin typeface="+mn-lt"/>
              </a:rPr>
              <a:t>override</a:t>
            </a:r>
            <a:r>
              <a:rPr lang="ru-RU" altLang="ru-RU" sz="1200" dirty="0" smtClean="0">
                <a:solidFill>
                  <a:schemeClr val="tx1"/>
                </a:solidFill>
                <a:latin typeface="+mn-lt"/>
              </a:rPr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Когда использовать </a:t>
            </a:r>
            <a:r>
              <a:rPr lang="ru-RU" altLang="ru-RU" sz="12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new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?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sz="1200" dirty="0" smtClean="0">
                <a:solidFill>
                  <a:schemeClr val="tx1"/>
                </a:solidFill>
                <a:latin typeface="+mn-lt"/>
              </a:rPr>
              <a:t>Если 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вы не можете или не хотите использовать </a:t>
            </a:r>
            <a:r>
              <a:rPr lang="ru-RU" altLang="ru-RU" sz="1200" dirty="0" err="1">
                <a:solidFill>
                  <a:schemeClr val="tx1"/>
                </a:solidFill>
                <a:latin typeface="+mn-lt"/>
              </a:rPr>
              <a:t>virtual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и </a:t>
            </a:r>
            <a:r>
              <a:rPr lang="ru-RU" altLang="ru-RU" sz="1200" dirty="0" err="1">
                <a:solidFill>
                  <a:schemeClr val="tx1"/>
                </a:solidFill>
                <a:latin typeface="+mn-lt"/>
              </a:rPr>
              <a:t>override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(например, метод базового класса не виртуальный</a:t>
            </a:r>
            <a:r>
              <a:rPr lang="ru-RU" altLang="ru-RU" sz="1200" dirty="0" smtClean="0">
                <a:solidFill>
                  <a:schemeClr val="tx1"/>
                </a:solidFill>
                <a:latin typeface="+mn-lt"/>
              </a:rPr>
              <a:t>).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sz="1200" dirty="0" smtClean="0">
                <a:solidFill>
                  <a:schemeClr val="tx1"/>
                </a:solidFill>
                <a:latin typeface="+mn-lt"/>
              </a:rPr>
              <a:t>Когда 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вам нужно, чтобы метод в производном классе вел себя независимо от одноименного метода в базовом классе.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748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en-US" sz="6000" dirty="0" smtClean="0"/>
              <a:t>UML</a:t>
            </a:r>
            <a:r>
              <a:rPr lang="ru-RU" sz="6000" dirty="0" smtClean="0"/>
              <a:t> </a:t>
            </a:r>
            <a:r>
              <a:rPr lang="en-US" sz="6000" dirty="0" smtClean="0"/>
              <a:t>(</a:t>
            </a:r>
            <a:r>
              <a:rPr lang="ru-RU" sz="6000" dirty="0" smtClean="0"/>
              <a:t>бонус</a:t>
            </a:r>
            <a:r>
              <a:rPr lang="en-US" sz="6000" dirty="0" smtClean="0"/>
              <a:t>)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</a:t>
            </a:r>
            <a:r>
              <a:rPr lang="en-US" dirty="0" smtClean="0"/>
              <a:t>UML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6321" y="1139686"/>
            <a:ext cx="28169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200" b="1" dirty="0" smtClean="0"/>
              <a:t>UML</a:t>
            </a:r>
            <a:r>
              <a:rPr lang="ru-RU" sz="1200" dirty="0" smtClean="0"/>
              <a:t>, или </a:t>
            </a:r>
            <a:r>
              <a:rPr lang="ru-RU" sz="1200" b="1" dirty="0" err="1" smtClean="0"/>
              <a:t>Unified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Modeling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Language</a:t>
            </a:r>
            <a:r>
              <a:rPr lang="ru-RU" sz="1200" dirty="0" smtClean="0"/>
              <a:t>, — это унифицированный язык моделирования. Его используют, чтобы создавать диаграммы и схемы для визуализации процессов и явлений.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200" b="1" dirty="0" smtClean="0">
                <a:hlinkClick r:id="rId3"/>
              </a:rPr>
              <a:t>Диаграмма классов</a:t>
            </a:r>
            <a:r>
              <a:rPr lang="ru-RU" sz="1200" dirty="0" smtClean="0"/>
              <a:t> (</a:t>
            </a:r>
            <a:r>
              <a:rPr lang="ru-RU" sz="1200" dirty="0" smtClean="0">
                <a:hlinkClick r:id="rId4" tooltip="Английский язык"/>
              </a:rPr>
              <a:t>англ.</a:t>
            </a:r>
            <a:r>
              <a:rPr lang="ru-RU" sz="1200" dirty="0" smtClean="0"/>
              <a:t> </a:t>
            </a:r>
            <a:r>
              <a:rPr lang="ru-RU" sz="1200" i="1" dirty="0" err="1" smtClean="0"/>
              <a:t>class</a:t>
            </a:r>
            <a:r>
              <a:rPr lang="ru-RU" sz="1200" i="1" dirty="0" smtClean="0"/>
              <a:t> </a:t>
            </a:r>
            <a:r>
              <a:rPr lang="ru-RU" sz="1200" i="1" dirty="0" err="1" smtClean="0"/>
              <a:t>diagram</a:t>
            </a:r>
            <a:r>
              <a:rPr lang="ru-RU" sz="1200" dirty="0" smtClean="0"/>
              <a:t>) — структурная </a:t>
            </a:r>
            <a:r>
              <a:rPr lang="ru-RU" sz="1200" dirty="0" smtClean="0">
                <a:hlinkClick r:id="rId5" tooltip="Диаграмма (UML)"/>
              </a:rPr>
              <a:t>диаграмма</a:t>
            </a:r>
            <a:r>
              <a:rPr lang="ru-RU" sz="1200" dirty="0" smtClean="0"/>
              <a:t> языка моделирования </a:t>
            </a:r>
            <a:r>
              <a:rPr lang="ru-RU" sz="1200" dirty="0" smtClean="0">
                <a:hlinkClick r:id="rId6" tooltip="UML"/>
              </a:rPr>
              <a:t>UML</a:t>
            </a:r>
            <a:r>
              <a:rPr lang="ru-RU" sz="1200" dirty="0" smtClean="0"/>
              <a:t>, демонстрирующая общую структуру иерархии </a:t>
            </a:r>
            <a:r>
              <a:rPr lang="ru-RU" sz="1200" dirty="0" smtClean="0">
                <a:hlinkClick r:id="rId7" tooltip="Класс (программирование)"/>
              </a:rPr>
              <a:t>классов</a:t>
            </a:r>
            <a:r>
              <a:rPr lang="ru-RU" sz="1200" dirty="0" smtClean="0"/>
              <a:t> системы, их коопераций, </a:t>
            </a:r>
            <a:r>
              <a:rPr lang="ru-RU" sz="1200" dirty="0" smtClean="0">
                <a:hlinkClick r:id="rId8" tooltip="Поле класса"/>
              </a:rPr>
              <a:t>атрибутов</a:t>
            </a:r>
            <a:r>
              <a:rPr lang="ru-RU" sz="1200" dirty="0" smtClean="0"/>
              <a:t> (полей), </a:t>
            </a:r>
            <a:r>
              <a:rPr lang="ru-RU" sz="1200" dirty="0" smtClean="0">
                <a:hlinkClick r:id="rId9" tooltip="Метод (языки программирования)"/>
              </a:rPr>
              <a:t>методов</a:t>
            </a:r>
            <a:r>
              <a:rPr lang="ru-RU" sz="1200" dirty="0" smtClean="0"/>
              <a:t>, интерфейсов и взаимосвязей (отношений) между ними.</a:t>
            </a:r>
            <a:endParaRPr lang="ru-RU" altLang="ru-RU" sz="12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828941" y="1187450"/>
            <a:ext cx="4835634" cy="27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02748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Элементы диаграмм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endParaRPr lang="ru-RU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35841" y="1360666"/>
            <a:ext cx="2405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dirty="0" smtClean="0">
                <a:latin typeface="+mn-lt"/>
              </a:rPr>
              <a:t>Сущность класса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Сущность интерфейса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Отношение наследования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Отношение </a:t>
            </a:r>
            <a:r>
              <a:rPr lang="ru-RU" altLang="ru-RU" dirty="0" smtClean="0">
                <a:solidFill>
                  <a:schemeClr val="tx1"/>
                </a:solidFill>
              </a:rPr>
              <a:t>агрегации</a:t>
            </a:r>
            <a:endParaRPr lang="ru-RU" altLang="ru-RU" dirty="0" smtClean="0">
              <a:solidFill>
                <a:schemeClr val="tx1"/>
              </a:solidFill>
              <a:latin typeface="+mn-lt"/>
            </a:endParaRP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Отношение</a:t>
            </a:r>
            <a:r>
              <a:rPr lang="en-US" altLang="ru-RU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altLang="ru-RU" smtClean="0">
                <a:solidFill>
                  <a:schemeClr val="tx1"/>
                </a:solidFill>
              </a:rPr>
              <a:t>композиции</a:t>
            </a:r>
            <a:endParaRPr lang="ru-RU" altLang="ru-RU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2580" y="1139190"/>
            <a:ext cx="599281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Овал 10"/>
          <p:cNvSpPr/>
          <p:nvPr/>
        </p:nvSpPr>
        <p:spPr>
          <a:xfrm>
            <a:off x="5204460" y="1074420"/>
            <a:ext cx="289560" cy="28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8168640" y="106680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5044440" y="349758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5494020" y="272796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240780" y="139446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02748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Примеры диаграмм в паттернах проектирования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endParaRPr lang="ru-RU" sz="1200" dirty="0"/>
          </a:p>
        </p:txBody>
      </p:sp>
      <p:sp>
        <p:nvSpPr>
          <p:cNvPr id="1028" name="AutoShape 4" descr="Структура классов паттерна Абстрактная фабри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84200" y="1651000"/>
            <a:ext cx="30780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Паттерн </a:t>
            </a:r>
            <a:r>
              <a:rPr lang="ru-RU" dirty="0" smtClean="0">
                <a:hlinkClick r:id="rId3"/>
              </a:rPr>
              <a:t>стратегия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Паттерн </a:t>
            </a:r>
            <a:r>
              <a:rPr lang="ru-RU" dirty="0" smtClean="0">
                <a:hlinkClick r:id="rId4"/>
              </a:rPr>
              <a:t>абстрактная фабрика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Паттерн </a:t>
            </a:r>
            <a:r>
              <a:rPr lang="ru-RU" dirty="0" smtClean="0">
                <a:hlinkClick r:id="rId5"/>
              </a:rPr>
              <a:t>компоновщик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02748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Ответы на вопросы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xmlns="" val="4121394419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что такое ООП.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Основы ООП.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Особенности синтаксиса ООП.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8934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7" name="Google Shape;177;p36"/>
          <p:cNvSpPr/>
          <p:nvPr/>
        </p:nvSpPr>
        <p:spPr>
          <a:xfrm>
            <a:off x="2475544" y="1521148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Абстракция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2475538" y="218672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ru-RU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200" dirty="0" smtClean="0">
                <a:latin typeface="Roboto" charset="0"/>
                <a:ea typeface="Roboto" charset="0"/>
              </a:rPr>
              <a:t>Полиморфизм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2475538" y="285230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dirty="0" smtClean="0">
                <a:solidFill>
                  <a:schemeClr val="dk1"/>
                </a:solidFill>
                <a:latin typeface="Roboto" charset="0"/>
                <a:ea typeface="Roboto" charset="0"/>
                <a:cs typeface="Roboto"/>
                <a:sym typeface="Roboto"/>
              </a:rPr>
              <a:t>UML</a:t>
            </a:r>
            <a:endParaRPr lang="ru-RU" dirty="0">
              <a:solidFill>
                <a:schemeClr val="dk1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2475538" y="351787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Решение задач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2475538" y="4167231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xmlns="" val="4121394419"/>
              </p:ext>
            </p:extLst>
          </p:nvPr>
        </p:nvGraphicFramePr>
        <p:xfrm>
          <a:off x="952500" y="1544194"/>
          <a:ext cx="7239000" cy="1113760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что такое ООП.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Основные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механизмы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ООП.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Особенности синтаксиса ООП.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Абстракция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22783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такое абстракция?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177566"/>
            <a:ext cx="41324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Абстракция</a:t>
            </a:r>
            <a:r>
              <a:rPr lang="ru-RU" dirty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концепция, </a:t>
            </a:r>
            <a:r>
              <a:rPr lang="ru-RU" dirty="0"/>
              <a:t>которая позволяет выделить важные характеристики и свойства объектов, игнорируя при этом ненужные детали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Это позволяет разработчикам сосредотачиваться на ключевых аспектах системы, не углубляясь во все технические детали реализации</a:t>
            </a:r>
            <a:r>
              <a:rPr lang="ru-RU" dirty="0" smtClean="0"/>
              <a:t>.</a:t>
            </a:r>
          </a:p>
        </p:txBody>
      </p:sp>
      <p:pic>
        <p:nvPicPr>
          <p:cNvPr id="2050" name="Picture 2" descr="Абстракц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9545" y="1439623"/>
            <a:ext cx="3587005" cy="253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6244</TotalTime>
  <Words>1322</Words>
  <Application>Microsoft Office PowerPoint</Application>
  <PresentationFormat>Экран (16:9)</PresentationFormat>
  <Paragraphs>302</Paragraphs>
  <Slides>39</Slides>
  <Notes>39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Arial</vt:lpstr>
      <vt:lpstr>Roboto</vt:lpstr>
      <vt:lpstr>Consolas</vt:lpstr>
      <vt:lpstr>Wingdings</vt:lpstr>
      <vt:lpstr>Avenir</vt:lpstr>
      <vt:lpstr>Courier New</vt:lpstr>
      <vt:lpstr>Светлая тема</vt:lpstr>
      <vt:lpstr>ООП</vt:lpstr>
      <vt:lpstr>Слайд 2</vt:lpstr>
      <vt:lpstr>ООП </vt:lpstr>
      <vt:lpstr>ООП </vt:lpstr>
      <vt:lpstr>Правила вебинара</vt:lpstr>
      <vt:lpstr>Маршрут вебинара</vt:lpstr>
      <vt:lpstr>Цели вебинара</vt:lpstr>
      <vt:lpstr>Абстракция</vt:lpstr>
      <vt:lpstr>Что такое абстракция?</vt:lpstr>
      <vt:lpstr>Суть абстракции</vt:lpstr>
      <vt:lpstr>Представление абстракции в C#</vt:lpstr>
      <vt:lpstr>Кратко об интерфейсах</vt:lpstr>
      <vt:lpstr>Кратко об абстрактных классах</vt:lpstr>
      <vt:lpstr>Ключевое слово abstract</vt:lpstr>
      <vt:lpstr>Ключевое слово override</vt:lpstr>
      <vt:lpstr>Пример абстракции на паттерне «Мост»</vt:lpstr>
      <vt:lpstr>Пример из практики </vt:lpstr>
      <vt:lpstr>Вопросы, на которые отвечает абстракция</vt:lpstr>
      <vt:lpstr>Решение задач</vt:lpstr>
      <vt:lpstr>Решение задач</vt:lpstr>
      <vt:lpstr>Полиморфизм</vt:lpstr>
      <vt:lpstr>Что такое полиморфизм?</vt:lpstr>
      <vt:lpstr>Полиморфизм подтипов</vt:lpstr>
      <vt:lpstr>Параметрический полиморфизм</vt:lpstr>
      <vt:lpstr>Ad hoc полиморфизм</vt:lpstr>
      <vt:lpstr>Полиморфизм в действии</vt:lpstr>
      <vt:lpstr>Пример из практики </vt:lpstr>
      <vt:lpstr>Вопросы, на которые отвечает полиморфизм</vt:lpstr>
      <vt:lpstr>Задачи по тематике полиморфизма</vt:lpstr>
      <vt:lpstr>Задачи по тематике полиморфизма</vt:lpstr>
      <vt:lpstr>Ключевое слово new </vt:lpstr>
      <vt:lpstr>UML (бонус)</vt:lpstr>
      <vt:lpstr>Что такое UML</vt:lpstr>
      <vt:lpstr>Элементы диаграмм</vt:lpstr>
      <vt:lpstr>Примеры диаграмм в паттернах проектирования</vt:lpstr>
      <vt:lpstr>Ответы на вопросы</vt:lpstr>
      <vt:lpstr>Рефлексия</vt:lpstr>
      <vt:lpstr>Цели вебинара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dc:creator>pavel</dc:creator>
  <cp:lastModifiedBy>pavel</cp:lastModifiedBy>
  <cp:revision>587</cp:revision>
  <dcterms:modified xsi:type="dcterms:W3CDTF">2025-03-25T16:19:47Z</dcterms:modified>
</cp:coreProperties>
</file>