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2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35" r:id="rId10"/>
    <p:sldId id="434" r:id="rId11"/>
    <p:sldId id="403" r:id="rId12"/>
    <p:sldId id="429" r:id="rId13"/>
    <p:sldId id="422" r:id="rId14"/>
    <p:sldId id="299" r:id="rId15"/>
    <p:sldId id="400" r:id="rId16"/>
    <p:sldId id="399" r:id="rId17"/>
    <p:sldId id="406" r:id="rId18"/>
    <p:sldId id="405" r:id="rId19"/>
    <p:sldId id="407" r:id="rId20"/>
    <p:sldId id="408" r:id="rId21"/>
    <p:sldId id="409" r:id="rId22"/>
    <p:sldId id="412" r:id="rId23"/>
    <p:sldId id="383" r:id="rId24"/>
    <p:sldId id="396" r:id="rId25"/>
    <p:sldId id="356" r:id="rId26"/>
    <p:sldId id="390" r:id="rId27"/>
    <p:sldId id="425" r:id="rId28"/>
    <p:sldId id="391" r:id="rId29"/>
    <p:sldId id="392" r:id="rId30"/>
    <p:sldId id="388" r:id="rId31"/>
    <p:sldId id="415" r:id="rId32"/>
    <p:sldId id="426" r:id="rId33"/>
    <p:sldId id="393" r:id="rId34"/>
    <p:sldId id="394" r:id="rId35"/>
    <p:sldId id="395" r:id="rId36"/>
    <p:sldId id="402" r:id="rId37"/>
    <p:sldId id="419" r:id="rId38"/>
    <p:sldId id="433" r:id="rId39"/>
    <p:sldId id="430" r:id="rId40"/>
    <p:sldId id="306" r:id="rId4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Segoe UI" panose="020B0502040204020203" pitchFamily="34" charset="0"/>
      <p:regular r:id="rId51"/>
      <p:bold r:id="rId52"/>
      <p:italic r:id="rId53"/>
      <p:boldItalic r:id="rId54"/>
    </p:embeddedFont>
    <p:embeddedFont>
      <p:font typeface="Arial Unicode MS" panose="020B0604020202020204" charset="-128"/>
      <p:regular r:id="rId55"/>
    </p:embeddedFont>
    <p:embeddedFont>
      <p:font typeface="Robot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9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4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0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86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4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72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90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87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9118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74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162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31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0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4365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Процедурное </a:t>
            </a:r>
            <a:r>
              <a:rPr lang="ru-RU" sz="1200" dirty="0"/>
              <a:t>программирование хорошо подходит для легких программ без сложной структуры. Но если блоки кода большие, а функций сотни, придется редактировать каждую из них, продумывать новую логику. В результате может образоваться много плохо читаемого, перемешанного кода — «спагетти-кода» или «лапши</a:t>
            </a:r>
            <a:r>
              <a:rPr lang="ru-RU" sz="1200" dirty="0" smtClean="0"/>
              <a:t>».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/>
              <a:t>Минусы использования функционального программирования </a:t>
            </a:r>
            <a:r>
              <a:rPr lang="ru-RU" sz="1200" b="1" dirty="0"/>
              <a:t>для крупных проектов</a:t>
            </a:r>
            <a:r>
              <a:rPr lang="ru-RU" sz="1200" dirty="0"/>
              <a:t>:</a:t>
            </a:r>
          </a:p>
          <a:p>
            <a:pPr marL="342900" indent="-342900">
              <a:buAutoNum type="arabicPeriod"/>
            </a:pPr>
            <a:r>
              <a:rPr lang="ru-RU" sz="1200" dirty="0"/>
              <a:t>Сложно управлять кодом в виду того, что</a:t>
            </a:r>
            <a:r>
              <a:rPr lang="en-US" sz="1200" dirty="0"/>
              <a:t> </a:t>
            </a:r>
            <a:r>
              <a:rPr lang="ru-RU" sz="1200" dirty="0"/>
              <a:t>становится сложно декомпозировать код.</a:t>
            </a:r>
          </a:p>
          <a:p>
            <a:pPr marL="342900" indent="-342900">
              <a:buAutoNum type="arabicPeriod"/>
            </a:pPr>
            <a:r>
              <a:rPr lang="ru-RU" sz="1200" dirty="0"/>
              <a:t>Отсутствовала инкапсуляция, в виду этого была нарушена связь между кодом и данными.</a:t>
            </a:r>
          </a:p>
          <a:p>
            <a:pPr marL="342900" indent="-342900">
              <a:buAutoNum type="arabicPeriod"/>
            </a:pPr>
            <a:r>
              <a:rPr lang="ru-RU" sz="1200" dirty="0"/>
              <a:t>Необходимо было копировать код и, как следствие, его дублировать.</a:t>
            </a:r>
          </a:p>
          <a:p>
            <a:endParaRPr lang="en-US" sz="1200" dirty="0" smtClean="0"/>
          </a:p>
        </p:txBody>
      </p:sp>
      <p:pic>
        <p:nvPicPr>
          <p:cNvPr id="1026" name="Picture 2" descr="ООП спагетти-к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72" y="1633307"/>
            <a:ext cx="3375668" cy="225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17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0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81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6538" y="1139588"/>
            <a:ext cx="27346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dirty="0" smtClean="0"/>
              <a:t>name;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smtClean="0"/>
              <a:t>salary;</a:t>
            </a:r>
            <a:endParaRPr lang="en-US" dirty="0"/>
          </a:p>
          <a:p>
            <a:r>
              <a:rPr lang="en-US" dirty="0" smtClean="0"/>
              <a:t>    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string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}</a:t>
            </a:r>
            <a:r>
              <a:rPr lang="ru-RU" dirty="0" smtClean="0"/>
              <a:t>   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WriteCode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{  … }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name)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61" y="1533301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18062" y="3603125"/>
            <a:ext cx="23170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public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RunEngine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dirty="0" smtClean="0"/>
              <a:t>()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00938" y="2360579"/>
            <a:ext cx="2317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Engine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endParaRPr lang="ru-RU" sz="1200" dirty="0" smtClean="0"/>
          </a:p>
          <a:p>
            <a:r>
              <a:rPr lang="ru-RU" sz="1200" dirty="0" smtClean="0"/>
              <a:t>  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GetAir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angularVelocity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7932" y="1601821"/>
            <a:ext cx="2944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virtual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669900"/>
                </a:solidFill>
              </a:rPr>
              <a:t>SuperCar</a:t>
            </a:r>
            <a:r>
              <a:rPr lang="en-US" sz="1200" dirty="0" smtClean="0">
                <a:solidFill>
                  <a:srgbClr val="669900"/>
                </a:solidFill>
              </a:rPr>
              <a:t> : 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override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200;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57" y="2137093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191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433668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9516" y="1325531"/>
            <a:ext cx="3380989" cy="311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308600" y="1043791"/>
            <a:ext cx="29781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dirty="0" smtClean="0">
                <a:latin typeface="Consolas"/>
              </a:rPr>
              <a:t> :  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IFace1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ru-RU" dirty="0" smtClean="0">
                <a:solidFill>
                  <a:srgbClr val="267F99"/>
                </a:solidFill>
                <a:latin typeface="Consolas"/>
              </a:rPr>
              <a:t>С</a:t>
            </a:r>
            <a:r>
              <a:rPr lang="ru-RU" dirty="0" smtClean="0">
                <a:latin typeface="Consolas"/>
              </a:rPr>
              <a:t> :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dirty="0" smtClean="0">
                <a:latin typeface="Consolas"/>
              </a:rPr>
              <a:t>,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}</a:t>
            </a:r>
            <a:endParaRPr lang="ru-RU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унаследовать 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78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 как нельзя наследоваться:</a:t>
            </a:r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31" y="1583323"/>
            <a:ext cx="3141757" cy="29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С может наследовать возможности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sz="1000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sz="1000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384270" cy="17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26359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об ООП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26359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Инкапсуляция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6359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26359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647949" y="4167231"/>
            <a:ext cx="3365501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523" y="2553696"/>
            <a:ext cx="217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j-lt"/>
              </a:rPr>
              <a:t>Код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C:</a:t>
            </a:r>
            <a:endParaRPr lang="ru-RU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349" y="2667206"/>
            <a:ext cx="43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Код ассемблера:</a:t>
            </a:r>
          </a:p>
          <a:p>
            <a:r>
              <a:rPr lang="ru-RU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x6h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заносим в 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число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заносим в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число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копируем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CX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в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DX = DX + AX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5133249" y="3097736"/>
            <a:ext cx="796160" cy="472966"/>
          </a:xfrm>
          <a:prstGeom prst="rightArrow">
            <a:avLst>
              <a:gd name="adj1" fmla="val 50000"/>
              <a:gd name="adj2" fmla="val 11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99901"/>
            <a:ext cx="7113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ООП в разработке использовался другой подход — процедурный. Программа представляется в нем как набор процедур и функций — подпрограмм, которые выполняют определенный блок кода с нужными входящими данными. </a:t>
            </a:r>
          </a:p>
        </p:txBody>
      </p:sp>
    </p:spTree>
    <p:extLst>
      <p:ext uri="{BB962C8B-B14F-4D97-AF65-F5344CB8AC3E}">
        <p14:creationId xmlns:p14="http://schemas.microsoft.com/office/powerpoint/2010/main" val="107123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5459</TotalTime>
  <Words>1675</Words>
  <Application>Microsoft Office PowerPoint</Application>
  <PresentationFormat>Экран (16:9)</PresentationFormat>
  <Paragraphs>326</Paragraphs>
  <Slides>40</Slides>
  <Notes>40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9" baseType="lpstr">
      <vt:lpstr>Calibri</vt:lpstr>
      <vt:lpstr>Consolas</vt:lpstr>
      <vt:lpstr>HeliosExtC</vt:lpstr>
      <vt:lpstr>Segoe UI</vt:lpstr>
      <vt:lpstr>Arial</vt:lpstr>
      <vt:lpstr>Courier New</vt:lpstr>
      <vt:lpstr>Arial Unicode MS</vt:lpstr>
      <vt:lpstr>Roboto</vt:lpstr>
      <vt:lpstr>Светлая тема</vt:lpstr>
      <vt:lpstr>ООП</vt:lpstr>
      <vt:lpstr>Презентация PowerPoint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Функциональное программирование</vt:lpstr>
      <vt:lpstr>Функциональное программирование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Некоторые нюансы наследования</vt:lpstr>
      <vt:lpstr>Множественное наследование запрещено</vt:lpstr>
      <vt:lpstr>Почему в C# множественное наследование запрещено</vt:lpstr>
      <vt:lpstr>Пример синтаксиса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Нилов Павел Геннадьевич</cp:lastModifiedBy>
  <cp:revision>516</cp:revision>
  <dcterms:modified xsi:type="dcterms:W3CDTF">2025-03-20T10:00:52Z</dcterms:modified>
</cp:coreProperties>
</file>