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56"/>
  </p:notesMasterIdLst>
  <p:sldIdLst>
    <p:sldId id="323" r:id="rId2"/>
    <p:sldId id="258" r:id="rId3"/>
    <p:sldId id="324" r:id="rId4"/>
    <p:sldId id="260" r:id="rId5"/>
    <p:sldId id="261" r:id="rId6"/>
    <p:sldId id="268" r:id="rId7"/>
    <p:sldId id="297" r:id="rId8"/>
    <p:sldId id="299" r:id="rId9"/>
    <p:sldId id="361" r:id="rId10"/>
    <p:sldId id="396" r:id="rId11"/>
    <p:sldId id="356" r:id="rId12"/>
    <p:sldId id="390" r:id="rId13"/>
    <p:sldId id="391" r:id="rId14"/>
    <p:sldId id="392" r:id="rId15"/>
    <p:sldId id="394" r:id="rId16"/>
    <p:sldId id="388" r:id="rId17"/>
    <p:sldId id="393" r:id="rId18"/>
    <p:sldId id="395" r:id="rId19"/>
    <p:sldId id="397" r:id="rId20"/>
    <p:sldId id="389" r:id="rId21"/>
    <p:sldId id="387" r:id="rId22"/>
    <p:sldId id="386" r:id="rId23"/>
    <p:sldId id="385" r:id="rId24"/>
    <p:sldId id="384" r:id="rId25"/>
    <p:sldId id="362" r:id="rId26"/>
    <p:sldId id="353" r:id="rId27"/>
    <p:sldId id="372" r:id="rId28"/>
    <p:sldId id="363" r:id="rId29"/>
    <p:sldId id="354" r:id="rId30"/>
    <p:sldId id="373" r:id="rId31"/>
    <p:sldId id="364" r:id="rId32"/>
    <p:sldId id="376" r:id="rId33"/>
    <p:sldId id="375" r:id="rId34"/>
    <p:sldId id="374" r:id="rId35"/>
    <p:sldId id="355" r:id="rId36"/>
    <p:sldId id="365" r:id="rId37"/>
    <p:sldId id="377" r:id="rId38"/>
    <p:sldId id="371" r:id="rId39"/>
    <p:sldId id="366" r:id="rId40"/>
    <p:sldId id="357" r:id="rId41"/>
    <p:sldId id="367" r:id="rId42"/>
    <p:sldId id="358" r:id="rId43"/>
    <p:sldId id="378" r:id="rId44"/>
    <p:sldId id="368" r:id="rId45"/>
    <p:sldId id="360" r:id="rId46"/>
    <p:sldId id="381" r:id="rId47"/>
    <p:sldId id="379" r:id="rId48"/>
    <p:sldId id="302" r:id="rId49"/>
    <p:sldId id="303" r:id="rId50"/>
    <p:sldId id="382" r:id="rId51"/>
    <p:sldId id="383" r:id="rId52"/>
    <p:sldId id="304" r:id="rId53"/>
    <p:sldId id="380" r:id="rId54"/>
    <p:sldId id="306" r:id="rId55"/>
  </p:sldIdLst>
  <p:sldSz cx="9144000" cy="5143500" type="screen16x9"/>
  <p:notesSz cx="6858000" cy="9144000"/>
  <p:embeddedFontLst>
    <p:embeddedFont>
      <p:font typeface="Roboto" charset="0"/>
      <p:regular r:id="rId57"/>
      <p:bold r:id="rId58"/>
      <p:italic r:id="rId59"/>
      <p:boldItalic r:id="rId60"/>
    </p:embeddedFont>
    <p:embeddedFont>
      <p:font typeface="Consolas" pitchFamily="49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2246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24911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3287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0616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061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1659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85354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45650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0054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90422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905287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66755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894642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54118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68859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396843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214383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42090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20998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32114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654365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99396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757225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89320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89320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42375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?view=net-8.0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xmlns="" val="413665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5"/>
            <a:ext cx="3807748" cy="351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Наследование</a:t>
            </a:r>
            <a:r>
              <a:rPr lang="ru-RU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– это механизм, который позволяет использовать возможности других классов. </a:t>
            </a:r>
            <a:endParaRPr lang="en-US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Наследование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базовым классом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. Класс, который наследует члены базового класса,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22" name="Picture 2" descr="Exploring Inheritance in Object-Oriented Programming - DEV Comm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0647" y="946825"/>
            <a:ext cx="4762500" cy="3810000"/>
          </a:xfrm>
          <a:prstGeom prst="rect">
            <a:avLst/>
          </a:prstGeom>
          <a:noFill/>
        </p:spPr>
      </p:pic>
      <p:sp>
        <p:nvSpPr>
          <p:cNvPr id="2" name="Овальная выноска 1"/>
          <p:cNvSpPr/>
          <p:nvPr/>
        </p:nvSpPr>
        <p:spPr>
          <a:xfrm>
            <a:off x="6904383" y="755374"/>
            <a:ext cx="102041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Что-то</a:t>
            </a:r>
            <a:endParaRPr lang="ru-RU" dirty="0"/>
          </a:p>
        </p:txBody>
      </p:sp>
      <p:sp>
        <p:nvSpPr>
          <p:cNvPr id="6" name="Овальная выноска 5"/>
          <p:cNvSpPr/>
          <p:nvPr/>
        </p:nvSpPr>
        <p:spPr>
          <a:xfrm>
            <a:off x="7924801" y="2394625"/>
            <a:ext cx="766050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Мяу</a:t>
            </a:r>
            <a:endParaRPr lang="ru-RU" dirty="0"/>
          </a:p>
        </p:txBody>
      </p:sp>
      <p:sp>
        <p:nvSpPr>
          <p:cNvPr id="7" name="Овальная выноска 6"/>
          <p:cNvSpPr/>
          <p:nvPr/>
        </p:nvSpPr>
        <p:spPr>
          <a:xfrm>
            <a:off x="4870174" y="2313900"/>
            <a:ext cx="68248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3946896" cy="358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 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Наследование обозначается символом «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», следующего после имени класса с указанием всех типов, перечисленных через «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», о</a:t>
            </a: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 которых он наследуется.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Класс может наследоваться только от одного класса, и от любого количества интерфейсов.</a:t>
            </a:r>
            <a:endParaRPr lang="ru-RU" dirty="0" smtClean="0"/>
          </a:p>
        </p:txBody>
      </p:sp>
      <p:sp>
        <p:nvSpPr>
          <p:cNvPr id="4" name="Google Shape;438;p74"/>
          <p:cNvSpPr txBox="1"/>
          <p:nvPr/>
        </p:nvSpPr>
        <p:spPr>
          <a:xfrm>
            <a:off x="5038078" y="1419268"/>
            <a:ext cx="3946896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smtClean="0"/>
              <a:t>//код класса</a:t>
            </a:r>
            <a:endParaRPr lang="ru-RU" dirty="0"/>
          </a:p>
          <a:p>
            <a:r>
              <a:rPr lang="ru-RU" dirty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IEquatable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Icomparable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/>
              <a:t>//</a:t>
            </a:r>
            <a:r>
              <a:rPr lang="ru-RU" dirty="0"/>
              <a:t>код класса</a:t>
            </a:r>
          </a:p>
          <a:p>
            <a:r>
              <a:rPr lang="ru-RU" dirty="0"/>
              <a:t>}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 C#, при наследовании у родительского (базового) класса наследуются все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публичные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защищенные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члены класса,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включая: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Поля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(если они имеют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Свойства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34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не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В рамках .</a:t>
            </a:r>
            <a:r>
              <a:rPr lang="en-US" dirty="0" smtClean="0"/>
              <a:t>Net </a:t>
            </a:r>
            <a:r>
              <a:rPr lang="ru-RU" dirty="0" smtClean="0"/>
              <a:t>классами не наследуются: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Классы</a:t>
            </a:r>
            <a:r>
              <a:rPr lang="en-US" b="1" dirty="0" smtClean="0"/>
              <a:t> </a:t>
            </a:r>
            <a:r>
              <a:rPr lang="ru-RU" b="1" dirty="0" smtClean="0"/>
              <a:t>и методы, </a:t>
            </a:r>
            <a:r>
              <a:rPr lang="ru-RU" b="1" dirty="0" smtClean="0"/>
              <a:t>помеченные ключевым словом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en-US" b="1" dirty="0" smtClean="0"/>
              <a:t>(</a:t>
            </a:r>
            <a:r>
              <a:rPr lang="ru-RU" b="1" dirty="0" smtClean="0"/>
              <a:t>запечатанный</a:t>
            </a:r>
            <a:r>
              <a:rPr lang="en-US" b="1" dirty="0" smtClean="0"/>
              <a:t>)</a:t>
            </a:r>
            <a:r>
              <a:rPr lang="ru-RU" b="1" dirty="0" smtClean="0"/>
              <a:t>.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Конструкторы</a:t>
            </a:r>
            <a:r>
              <a:rPr lang="ru-RU" dirty="0" smtClean="0"/>
              <a:t>.</a:t>
            </a:r>
            <a:r>
              <a:rPr lang="ru-RU" b="1" dirty="0" smtClean="0"/>
              <a:t> 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Статичные члены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ru-RU" b="1" dirty="0" smtClean="0"/>
              <a:t>).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Закрытые </a:t>
            </a:r>
            <a:r>
              <a:rPr lang="ru-RU" b="1" dirty="0"/>
              <a:t>члены (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ru-RU" b="1" dirty="0" smtClean="0"/>
              <a:t>)</a:t>
            </a:r>
            <a:r>
              <a:rPr lang="ru-RU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Закрытые </a:t>
            </a:r>
            <a:r>
              <a:rPr lang="ru-RU" dirty="0"/>
              <a:t>поля и методы недоступны напрямую в производных </a:t>
            </a:r>
            <a:r>
              <a:rPr lang="ru-RU" dirty="0" smtClean="0"/>
              <a:t>классах.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Но </a:t>
            </a:r>
            <a:r>
              <a:rPr lang="ru-RU" dirty="0"/>
              <a:t>их можно косвенно использовать, если базовый класс предоставляет публичные или защищенные методы для работы с ними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Base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500551" y="1060033"/>
            <a:ext cx="412445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/>
              <a:t>Ключевое слово используется для доступа к членам базового класса из производного класса. </a:t>
            </a:r>
            <a:endParaRPr lang="en-US" dirty="0" smtClean="0"/>
          </a:p>
          <a:p>
            <a:r>
              <a:rPr lang="ru-RU" dirty="0" smtClean="0"/>
              <a:t>Используйте </a:t>
            </a:r>
            <a:r>
              <a:rPr lang="ru-RU" dirty="0"/>
              <a:t>его, если вы хотите</a:t>
            </a:r>
            <a:r>
              <a:rPr lang="ru-RU" dirty="0" smtClean="0"/>
              <a:t>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Вызвать метод базового класса.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Определить конструктор </a:t>
            </a:r>
            <a:r>
              <a:rPr lang="ru-RU" dirty="0"/>
              <a:t>базового класса, который должен вызываться при создании экземпляров производного класса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4727995" y="1009925"/>
            <a:ext cx="4124458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protected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dirty="0" err="1"/>
              <a:t>GetInfo</a:t>
            </a:r>
            <a:r>
              <a:rPr lang="en-US" dirty="0"/>
              <a:t>()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{ }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smtClean="0"/>
              <a:t>{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"in </a:t>
            </a:r>
            <a:r>
              <a:rPr lang="en-US" dirty="0" err="1" smtClean="0">
                <a:solidFill>
                  <a:srgbClr val="C00000"/>
                </a:solidFill>
              </a:rPr>
              <a:t>BaseClass</a:t>
            </a:r>
            <a:r>
              <a:rPr lang="en-US" dirty="0" smtClean="0">
                <a:solidFill>
                  <a:srgbClr val="C00000"/>
                </a:solidFill>
              </a:rPr>
              <a:t>()");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 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pPr lvl="3"/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SomeMethod</a:t>
            </a:r>
            <a:r>
              <a:rPr lang="en-US" dirty="0"/>
              <a:t>()</a:t>
            </a:r>
          </a:p>
          <a:p>
            <a:pPr lvl="3"/>
            <a:r>
              <a:rPr lang="en-US" dirty="0" smtClean="0"/>
              <a:t>  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(); </a:t>
            </a:r>
            <a:r>
              <a:rPr lang="ru-RU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()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45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654996" y="3968885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9" y="995414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Транзитивное наследование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654996" y="3968885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</p:spTree>
    <p:extLst>
      <p:ext uri="{BB962C8B-B14F-4D97-AF65-F5344CB8AC3E}">
        <p14:creationId xmlns:p14="http://schemas.microsoft.com/office/powerpoint/2010/main" xmlns="" val="98125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virtual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3532267" cy="30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Методов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Свойств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Событий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Virtual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иметь реализацию в методе по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умолчанию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переопределять ее в дочерних классах.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186138" y="1048614"/>
            <a:ext cx="4257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string</a:t>
            </a:r>
            <a:r>
              <a:rPr lang="en-US" dirty="0" smtClean="0"/>
              <a:t> name = </a:t>
            </a:r>
            <a:r>
              <a:rPr lang="en-US" dirty="0" smtClean="0">
                <a:solidFill>
                  <a:srgbClr val="C00000"/>
                </a:solidFill>
              </a:rPr>
              <a:t>"Animal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virtual string</a:t>
            </a:r>
            <a:r>
              <a:rPr lang="en-US" dirty="0" smtClean="0"/>
              <a:t> Name</a:t>
            </a:r>
          </a:p>
          <a:p>
            <a:r>
              <a:rPr lang="ru-RU" dirty="0" smtClean="0"/>
              <a:t>    </a:t>
            </a:r>
            <a:r>
              <a:rPr lang="ru-RU" dirty="0" smtClean="0"/>
              <a:t>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dirty="0" smtClean="0"/>
              <a:t> { 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/>
              <a:t> name; </a:t>
            </a:r>
            <a:r>
              <a:rPr lang="en-US" dirty="0" smtClean="0"/>
              <a:t>}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dirty="0" smtClean="0"/>
              <a:t>; </a:t>
            </a:r>
            <a:r>
              <a:rPr lang="en-US" dirty="0" smtClean="0"/>
              <a:t>}</a:t>
            </a:r>
            <a:r>
              <a:rPr lang="ru-RU" dirty="0" smtClean="0"/>
              <a:t> }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virtual void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dirty="0" smtClean="0"/>
              <a:t>()</a:t>
            </a:r>
          </a:p>
          <a:p>
            <a:r>
              <a:rPr lang="ru-RU" dirty="0" smtClean="0"/>
              <a:t>    </a:t>
            </a:r>
            <a:r>
              <a:rPr lang="ru-RU" dirty="0" smtClean="0"/>
              <a:t>{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"Animal makes a sound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r>
              <a:rPr lang="en-US" dirty="0" smtClean="0"/>
              <a:t>);</a:t>
            </a:r>
            <a:r>
              <a:rPr lang="ru-RU" dirty="0" smtClean="0"/>
              <a:t>  </a:t>
            </a:r>
            <a:r>
              <a:rPr lang="ru-RU" dirty="0" smtClean="0"/>
              <a:t>}</a:t>
            </a:r>
          </a:p>
          <a:p>
            <a:r>
              <a:rPr lang="ru-RU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dirty="0" smtClean="0"/>
              <a:t>{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public override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smtClean="0"/>
              <a:t>Name 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dirty="0" smtClean="0"/>
              <a:t>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set</a:t>
            </a:r>
            <a:r>
              <a:rPr lang="en-US" dirty="0" smtClean="0"/>
              <a:t>; 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 void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dirty="0" smtClean="0"/>
              <a:t>()</a:t>
            </a:r>
          </a:p>
          <a:p>
            <a:r>
              <a:rPr lang="ru-RU" dirty="0" smtClean="0"/>
              <a:t>    </a:t>
            </a:r>
            <a:r>
              <a:rPr lang="ru-RU" dirty="0" smtClean="0"/>
              <a:t>{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"Dog barks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r>
              <a:rPr lang="en-US" dirty="0" smtClean="0"/>
              <a:t>);</a:t>
            </a:r>
            <a:r>
              <a:rPr lang="ru-RU" dirty="0" smtClean="0"/>
              <a:t>  </a:t>
            </a:r>
            <a:r>
              <a:rPr lang="ru-RU" dirty="0" smtClean="0"/>
              <a:t>}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5518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4939535" cy="255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abstract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может применяться для:</a:t>
            </a:r>
          </a:p>
          <a:p>
            <a:r>
              <a:rPr lang="ru-RU" sz="1200" b="1" dirty="0" smtClean="0"/>
              <a:t>Абстрактный класс:</a:t>
            </a:r>
            <a:endParaRPr lang="ru-RU" sz="1200" dirty="0" smtClean="0"/>
          </a:p>
          <a:p>
            <a:r>
              <a:rPr lang="ru-RU" sz="1200" dirty="0" smtClean="0"/>
              <a:t>Не может быть </a:t>
            </a:r>
            <a:r>
              <a:rPr lang="ru-RU" sz="1200" dirty="0" err="1" smtClean="0"/>
              <a:t>инстанцирован</a:t>
            </a:r>
            <a:r>
              <a:rPr lang="ru-RU" sz="1200" dirty="0" smtClean="0"/>
              <a:t> (нельзя создать объект абстрактного класса).</a:t>
            </a:r>
          </a:p>
          <a:p>
            <a:r>
              <a:rPr lang="ru-RU" sz="1200" dirty="0" smtClean="0"/>
              <a:t>Может содержать как абстрактные методы (без реализации), так и обычные (с реализацией).</a:t>
            </a:r>
          </a:p>
          <a:p>
            <a:r>
              <a:rPr lang="ru-RU" sz="1200" dirty="0" smtClean="0"/>
              <a:t>Используется для описания базового функционала, который будет расширяться в производных классах.</a:t>
            </a:r>
          </a:p>
          <a:p>
            <a:r>
              <a:rPr lang="ru-RU" sz="1200" b="1" dirty="0" smtClean="0"/>
              <a:t>Абстрактный метод:</a:t>
            </a:r>
            <a:endParaRPr lang="ru-RU" sz="1200" dirty="0" smtClean="0"/>
          </a:p>
          <a:p>
            <a:r>
              <a:rPr lang="ru-RU" sz="1200" dirty="0" smtClean="0"/>
              <a:t>Определяется только в абстрактных классах.</a:t>
            </a:r>
          </a:p>
          <a:p>
            <a:r>
              <a:rPr lang="ru-RU" sz="1200" dirty="0" smtClean="0"/>
              <a:t>Не имеет реализации в базовом классе (только заголовок метода).</a:t>
            </a:r>
          </a:p>
          <a:p>
            <a:r>
              <a:rPr lang="ru-RU" sz="1200" dirty="0" smtClean="0"/>
              <a:t>Должен быть переопределён в каждом производном классе.</a:t>
            </a: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11302" y="1048614"/>
            <a:ext cx="31323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string</a:t>
            </a:r>
            <a:r>
              <a:rPr lang="en-US" dirty="0" smtClean="0"/>
              <a:t> name = </a:t>
            </a:r>
            <a:r>
              <a:rPr lang="en-US" dirty="0" smtClean="0">
                <a:solidFill>
                  <a:srgbClr val="C00000"/>
                </a:solidFill>
              </a:rPr>
              <a:t>"Animal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virtual string</a:t>
            </a:r>
            <a:r>
              <a:rPr lang="en-US" dirty="0" smtClean="0"/>
              <a:t> Name</a:t>
            </a:r>
          </a:p>
          <a:p>
            <a:r>
              <a:rPr lang="ru-RU" dirty="0" smtClean="0"/>
              <a:t>    </a:t>
            </a:r>
            <a:r>
              <a:rPr lang="ru-RU" dirty="0" smtClean="0"/>
              <a:t>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dirty="0" smtClean="0"/>
              <a:t> { 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/>
              <a:t> name; </a:t>
            </a:r>
            <a:r>
              <a:rPr lang="en-US" dirty="0" smtClean="0"/>
              <a:t>}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dirty="0" smtClean="0"/>
              <a:t> 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 =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dirty="0" smtClean="0"/>
              <a:t>; </a:t>
            </a:r>
            <a:r>
              <a:rPr lang="en-US" dirty="0" smtClean="0"/>
              <a:t>}</a:t>
            </a:r>
            <a:r>
              <a:rPr lang="ru-RU" dirty="0" smtClean="0"/>
              <a:t> }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virtual void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dirty="0" smtClean="0"/>
              <a:t>()</a:t>
            </a:r>
          </a:p>
          <a:p>
            <a:r>
              <a:rPr lang="ru-RU" dirty="0" smtClean="0"/>
              <a:t>    </a:t>
            </a:r>
            <a:r>
              <a:rPr lang="ru-RU" dirty="0" smtClean="0"/>
              <a:t>{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"Animal makes a sound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r>
              <a:rPr lang="en-US" dirty="0" smtClean="0"/>
              <a:t>);</a:t>
            </a:r>
            <a:r>
              <a:rPr lang="ru-RU" dirty="0" smtClean="0"/>
              <a:t>  </a:t>
            </a:r>
            <a:r>
              <a:rPr lang="ru-RU" dirty="0" smtClean="0"/>
              <a:t>}</a:t>
            </a:r>
          </a:p>
          <a:p>
            <a:r>
              <a:rPr lang="ru-RU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dirty="0" smtClean="0"/>
              <a:t> :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dirty="0" smtClean="0"/>
              <a:t>{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public override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smtClean="0"/>
              <a:t>Name {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dirty="0" smtClean="0"/>
              <a:t>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set</a:t>
            </a:r>
            <a:r>
              <a:rPr lang="en-US" dirty="0" smtClean="0"/>
              <a:t>; 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 void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dirty="0" smtClean="0"/>
              <a:t>()</a:t>
            </a:r>
          </a:p>
          <a:p>
            <a:r>
              <a:rPr lang="ru-RU" dirty="0" smtClean="0"/>
              <a:t>    </a:t>
            </a:r>
            <a:r>
              <a:rPr lang="ru-RU" dirty="0" smtClean="0"/>
              <a:t>{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"Dog barks</a:t>
            </a:r>
            <a:r>
              <a:rPr lang="en-US" dirty="0" smtClean="0">
                <a:solidFill>
                  <a:srgbClr val="C00000"/>
                </a:solidFill>
              </a:rPr>
              <a:t>"</a:t>
            </a:r>
            <a:r>
              <a:rPr lang="en-US" dirty="0" smtClean="0"/>
              <a:t>);</a:t>
            </a:r>
            <a:r>
              <a:rPr lang="ru-RU" dirty="0" smtClean="0"/>
              <a:t>  </a:t>
            </a:r>
            <a:r>
              <a:rPr lang="ru-RU" dirty="0" smtClean="0"/>
              <a:t>}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5518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r>
              <a:rPr lang="en-US" dirty="0" smtClean="0"/>
              <a:t> </a:t>
            </a:r>
            <a:r>
              <a:rPr lang="ru-RU" dirty="0" smtClean="0"/>
              <a:t>от значимых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Наследуемся от класса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1698625"/>
            <a:ext cx="2209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6256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Проекция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преобразования объекта в новую форму, </a:t>
            </a:r>
            <a:r>
              <a:rPr lang="ru-RU" sz="1200" dirty="0" smtClean="0"/>
              <a:t>которая часто состоит только из этих свойств, которые впоследствии используются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53250" name="Picture 2" descr="[Курс «Автоматизация Revit на языке C#: базовый уровень»] LIN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1733550"/>
            <a:ext cx="4785138" cy="2691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083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SelectMany</a:t>
            </a:r>
            <a:r>
              <a:rPr lang="en-US" dirty="0" smtClean="0"/>
              <a:t> </a:t>
            </a:r>
            <a:r>
              <a:rPr lang="ru-RU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5"/>
              </a:rPr>
              <a:t>Zip</a:t>
            </a:r>
            <a:r>
              <a:rPr lang="ru-RU" dirty="0" smtClean="0"/>
              <a:t> – создает последовательность кортежей из 2-3 указанных последовательностей.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1896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546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операторы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576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0911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290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4330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8078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265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863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636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5980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77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6144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:p14="http://schemas.microsoft.com/office/powerpoint/2010/main" xmlns="" val="396502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769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3007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5767" y="2572726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535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endParaRPr lang="ru-RU" dirty="0" smtClean="0"/>
          </a:p>
        </p:txBody>
      </p:sp>
      <p:sp>
        <p:nvSpPr>
          <p:cNvPr id="95240" name="AutoShape 8" descr="https://miro.medium.com/v2/resize:fit:845/1*ZeLUpu-k3yK7tZ-QzPp3e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209" y="1185316"/>
            <a:ext cx="5208105" cy="34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7535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167455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Описание всех методов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Документация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/>
            <a:r>
              <a:rPr lang="ru-RU" dirty="0" smtClean="0"/>
              <a:t>Подробное  описание всех операторов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Вы сможете найти: </a:t>
            </a:r>
            <a:r>
              <a:rPr lang="ru-RU" dirty="0" smtClean="0">
                <a:hlinkClick r:id="rId3"/>
              </a:rPr>
              <a:t>тут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Фильтрация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641875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Секционирование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Операции с наборами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01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данных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41869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ru-RU" sz="1200" dirty="0" smtClean="0">
                <a:latin typeface="Roboto" charset="0"/>
                <a:ea typeface="Roboto" charset="0"/>
              </a:rPr>
              <a:t>Преобразование(конвертация</a:t>
            </a:r>
            <a:r>
              <a:rPr lang="ru-RU" sz="1200" dirty="0" smtClean="0"/>
              <a:t>)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41869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ru-RU" dirty="0" smtClean="0">
                <a:latin typeface="Roboto" charset="0"/>
                <a:ea typeface="Roboto" charset="0"/>
              </a:rPr>
              <a:t>Операции соединения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41869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Группировка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36"/>
          <p:cNvSpPr/>
          <p:nvPr/>
        </p:nvSpPr>
        <p:spPr>
          <a:xfrm>
            <a:off x="659597" y="4178208"/>
            <a:ext cx="3395568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Квантификаторы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4641869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Три кита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182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Наследование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err="1" smtClean="0">
                <a:latin typeface="Roboto"/>
                <a:ea typeface="Roboto"/>
                <a:cs typeface="Roboto"/>
                <a:sym typeface="Roboto"/>
              </a:rPr>
              <a:t>Инкапусляция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Полиморфизм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Абстракция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Инкапсуляция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1569</Words>
  <Application>Microsoft Office PowerPoint</Application>
  <PresentationFormat>Экран (16:9)</PresentationFormat>
  <Paragraphs>268</Paragraphs>
  <Slides>54</Slides>
  <Notes>54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2" baseType="lpstr">
      <vt:lpstr>Arial</vt:lpstr>
      <vt:lpstr>Roboto</vt:lpstr>
      <vt:lpstr>Consolas</vt:lpstr>
      <vt:lpstr>var(--code-font-family)</vt:lpstr>
      <vt:lpstr>SFMono-Regular</vt:lpstr>
      <vt:lpstr>Avenir</vt:lpstr>
      <vt:lpstr>Courier New</vt:lpstr>
      <vt:lpstr>Светлая тема</vt:lpstr>
      <vt:lpstr>ООП</vt:lpstr>
      <vt:lpstr>Слайд 2</vt:lpstr>
      <vt:lpstr>Linq-операторы </vt:lpstr>
      <vt:lpstr>Правила вебинара</vt:lpstr>
      <vt:lpstr>Маршрут вебинара</vt:lpstr>
      <vt:lpstr>Цели вебинара</vt:lpstr>
      <vt:lpstr>Три кита ООП</vt:lpstr>
      <vt:lpstr>Операции Linq</vt:lpstr>
      <vt:lpstr>Инкапсуляция</vt:lpstr>
      <vt:lpstr>Наследование</vt:lpstr>
      <vt:lpstr>Что такое наследование?</vt:lpstr>
      <vt:lpstr>Синтаксис наследования</vt:lpstr>
      <vt:lpstr>Что наследуется</vt:lpstr>
      <vt:lpstr>Что не наследуется</vt:lpstr>
      <vt:lpstr>Base</vt:lpstr>
      <vt:lpstr>Множественное наследование запрещено</vt:lpstr>
      <vt:lpstr>Транзитивное наследование</vt:lpstr>
      <vt:lpstr>Ключевое слово virtual</vt:lpstr>
      <vt:lpstr>Ключевое слово abstract</vt:lpstr>
      <vt:lpstr>Наследование от значимых типов</vt:lpstr>
      <vt:lpstr>Наследуемся от класса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Группирование данных</vt:lpstr>
      <vt:lpstr>Описание всех методов</vt:lpstr>
      <vt:lpstr>Документация</vt:lpstr>
      <vt:lpstr>Ответы на вопросы</vt:lpstr>
      <vt:lpstr>Решение задач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269</cp:revision>
  <dcterms:modified xsi:type="dcterms:W3CDTF">2024-11-19T19:20:54Z</dcterms:modified>
</cp:coreProperties>
</file>