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6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35" r:id="rId10"/>
    <p:sldId id="434" r:id="rId11"/>
    <p:sldId id="403" r:id="rId12"/>
    <p:sldId id="429" r:id="rId13"/>
    <p:sldId id="422" r:id="rId14"/>
    <p:sldId id="299" r:id="rId15"/>
    <p:sldId id="400" r:id="rId16"/>
    <p:sldId id="399" r:id="rId17"/>
    <p:sldId id="406" r:id="rId18"/>
    <p:sldId id="405" r:id="rId19"/>
    <p:sldId id="407" r:id="rId20"/>
    <p:sldId id="408" r:id="rId21"/>
    <p:sldId id="409" r:id="rId22"/>
    <p:sldId id="412" r:id="rId23"/>
    <p:sldId id="383" r:id="rId24"/>
    <p:sldId id="396" r:id="rId25"/>
    <p:sldId id="356" r:id="rId26"/>
    <p:sldId id="390" r:id="rId27"/>
    <p:sldId id="436" r:id="rId28"/>
    <p:sldId id="391" r:id="rId29"/>
    <p:sldId id="392" r:id="rId30"/>
    <p:sldId id="437" r:id="rId31"/>
    <p:sldId id="438" r:id="rId32"/>
    <p:sldId id="440" r:id="rId33"/>
    <p:sldId id="441" r:id="rId34"/>
    <p:sldId id="388" r:id="rId35"/>
    <p:sldId id="415" r:id="rId36"/>
    <p:sldId id="426" r:id="rId37"/>
    <p:sldId id="393" r:id="rId38"/>
    <p:sldId id="394" r:id="rId39"/>
    <p:sldId id="395" r:id="rId40"/>
    <p:sldId id="402" r:id="rId41"/>
    <p:sldId id="419" r:id="rId42"/>
    <p:sldId id="433" r:id="rId43"/>
    <p:sldId id="430" r:id="rId44"/>
    <p:sldId id="306" r:id="rId45"/>
  </p:sldIdLst>
  <p:sldSz cx="9144000" cy="5143500" type="screen16x9"/>
  <p:notesSz cx="6858000" cy="9144000"/>
  <p:embeddedFontLst>
    <p:embeddedFont>
      <p:font typeface="Roboto" charset="0"/>
      <p:regular r:id="rId47"/>
      <p:bold r:id="rId48"/>
      <p:italic r:id="rId49"/>
      <p:boldItalic r:id="rId50"/>
    </p:embeddedFont>
    <p:embeddedFont>
      <p:font typeface="Consolas" pitchFamily="49" charset="0"/>
      <p:regular r:id="rId51"/>
      <p:bold r:id="rId52"/>
      <p:italic r:id="rId53"/>
      <p:boldItalic r:id="rId54"/>
    </p:embeddedFont>
    <p:embeddedFont>
      <p:font typeface="Calibri" pitchFamily="34" charset="0"/>
      <p:regular r:id="rId55"/>
      <p:bold r:id="rId56"/>
      <p:italic r:id="rId57"/>
      <p:boldItalic r:id="rId58"/>
    </p:embeddedFont>
    <p:embeddedFont>
      <p:font typeface="Arial Unicode MS" pitchFamily="34" charset="-128"/>
      <p:regular r:id="rId59"/>
    </p:embeddedFont>
    <p:embeddedFont>
      <p:font typeface="Segoe UI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-108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39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204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00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3686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4199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224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43090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23287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24911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400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4365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Процедурное </a:t>
            </a:r>
            <a:r>
              <a:rPr lang="ru-RU" sz="1200" dirty="0"/>
              <a:t>программирование хорошо подходит для легких программ без сложной структуры. Но если блоки кода большие, а функций сотни, придется редактировать каждую из них, продумывать новую логику. В результате может образоваться много плохо читаемого, перемешанного кода — «спагетти-кода» или «лапши</a:t>
            </a:r>
            <a:r>
              <a:rPr lang="ru-RU" sz="1200" dirty="0" smtClean="0"/>
              <a:t>».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/>
              <a:t>Минусы использования функционального программирования </a:t>
            </a:r>
            <a:r>
              <a:rPr lang="ru-RU" sz="1200" b="1" dirty="0"/>
              <a:t>для крупных проектов</a:t>
            </a:r>
            <a:r>
              <a:rPr lang="ru-RU" sz="1200" dirty="0"/>
              <a:t>:</a:t>
            </a:r>
          </a:p>
          <a:p>
            <a:pPr marL="342900" indent="-342900">
              <a:buAutoNum type="arabicPeriod"/>
            </a:pPr>
            <a:r>
              <a:rPr lang="ru-RU" sz="1200" dirty="0"/>
              <a:t>Сложно управлять кодом в виду того, что</a:t>
            </a:r>
            <a:r>
              <a:rPr lang="en-US" sz="1200" dirty="0"/>
              <a:t> </a:t>
            </a:r>
            <a:r>
              <a:rPr lang="ru-RU" sz="1200" dirty="0"/>
              <a:t>становится сложно декомпозировать код.</a:t>
            </a:r>
          </a:p>
          <a:p>
            <a:pPr marL="342900" indent="-342900">
              <a:buAutoNum type="arabicPeriod"/>
            </a:pPr>
            <a:r>
              <a:rPr lang="ru-RU" sz="1200" dirty="0"/>
              <a:t>Отсутствовала инкапсуляция, в виду этого была нарушена связь между кодом и данными.</a:t>
            </a:r>
          </a:p>
          <a:p>
            <a:pPr marL="342900" indent="-342900">
              <a:buAutoNum type="arabicPeriod"/>
            </a:pPr>
            <a:r>
              <a:rPr lang="ru-RU" sz="1200" dirty="0"/>
              <a:t>Необходимо было копировать код и, как следствие, его дублировать.</a:t>
            </a:r>
          </a:p>
          <a:p>
            <a:endParaRPr lang="en-US" sz="1200" dirty="0" smtClean="0"/>
          </a:p>
        </p:txBody>
      </p:sp>
      <p:pic>
        <p:nvPicPr>
          <p:cNvPr id="1026" name="Picture 2" descr="ООП спагетти-к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72" y="1633307"/>
            <a:ext cx="3375668" cy="2250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82479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1752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7086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81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6538" y="1139588"/>
            <a:ext cx="27346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dirty="0" smtClean="0"/>
              <a:t>name;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smtClean="0"/>
              <a:t>salary;</a:t>
            </a:r>
            <a:endParaRPr lang="en-US" dirty="0"/>
          </a:p>
          <a:p>
            <a:r>
              <a:rPr lang="en-US" dirty="0" smtClean="0"/>
              <a:t>    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string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}</a:t>
            </a:r>
            <a:r>
              <a:rPr lang="ru-RU" dirty="0" smtClean="0"/>
              <a:t>   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WriteCode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{  … }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name)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61" y="1533301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18062" y="3603125"/>
            <a:ext cx="23170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public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RunEngine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dirty="0" smtClean="0"/>
              <a:t>()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00938" y="2360579"/>
            <a:ext cx="2317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Engine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endParaRPr lang="ru-RU" sz="1200" dirty="0" smtClean="0"/>
          </a:p>
          <a:p>
            <a:r>
              <a:rPr lang="ru-RU" sz="1200" dirty="0" smtClean="0"/>
              <a:t>  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GetAir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angularVelocity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7932" y="1601821"/>
            <a:ext cx="2944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virtual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669900"/>
                </a:solidFill>
              </a:rPr>
              <a:t>SuperCar</a:t>
            </a:r>
            <a:r>
              <a:rPr lang="en-US" sz="1200" dirty="0" smtClean="0">
                <a:solidFill>
                  <a:srgbClr val="669900"/>
                </a:solidFill>
              </a:rPr>
              <a:t> : 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override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200;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57" y="2137093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911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433668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769010" y="902020"/>
            <a:ext cx="226374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ru-RU" sz="1200" dirty="0" smtClean="0">
                <a:solidFill>
                  <a:srgbClr val="267F99"/>
                </a:solidFill>
                <a:latin typeface="Consolas"/>
              </a:rPr>
              <a:t>С</a:t>
            </a:r>
            <a:r>
              <a:rPr lang="ru-RU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1071563"/>
            <a:ext cx="3733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87968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автоматически.</a:t>
            </a:r>
            <a:r>
              <a:rPr lang="en-US" dirty="0" smtClean="0"/>
              <a:t> </a:t>
            </a:r>
            <a:r>
              <a:rPr lang="ru-RU" dirty="0" smtClean="0"/>
              <a:t>Конструктору нужно задать явное наследование конструктора от базового класс через</a:t>
            </a:r>
            <a:r>
              <a:rPr lang="en-US" dirty="0" smtClean="0"/>
              <a:t> </a:t>
            </a:r>
            <a:r>
              <a:rPr lang="ru-RU" dirty="0" smtClean="0"/>
              <a:t>ключевое слово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</a:t>
            </a:r>
            <a:r>
              <a:rPr lang="ru-RU" dirty="0" smtClean="0"/>
              <a:t>наследовать </a:t>
            </a:r>
            <a:r>
              <a:rPr lang="ru-RU" dirty="0" smtClean="0"/>
              <a:t>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классы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6046" y="2866186"/>
            <a:ext cx="6278274" cy="106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771449" y="1502159"/>
            <a:ext cx="33660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{}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ChildSealed</a:t>
            </a:r>
            <a:r>
              <a:rPr lang="en-US" dirty="0" smtClean="0">
                <a:latin typeface="Consolas"/>
              </a:rPr>
              <a:t> :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 }</a:t>
            </a:r>
            <a:endParaRPr lang="en-US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709205" y="1507014"/>
            <a:ext cx="38566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От запечатанного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класса наследование запрещено.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методы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7869" y="1035754"/>
            <a:ext cx="476838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Метод переопределен и запечатан (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sealed)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Попытка переопределения метода приведет к ошибке</a:t>
            </a:r>
            <a:endParaRPr lang="ru-RU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Bulldog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Ошибка компиляции!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Speak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запечатан в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Dog.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35562" y="1132662"/>
            <a:ext cx="334115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Переопределить 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sealed-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 нельзя.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8753" y="3957335"/>
            <a:ext cx="5975754" cy="88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Конструкторы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17151" y="1016061"/>
            <a:ext cx="81263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</a:t>
            </a:r>
            <a:r>
              <a:rPr lang="ru-RU" dirty="0" smtClean="0"/>
              <a:t>. </a:t>
            </a:r>
            <a:r>
              <a:rPr lang="ru-RU" dirty="0" smtClean="0"/>
              <a:t>Однако конструктор ОБЯЗАН вызвать </a:t>
            </a:r>
            <a:r>
              <a:rPr lang="ru-RU" dirty="0" smtClean="0"/>
              <a:t>конструктор </a:t>
            </a:r>
            <a:r>
              <a:rPr lang="ru-RU" dirty="0" smtClean="0"/>
              <a:t>базового </a:t>
            </a:r>
            <a:r>
              <a:rPr lang="ru-RU" dirty="0" smtClean="0"/>
              <a:t>класса.</a:t>
            </a:r>
            <a:endParaRPr lang="ru-RU" dirty="0" smtClean="0"/>
          </a:p>
          <a:p>
            <a:r>
              <a:rPr lang="ru-RU" dirty="0" smtClean="0"/>
              <a:t>Сначала </a:t>
            </a:r>
            <a:r>
              <a:rPr lang="ru-RU" dirty="0" smtClean="0"/>
              <a:t>выполняется код конструктора родителя, а затем код конструктора потомка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809805" y="2915188"/>
            <a:ext cx="3915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{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</a:t>
            </a:r>
            <a:r>
              <a:rPr lang="ru-RU" sz="1200" dirty="0" smtClean="0">
                <a:latin typeface="Consolas"/>
              </a:rPr>
              <a:t> 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</a:t>
            </a:r>
            <a:r>
              <a:rPr lang="en-US" sz="1200" dirty="0" smtClean="0">
                <a:latin typeface="Consolas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</a:t>
            </a:r>
            <a:r>
              <a:rPr lang="en-US" sz="1200" dirty="0" smtClean="0">
                <a:latin typeface="Consolas"/>
              </a:rPr>
              <a:t>{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09459" y="3024199"/>
            <a:ext cx="2344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() {}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() { 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7386" y="2336839"/>
            <a:ext cx="3874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 базовом классе нет конструктора без параметров — обязателен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ru-RU" dirty="0" smtClean="0"/>
              <a:t>. </a:t>
            </a: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4608709" y="2350185"/>
            <a:ext cx="3921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Исключением являются конструкторы без параметров.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Конструкторы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17151" y="1016061"/>
            <a:ext cx="81263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</a:t>
            </a:r>
            <a:r>
              <a:rPr lang="ru-RU" dirty="0" smtClean="0"/>
              <a:t>. </a:t>
            </a:r>
            <a:r>
              <a:rPr lang="ru-RU" dirty="0" smtClean="0"/>
              <a:t>Однако конструктор ОБЯЗАН вызвать </a:t>
            </a:r>
            <a:r>
              <a:rPr lang="ru-RU" dirty="0" smtClean="0"/>
              <a:t>конструктор </a:t>
            </a:r>
            <a:r>
              <a:rPr lang="ru-RU" dirty="0" smtClean="0"/>
              <a:t>базового </a:t>
            </a:r>
            <a:r>
              <a:rPr lang="ru-RU" dirty="0" smtClean="0"/>
              <a:t>класса.</a:t>
            </a:r>
            <a:endParaRPr lang="ru-RU" dirty="0" smtClean="0"/>
          </a:p>
          <a:p>
            <a:r>
              <a:rPr lang="ru-RU" dirty="0" smtClean="0"/>
              <a:t>Сначала </a:t>
            </a:r>
            <a:r>
              <a:rPr lang="ru-RU" dirty="0" smtClean="0"/>
              <a:t>выполняется код конструктора родителя, а затем код конструктора потомка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809805" y="2915188"/>
            <a:ext cx="3915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{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</a:t>
            </a:r>
            <a:r>
              <a:rPr lang="ru-RU" sz="1200" dirty="0" smtClean="0">
                <a:latin typeface="Consolas"/>
              </a:rPr>
              <a:t> 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</a:t>
            </a:r>
            <a:r>
              <a:rPr lang="en-US" sz="1200" dirty="0" smtClean="0">
                <a:latin typeface="Consolas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</a:t>
            </a:r>
            <a:r>
              <a:rPr lang="en-US" sz="1200" dirty="0" smtClean="0">
                <a:latin typeface="Consolas"/>
              </a:rPr>
              <a:t>{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09459" y="3024199"/>
            <a:ext cx="2344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() {}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() { 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7386" y="2336839"/>
            <a:ext cx="3874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 базовом классе нет конструктора без параметров — обязателен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ru-RU" dirty="0" smtClean="0"/>
              <a:t>. </a:t>
            </a: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4608709" y="2350185"/>
            <a:ext cx="3921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Исключением являются конструкторы без параметров.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7843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 как нельзя наследоваться:</a:t>
            </a:r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31" y="1583323"/>
            <a:ext cx="3141757" cy="29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С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может наследовать возможности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b="1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384270" cy="17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sz="16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26359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об ООП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26359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Инкапсуляция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6359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26359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647949" y="4167231"/>
            <a:ext cx="3365501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523" y="2553696"/>
            <a:ext cx="217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j-lt"/>
              </a:rPr>
              <a:t>Код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C:</a:t>
            </a:r>
            <a:endParaRPr lang="ru-RU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349" y="2667206"/>
            <a:ext cx="43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Код ассемблера:</a:t>
            </a:r>
          </a:p>
          <a:p>
            <a:r>
              <a:rPr lang="ru-RU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x6h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заносим в 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число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заносим в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число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копируем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CX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в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DX = DX + AX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5133249" y="3097736"/>
            <a:ext cx="796160" cy="472966"/>
          </a:xfrm>
          <a:prstGeom prst="rightArrow">
            <a:avLst>
              <a:gd name="adj1" fmla="val 50000"/>
              <a:gd name="adj2" fmla="val 11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99901"/>
            <a:ext cx="7113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ООП в разработке использовался другой подход — процедурный. Программа представляется в нем как набор процедур и функций — подпрограмм, которые выполняют определенный блок кода с нужными входящими данными. </a:t>
            </a:r>
          </a:p>
        </p:txBody>
      </p:sp>
    </p:spTree>
    <p:extLst>
      <p:ext uri="{BB962C8B-B14F-4D97-AF65-F5344CB8AC3E}">
        <p14:creationId xmlns="" xmlns:p14="http://schemas.microsoft.com/office/powerpoint/2010/main" val="10712360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1830</Words>
  <Application>Microsoft Office PowerPoint</Application>
  <PresentationFormat>Экран (16:9)</PresentationFormat>
  <Paragraphs>399</Paragraphs>
  <Slides>44</Slides>
  <Notes>44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Roboto</vt:lpstr>
      <vt:lpstr>Consolas</vt:lpstr>
      <vt:lpstr>HeliosExtC</vt:lpstr>
      <vt:lpstr>Calibri</vt:lpstr>
      <vt:lpstr>Arial Unicode MS</vt:lpstr>
      <vt:lpstr>Segoe UI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Функциональное программирование</vt:lpstr>
      <vt:lpstr>Функциональное программирование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Некоторые нюансы наследования</vt:lpstr>
      <vt:lpstr> Запечатанные(sealed) классы</vt:lpstr>
      <vt:lpstr> Запечатанные(sealed) методы</vt:lpstr>
      <vt:lpstr>Конструкторы</vt:lpstr>
      <vt:lpstr>Конструкторы</vt:lpstr>
      <vt:lpstr>Множественное наследование запрещено</vt:lpstr>
      <vt:lpstr>Почему в C# множественное наследование запрещено</vt:lpstr>
      <vt:lpstr>Пример синтаксиса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535</cp:revision>
  <dcterms:modified xsi:type="dcterms:W3CDTF">2025-07-01T15:56:01Z</dcterms:modified>
</cp:coreProperties>
</file>