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3"/>
  </p:notesMasterIdLst>
  <p:sldIdLst>
    <p:sldId id="323" r:id="rId2"/>
    <p:sldId id="258" r:id="rId3"/>
    <p:sldId id="324" r:id="rId4"/>
    <p:sldId id="260" r:id="rId5"/>
    <p:sldId id="261" r:id="rId6"/>
    <p:sldId id="268" r:id="rId7"/>
    <p:sldId id="297" r:id="rId8"/>
    <p:sldId id="299" r:id="rId9"/>
    <p:sldId id="400" r:id="rId10"/>
    <p:sldId id="399" r:id="rId11"/>
    <p:sldId id="396" r:id="rId12"/>
    <p:sldId id="356" r:id="rId13"/>
    <p:sldId id="390" r:id="rId14"/>
    <p:sldId id="391" r:id="rId15"/>
    <p:sldId id="392" r:id="rId16"/>
    <p:sldId id="394" r:id="rId17"/>
    <p:sldId id="388" r:id="rId18"/>
    <p:sldId id="393" r:id="rId19"/>
    <p:sldId id="397" r:id="rId20"/>
    <p:sldId id="395" r:id="rId21"/>
    <p:sldId id="402" r:id="rId22"/>
    <p:sldId id="398" r:id="rId23"/>
    <p:sldId id="361" r:id="rId24"/>
    <p:sldId id="401" r:id="rId25"/>
    <p:sldId id="362" r:id="rId26"/>
    <p:sldId id="303" r:id="rId27"/>
    <p:sldId id="382" r:id="rId28"/>
    <p:sldId id="383" r:id="rId29"/>
    <p:sldId id="304" r:id="rId30"/>
    <p:sldId id="380" r:id="rId31"/>
    <p:sldId id="306" r:id="rId32"/>
  </p:sldIdLst>
  <p:sldSz cx="9144000" cy="5143500" type="screen16x9"/>
  <p:notesSz cx="6858000" cy="9144000"/>
  <p:embeddedFontLst>
    <p:embeddedFont>
      <p:font typeface="Roboto" panose="020B0604020202020204" charset="0"/>
      <p:regular r:id="rId34"/>
      <p:bold r:id="rId35"/>
      <p:italic r:id="rId36"/>
      <p:boldItalic r:id="rId37"/>
    </p:embeddedFont>
    <p:embeddedFont>
      <p:font typeface="Consolas" panose="020B0609020204030204" pitchFamily="49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77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642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2464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729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911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287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16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16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147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2619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642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34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9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0056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?view=net-8.0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13665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</a:t>
            </a:r>
            <a:r>
              <a:rPr lang="ru-RU" dirty="0" smtClean="0"/>
              <a:t>инкапсуляция?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5"/>
            <a:ext cx="3807748" cy="351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Наследование</a:t>
            </a:r>
            <a:r>
              <a:rPr lang="ru-RU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– это механизм, который позволяет использовать возможности других классов. </a:t>
            </a:r>
            <a:endParaRPr lang="en-US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Наследование позволяет определить дочерний класс, который использует (наследует), расширяет или изменяет возможности родительского класса. Класс, члены которого наследуются,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базовым классом</a:t>
            </a: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. Класс, который наследует члены базового класса,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производным классом</a:t>
            </a:r>
            <a:r>
              <a:rPr lang="ru-RU" dirty="0" smtClean="0"/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22" name="Picture 2" descr="Exploring Inheritance in Object-Oriented Programming - DEV Commun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0647" y="946825"/>
            <a:ext cx="4762500" cy="3810000"/>
          </a:xfrm>
          <a:prstGeom prst="rect">
            <a:avLst/>
          </a:prstGeom>
          <a:noFill/>
        </p:spPr>
      </p:pic>
      <p:sp>
        <p:nvSpPr>
          <p:cNvPr id="2" name="Овальная выноска 1"/>
          <p:cNvSpPr/>
          <p:nvPr/>
        </p:nvSpPr>
        <p:spPr>
          <a:xfrm>
            <a:off x="6904383" y="755374"/>
            <a:ext cx="102041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Что-то</a:t>
            </a:r>
            <a:endParaRPr lang="ru-RU" dirty="0"/>
          </a:p>
        </p:txBody>
      </p:sp>
      <p:sp>
        <p:nvSpPr>
          <p:cNvPr id="6" name="Овальная выноска 5"/>
          <p:cNvSpPr/>
          <p:nvPr/>
        </p:nvSpPr>
        <p:spPr>
          <a:xfrm>
            <a:off x="7924801" y="2394625"/>
            <a:ext cx="766050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Мяу</a:t>
            </a:r>
            <a:endParaRPr lang="ru-RU" dirty="0"/>
          </a:p>
        </p:txBody>
      </p:sp>
      <p:sp>
        <p:nvSpPr>
          <p:cNvPr id="7" name="Овальная выноска 6"/>
          <p:cNvSpPr/>
          <p:nvPr/>
        </p:nvSpPr>
        <p:spPr>
          <a:xfrm>
            <a:off x="4870174" y="2313900"/>
            <a:ext cx="68248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наследование?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5"/>
            <a:ext cx="3807748" cy="351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Наследование</a:t>
            </a:r>
            <a:r>
              <a:rPr lang="ru-RU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– это механизм, который позволяет использовать возможности других классов. </a:t>
            </a:r>
            <a:endParaRPr lang="en-US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Наследование позволяет определить дочерний класс, который использует (наследует), расширяет или изменяет возможности родительского класса. Класс, члены которого наследуются,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базовым классом</a:t>
            </a: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. Класс, который наследует члены базового класса,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производным классом</a:t>
            </a:r>
            <a:r>
              <a:rPr lang="ru-RU" dirty="0" smtClean="0"/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22" name="Picture 2" descr="Exploring Inheritance in Object-Oriented Programming - DEV Commun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0647" y="946825"/>
            <a:ext cx="4762500" cy="3810000"/>
          </a:xfrm>
          <a:prstGeom prst="rect">
            <a:avLst/>
          </a:prstGeom>
          <a:noFill/>
        </p:spPr>
      </p:pic>
      <p:sp>
        <p:nvSpPr>
          <p:cNvPr id="2" name="Овальная выноска 1"/>
          <p:cNvSpPr/>
          <p:nvPr/>
        </p:nvSpPr>
        <p:spPr>
          <a:xfrm>
            <a:off x="6904383" y="755374"/>
            <a:ext cx="102041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Что-то</a:t>
            </a:r>
            <a:endParaRPr lang="ru-RU" dirty="0"/>
          </a:p>
        </p:txBody>
      </p:sp>
      <p:sp>
        <p:nvSpPr>
          <p:cNvPr id="6" name="Овальная выноска 5"/>
          <p:cNvSpPr/>
          <p:nvPr/>
        </p:nvSpPr>
        <p:spPr>
          <a:xfrm>
            <a:off x="7924801" y="2394625"/>
            <a:ext cx="766050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Мяу</a:t>
            </a:r>
            <a:endParaRPr lang="ru-RU" dirty="0"/>
          </a:p>
        </p:txBody>
      </p:sp>
      <p:sp>
        <p:nvSpPr>
          <p:cNvPr id="7" name="Овальная выноска 6"/>
          <p:cNvSpPr/>
          <p:nvPr/>
        </p:nvSpPr>
        <p:spPr>
          <a:xfrm>
            <a:off x="4870174" y="2313900"/>
            <a:ext cx="68248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Синтаксис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3946896" cy="358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Наследоваться в рамках языка </a:t>
            </a:r>
            <a:r>
              <a:rPr lang="en-US" dirty="0" smtClean="0"/>
              <a:t>C# </a:t>
            </a:r>
            <a:r>
              <a:rPr lang="ru-RU" dirty="0" smtClean="0"/>
              <a:t>допустимо от: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Классов. 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Интерфейсов.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Наследование обозначается символом «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», следующего после имени класса с указанием всех типов, перечисленных через «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», о</a:t>
            </a:r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ru-RU" dirty="0" smtClean="0">
                <a:solidFill>
                  <a:schemeClr val="tx1"/>
                </a:solidFill>
              </a:rPr>
              <a:t> которых он наследуется.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Класс может наследоваться только от одного класса, и от любого количества интерфейсов.</a:t>
            </a:r>
            <a:endParaRPr lang="ru-RU" dirty="0" smtClean="0"/>
          </a:p>
        </p:txBody>
      </p:sp>
      <p:sp>
        <p:nvSpPr>
          <p:cNvPr id="4" name="Google Shape;438;p74"/>
          <p:cNvSpPr txBox="1"/>
          <p:nvPr/>
        </p:nvSpPr>
        <p:spPr>
          <a:xfrm>
            <a:off x="5038078" y="1419268"/>
            <a:ext cx="3946896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smtClean="0"/>
              <a:t>//код класса</a:t>
            </a:r>
            <a:endParaRPr lang="ru-RU" dirty="0"/>
          </a:p>
          <a:p>
            <a:r>
              <a:rPr lang="ru-RU" dirty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IEquatable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IComparable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С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/>
              <a:t>//</a:t>
            </a:r>
            <a:r>
              <a:rPr lang="ru-RU" dirty="0"/>
              <a:t>код класса</a:t>
            </a:r>
          </a:p>
          <a:p>
            <a:r>
              <a:rPr lang="ru-RU" dirty="0"/>
              <a:t>}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 C#, при наследовании у родительского (базового) класса наследуются все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публичные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защищенные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 члены класса,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включая: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Поля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(если они имеют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Методы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Свойства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не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В рамках .</a:t>
            </a:r>
            <a:r>
              <a:rPr lang="en-US" dirty="0" smtClean="0"/>
              <a:t>Net </a:t>
            </a:r>
            <a:r>
              <a:rPr lang="ru-RU" dirty="0" smtClean="0"/>
              <a:t>классами не наследуются: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Классы</a:t>
            </a:r>
            <a:r>
              <a:rPr lang="en-US" b="1" dirty="0" smtClean="0"/>
              <a:t> </a:t>
            </a:r>
            <a:r>
              <a:rPr lang="ru-RU" b="1" dirty="0" smtClean="0"/>
              <a:t>и методы, помеченные ключевым словом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en-US" b="1" dirty="0" smtClean="0"/>
              <a:t>(</a:t>
            </a:r>
            <a:r>
              <a:rPr lang="ru-RU" b="1" dirty="0" smtClean="0"/>
              <a:t>запечатанный</a:t>
            </a:r>
            <a:r>
              <a:rPr lang="en-US" b="1" dirty="0" smtClean="0"/>
              <a:t>)</a:t>
            </a:r>
            <a:r>
              <a:rPr lang="ru-RU" b="1" dirty="0" smtClean="0"/>
              <a:t>.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Конструкторы</a:t>
            </a:r>
            <a:r>
              <a:rPr lang="ru-RU" dirty="0" smtClean="0"/>
              <a:t>.</a:t>
            </a:r>
            <a:r>
              <a:rPr lang="ru-RU" b="1" dirty="0" smtClean="0"/>
              <a:t> 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Статичные члены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ru-RU" b="1" dirty="0" smtClean="0"/>
              <a:t>).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Закрытые </a:t>
            </a:r>
            <a:r>
              <a:rPr lang="ru-RU" b="1" dirty="0"/>
              <a:t>члены (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ru-RU" b="1" dirty="0" smtClean="0"/>
              <a:t>)</a:t>
            </a:r>
            <a:r>
              <a:rPr lang="ru-RU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Закрытые </a:t>
            </a:r>
            <a:r>
              <a:rPr lang="ru-RU" dirty="0"/>
              <a:t>поля и методы недоступны напрямую в производных </a:t>
            </a:r>
            <a:r>
              <a:rPr lang="ru-RU" dirty="0" smtClean="0"/>
              <a:t>классах.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Но </a:t>
            </a:r>
            <a:r>
              <a:rPr lang="ru-RU" dirty="0"/>
              <a:t>их можно косвенно использовать, если базовый класс предоставляет публичные или защищенные методы для работы с ними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Base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500551" y="1060033"/>
            <a:ext cx="412445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/>
              <a:t>Ключевое слово используется для доступа к членам базового класса из производного класса. </a:t>
            </a:r>
            <a:endParaRPr lang="en-US" dirty="0" smtClean="0"/>
          </a:p>
          <a:p>
            <a:r>
              <a:rPr lang="ru-RU" dirty="0" smtClean="0"/>
              <a:t>Используйте </a:t>
            </a:r>
            <a:r>
              <a:rPr lang="ru-RU" dirty="0"/>
              <a:t>его, если вы хотите</a:t>
            </a:r>
            <a:r>
              <a:rPr lang="ru-RU" dirty="0" smtClean="0"/>
              <a:t>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Вызвать метод базового класса.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Определить конструктор </a:t>
            </a:r>
            <a:r>
              <a:rPr lang="ru-RU" dirty="0"/>
              <a:t>базового класса, который должен вызываться при создании экземпляров производного класса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4727995" y="1009925"/>
            <a:ext cx="4124458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protected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</a:t>
            </a:r>
            <a:r>
              <a:rPr lang="ru-RU" dirty="0" smtClean="0"/>
              <a:t> { </a:t>
            </a:r>
            <a:r>
              <a:rPr lang="ru-RU" dirty="0" smtClean="0"/>
              <a:t>}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smtClean="0"/>
              <a:t>{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"in </a:t>
            </a:r>
            <a:r>
              <a:rPr lang="en-US" dirty="0" err="1" smtClean="0">
                <a:solidFill>
                  <a:srgbClr val="C00000"/>
                </a:solidFill>
              </a:rPr>
              <a:t>BaseClass</a:t>
            </a:r>
            <a:r>
              <a:rPr lang="en-US" dirty="0" smtClean="0">
                <a:solidFill>
                  <a:srgbClr val="C00000"/>
                </a:solidFill>
              </a:rPr>
              <a:t>()");</a:t>
            </a:r>
            <a:r>
              <a:rPr lang="en-US" dirty="0" smtClean="0"/>
              <a:t>   </a:t>
            </a:r>
            <a:r>
              <a:rPr lang="en-US" dirty="0" smtClean="0"/>
              <a:t>}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 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pPr lvl="3"/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SomeMethod</a:t>
            </a:r>
            <a:r>
              <a:rPr lang="en-US" dirty="0"/>
              <a:t>()</a:t>
            </a:r>
          </a:p>
          <a:p>
            <a:pPr lvl="3"/>
            <a:r>
              <a:rPr lang="en-US" dirty="0" smtClean="0"/>
              <a:t>  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(); </a:t>
            </a:r>
            <a:r>
              <a:rPr lang="ru-RU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()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654996" y="3968885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49" y="995414"/>
            <a:ext cx="6259513" cy="316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Транзитивное наследование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654996" y="3968885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</p:spTree>
    <p:extLst>
      <p:ext uri="{BB962C8B-B14F-4D97-AF65-F5344CB8AC3E}">
        <p14:creationId xmlns:p14="http://schemas.microsoft.com/office/powerpoint/2010/main" val="98125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abstract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925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abstract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endParaRPr lang="en-US" sz="1200" b="1" dirty="0" smtClean="0"/>
          </a:p>
          <a:p>
            <a:r>
              <a:rPr lang="ru-RU" sz="1200" b="1" dirty="0" smtClean="0"/>
              <a:t>Абстрактный класс:</a:t>
            </a:r>
            <a:endParaRPr lang="ru-RU" sz="1200" dirty="0" smtClean="0"/>
          </a:p>
          <a:p>
            <a:r>
              <a:rPr lang="ru-RU" sz="1200" dirty="0" smtClean="0"/>
              <a:t>Не может быть </a:t>
            </a:r>
            <a:r>
              <a:rPr lang="ru-RU" sz="1200" dirty="0" err="1" smtClean="0"/>
              <a:t>инстанцирован</a:t>
            </a:r>
            <a:r>
              <a:rPr lang="ru-RU" sz="1200" dirty="0" smtClean="0"/>
              <a:t> (нельзя создать объект абстрактного класса).</a:t>
            </a:r>
          </a:p>
          <a:p>
            <a:r>
              <a:rPr lang="ru-RU" sz="1200" dirty="0" smtClean="0"/>
              <a:t>Может содержать как абстрактные методы (без реализации), так и обычные (с реализацией).</a:t>
            </a:r>
          </a:p>
          <a:p>
            <a:r>
              <a:rPr lang="ru-RU" sz="1200" dirty="0" smtClean="0"/>
              <a:t>Используется для описания базового функционала, который будет расширяться в производных классах.</a:t>
            </a:r>
          </a:p>
          <a:p>
            <a:endParaRPr lang="en-US" sz="1200" b="1" dirty="0" smtClean="0"/>
          </a:p>
          <a:p>
            <a:r>
              <a:rPr lang="ru-RU" sz="1200" b="1" dirty="0" smtClean="0"/>
              <a:t>Абстрактный метод:</a:t>
            </a:r>
            <a:endParaRPr lang="ru-RU" sz="1200" dirty="0" smtClean="0"/>
          </a:p>
          <a:p>
            <a:r>
              <a:rPr lang="ru-RU" sz="1200" dirty="0" smtClean="0"/>
              <a:t>Определяется только в абстрактных классах.</a:t>
            </a:r>
          </a:p>
          <a:p>
            <a:r>
              <a:rPr lang="ru-RU" sz="1200" dirty="0" smtClean="0"/>
              <a:t>Не имеет реализации в базовом классе (только заголовок метода).</a:t>
            </a:r>
          </a:p>
          <a:p>
            <a:r>
              <a:rPr lang="ru-RU" sz="1200" dirty="0" smtClean="0"/>
              <a:t>Должен быть переопределён в каждом производном классе.</a:t>
            </a: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558543" y="1009925"/>
            <a:ext cx="313230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abstract 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private string</a:t>
            </a:r>
            <a:r>
              <a:rPr lang="en-US" sz="1200" dirty="0" smtClean="0"/>
              <a:t> name;</a:t>
            </a:r>
            <a:endParaRPr lang="ru-RU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string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GetName</a:t>
            </a:r>
            <a:r>
              <a:rPr lang="en-US" sz="1200" dirty="0" smtClean="0"/>
              <a:t>()</a:t>
            </a:r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smtClean="0"/>
              <a:t>   {  </a:t>
            </a:r>
            <a:endParaRPr lang="ru-RU" sz="1200" dirty="0" smtClean="0"/>
          </a:p>
          <a:p>
            <a:r>
              <a:rPr lang="ru-RU" sz="1200" dirty="0">
                <a:solidFill>
                  <a:srgbClr val="7030A0"/>
                </a:solidFill>
              </a:rPr>
              <a:t> </a:t>
            </a:r>
            <a:r>
              <a:rPr lang="ru-RU" sz="1200" dirty="0" smtClean="0">
                <a:solidFill>
                  <a:srgbClr val="7030A0"/>
                </a:solidFill>
              </a:rPr>
              <a:t>       </a:t>
            </a:r>
            <a:r>
              <a:rPr lang="en-US" dirty="0" smtClean="0">
                <a:solidFill>
                  <a:srgbClr val="7030A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.name;  </a:t>
            </a:r>
            <a:endParaRPr lang="ru-RU" dirty="0" smtClean="0"/>
          </a:p>
          <a:p>
            <a:r>
              <a:rPr lang="ru-RU" sz="1200" dirty="0"/>
              <a:t> </a:t>
            </a:r>
            <a:r>
              <a:rPr lang="ru-RU" sz="1200" dirty="0" smtClean="0"/>
              <a:t>   </a:t>
            </a:r>
            <a:r>
              <a:rPr lang="en-US" sz="1200" dirty="0" smtClean="0"/>
              <a:t>}</a:t>
            </a:r>
            <a:r>
              <a:rPr lang="ru-RU" sz="1200" dirty="0" smtClean="0"/>
              <a:t>    </a:t>
            </a:r>
            <a:endParaRPr lang="ru-RU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abstract void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MakeSound</a:t>
            </a:r>
            <a:r>
              <a:rPr lang="en-US" sz="1200" dirty="0" smtClean="0"/>
              <a:t>();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void</a:t>
            </a:r>
            <a:r>
              <a:rPr lang="en-US" sz="1200" dirty="0" smtClean="0"/>
              <a:t>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MakeSound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</a:t>
            </a:r>
            <a:endParaRPr lang="ru-RU" sz="1200" dirty="0" smtClean="0"/>
          </a:p>
          <a:p>
            <a:r>
              <a:rPr lang="ru-RU" sz="1200" dirty="0" smtClean="0"/>
              <a:t>    }</a:t>
            </a:r>
            <a:endParaRPr lang="ru-RU" sz="1200" dirty="0" smtClean="0"/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virtual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139687"/>
            <a:ext cx="3532267" cy="3040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Методов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Свойств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Событий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Virtual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иметь реализацию в методе по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умолчанию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переопределять ее в дочерних классах.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86529" y="1096064"/>
            <a:ext cx="425747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private string</a:t>
            </a:r>
            <a:r>
              <a:rPr lang="en-US" sz="1200" dirty="0" smtClean="0"/>
              <a:t> name = </a:t>
            </a:r>
            <a:r>
              <a:rPr lang="en-US" sz="1200" dirty="0" smtClean="0">
                <a:solidFill>
                  <a:srgbClr val="C00000"/>
                </a:solidFill>
              </a:rPr>
              <a:t>"Animal"</a:t>
            </a:r>
            <a:r>
              <a:rPr lang="en-US" sz="1200" dirty="0" smtClean="0"/>
              <a:t>;</a:t>
            </a:r>
            <a:endParaRPr lang="ru-RU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virtual string</a:t>
            </a:r>
            <a:r>
              <a:rPr lang="en-US" sz="1200" dirty="0" smtClean="0"/>
              <a:t> Name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name; }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sz="1200" dirty="0" smtClean="0"/>
              <a:t>.name =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sz="1200" dirty="0" smtClean="0"/>
              <a:t>; }</a:t>
            </a:r>
            <a:r>
              <a:rPr lang="ru-RU" sz="1200" dirty="0" smtClean="0"/>
              <a:t> }</a:t>
            </a:r>
          </a:p>
          <a:p>
            <a:endParaRPr lang="ru-RU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virtual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"Animal makes a sound"</a:t>
            </a:r>
            <a:r>
              <a:rPr lang="en-US" sz="1200" dirty="0" smtClean="0"/>
              <a:t>);</a:t>
            </a:r>
            <a:r>
              <a:rPr lang="ru-RU" sz="1200" dirty="0" smtClean="0"/>
              <a:t> 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string</a:t>
            </a:r>
            <a:r>
              <a:rPr lang="en-US" sz="1200" dirty="0" smtClean="0"/>
              <a:t> Name {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sz="1200" dirty="0" smtClean="0"/>
              <a:t>;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set</a:t>
            </a:r>
            <a:r>
              <a:rPr lang="en-US" sz="1200" dirty="0" smtClean="0"/>
              <a:t>; }</a:t>
            </a:r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override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 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139687"/>
            <a:ext cx="3532267" cy="273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виртуальных или абстрактных методов, свойств, индексаторов или событий, объявленных в базовом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классе.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Оно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изменить поведение базового члена в производном классе, сохраняя полиморфизм.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6529" y="1096064"/>
            <a:ext cx="4257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virtual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endParaRPr lang="en-US" sz="1200" dirty="0" smtClean="0"/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"Animal makes a sound"</a:t>
            </a:r>
            <a:r>
              <a:rPr lang="en-US" sz="1200" dirty="0" smtClean="0"/>
              <a:t>);</a:t>
            </a:r>
            <a:r>
              <a:rPr lang="ru-RU" sz="1200" dirty="0" smtClean="0"/>
              <a:t>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ru-RU" sz="1200" dirty="0" smtClean="0"/>
              <a:t>}</a:t>
            </a:r>
            <a:endParaRPr lang="ru-RU" sz="1200" dirty="0" smtClean="0"/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override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endParaRPr lang="en-US" sz="1200" dirty="0" smtClean="0"/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ru-RU" sz="1200" dirty="0" smtClean="0"/>
              <a:t>}</a:t>
            </a:r>
            <a:endParaRPr lang="ru-RU" sz="1200" dirty="0" smtClean="0"/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new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94853" y="1155699"/>
            <a:ext cx="3389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Base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Dispose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</a:t>
            </a:r>
            <a:r>
              <a:rPr lang="en-US" sz="1200" dirty="0">
                <a:solidFill>
                  <a:srgbClr val="C00000"/>
                </a:solidFill>
              </a:rPr>
              <a:t>Base's </a:t>
            </a:r>
            <a:r>
              <a:rPr lang="en-US" sz="1200" dirty="0" smtClean="0">
                <a:solidFill>
                  <a:srgbClr val="C00000"/>
                </a:solidFill>
              </a:rPr>
              <a:t>Dispose"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}</a:t>
            </a:r>
            <a:endParaRPr lang="en-US" sz="1200" dirty="0" smtClean="0"/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Derived</a:t>
            </a:r>
            <a:r>
              <a:rPr lang="en-US" sz="1200" dirty="0" smtClean="0"/>
              <a:t> </a:t>
            </a:r>
            <a:r>
              <a:rPr lang="en-US" sz="1200" dirty="0" smtClean="0"/>
              <a:t>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Base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new public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Dispose</a:t>
            </a:r>
            <a:r>
              <a:rPr lang="en-US" sz="1200" dirty="0"/>
              <a:t>()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>
                <a:solidFill>
                  <a:srgbClr val="C00000"/>
                </a:solidFill>
              </a:rPr>
              <a:t>"</a:t>
            </a:r>
            <a:r>
              <a:rPr lang="en-US" sz="1200" dirty="0" err="1">
                <a:solidFill>
                  <a:srgbClr val="C00000"/>
                </a:solidFill>
              </a:rPr>
              <a:t>Derived's</a:t>
            </a:r>
            <a:r>
              <a:rPr lang="en-US" sz="1200" dirty="0">
                <a:solidFill>
                  <a:srgbClr val="C00000"/>
                </a:solidFill>
              </a:rPr>
              <a:t> Dispose"</a:t>
            </a:r>
            <a:r>
              <a:rPr lang="en-US" sz="1200" dirty="0" smtClean="0"/>
              <a:t>);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6321" y="1139687"/>
            <a:ext cx="41249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Ключевое слово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new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в C# используется для </a:t>
            </a:r>
            <a:r>
              <a:rPr lang="ru-RU" altLang="ru-RU" sz="1200" b="1" dirty="0">
                <a:solidFill>
                  <a:schemeClr val="tx1"/>
                </a:solidFill>
                <a:latin typeface="+mn-lt"/>
              </a:rPr>
              <a:t>скрытия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(или маскировки) метода базового класса в производном классе. Оно применяется, когда вы хотите явно указать, что метод в производном классе </a:t>
            </a:r>
            <a:r>
              <a:rPr lang="ru-RU" altLang="ru-RU" sz="1200" b="1" dirty="0">
                <a:solidFill>
                  <a:schemeClr val="tx1"/>
                </a:solidFill>
                <a:latin typeface="+mn-lt"/>
              </a:rPr>
              <a:t>скрывает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одноименный метод базового класса, а не переопределяет его (как это делается с помощью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override</a:t>
            </a: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Когда использовать </a:t>
            </a:r>
            <a:r>
              <a:rPr lang="ru-RU" altLang="ru-RU" sz="12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new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?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Если 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вы не можете или не хотите использовать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virtual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и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override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(например, метод базового класса не виртуальный</a:t>
            </a: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).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Когда 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вам нужно, чтобы метод в производном классе вел себя независимо от одноименного метода в базовом классе.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274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Полиморфизм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Абстракция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78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56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Документация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/>
            <a:r>
              <a:rPr lang="ru-RU" dirty="0" smtClean="0"/>
              <a:t>Подробное  описание всех операторов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Вы сможете найти: </a:t>
            </a:r>
            <a:r>
              <a:rPr lang="ru-RU" dirty="0" smtClean="0">
                <a:hlinkClick r:id="rId3"/>
              </a:rPr>
              <a:t>тут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операторы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Фильтрация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641875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Секционирование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Операции с наборами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6801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данных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4641869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ru-RU" sz="1200" dirty="0" smtClean="0">
                <a:latin typeface="Roboto" charset="0"/>
                <a:ea typeface="Roboto" charset="0"/>
              </a:rPr>
              <a:t>Преобразование(конвертация</a:t>
            </a:r>
            <a:r>
              <a:rPr lang="ru-RU" sz="1200" dirty="0" smtClean="0"/>
              <a:t>)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641869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ru-RU" dirty="0" smtClean="0">
                <a:latin typeface="Roboto" charset="0"/>
                <a:ea typeface="Roboto" charset="0"/>
              </a:rPr>
              <a:t>Операции соединения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4641869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Группировка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элементов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36"/>
          <p:cNvSpPr/>
          <p:nvPr/>
        </p:nvSpPr>
        <p:spPr>
          <a:xfrm>
            <a:off x="659597" y="4178208"/>
            <a:ext cx="3395568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Квантификаторы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4641869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Три кита ООП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Операции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182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Наследование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err="1" smtClean="0">
                <a:latin typeface="Roboto"/>
                <a:ea typeface="Roboto"/>
                <a:cs typeface="Roboto"/>
                <a:sym typeface="Roboto"/>
              </a:rPr>
              <a:t>Инкапусляция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Полиморфизм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Абстракция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Инкапсуляция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708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2683</TotalTime>
  <Words>1173</Words>
  <Application>Microsoft Office PowerPoint</Application>
  <PresentationFormat>Экран (16:9)</PresentationFormat>
  <Paragraphs>240</Paragraphs>
  <Slides>31</Slides>
  <Notes>31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7" baseType="lpstr">
      <vt:lpstr>Roboto</vt:lpstr>
      <vt:lpstr>Consolas</vt:lpstr>
      <vt:lpstr>Avenir</vt:lpstr>
      <vt:lpstr>Arial</vt:lpstr>
      <vt:lpstr>Courier New</vt:lpstr>
      <vt:lpstr>Светлая тема</vt:lpstr>
      <vt:lpstr>ООП</vt:lpstr>
      <vt:lpstr>Презентация PowerPoint</vt:lpstr>
      <vt:lpstr>Linq-операторы </vt:lpstr>
      <vt:lpstr>Правила вебинара</vt:lpstr>
      <vt:lpstr>Маршрут вебинара</vt:lpstr>
      <vt:lpstr>Цели вебинара</vt:lpstr>
      <vt:lpstr>Три кита ООП</vt:lpstr>
      <vt:lpstr>Операции Linq</vt:lpstr>
      <vt:lpstr>Инкапсуляция</vt:lpstr>
      <vt:lpstr>Что такое инкапсуляция?</vt:lpstr>
      <vt:lpstr>Наследование</vt:lpstr>
      <vt:lpstr>Что такое наследование?</vt:lpstr>
      <vt:lpstr>Синтаксис наследования</vt:lpstr>
      <vt:lpstr>Что наследуется</vt:lpstr>
      <vt:lpstr>Что не наследуется</vt:lpstr>
      <vt:lpstr>Base</vt:lpstr>
      <vt:lpstr>Множественное наследование запрещено</vt:lpstr>
      <vt:lpstr>Транзитивное наследование</vt:lpstr>
      <vt:lpstr>Ключевое слово abstract</vt:lpstr>
      <vt:lpstr>Ключевое слово virtual</vt:lpstr>
      <vt:lpstr>Ключевое слово override</vt:lpstr>
      <vt:lpstr>Ключевое слово new </vt:lpstr>
      <vt:lpstr>Полиморфизм</vt:lpstr>
      <vt:lpstr>Абстракция</vt:lpstr>
      <vt:lpstr>Проекция</vt:lpstr>
      <vt:lpstr>Документация</vt:lpstr>
      <vt:lpstr>Ответы на вопросы</vt:lpstr>
      <vt:lpstr>Решение задач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Нилов Павел Геннадьевич</cp:lastModifiedBy>
  <cp:revision>282</cp:revision>
  <dcterms:modified xsi:type="dcterms:W3CDTF">2024-11-25T15:27:59Z</dcterms:modified>
</cp:coreProperties>
</file>