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9"/>
  </p:notesMasterIdLst>
  <p:sldIdLst>
    <p:sldId id="323" r:id="rId2"/>
    <p:sldId id="258" r:id="rId3"/>
    <p:sldId id="324" r:id="rId4"/>
    <p:sldId id="427" r:id="rId5"/>
    <p:sldId id="260" r:id="rId6"/>
    <p:sldId id="261" r:id="rId7"/>
    <p:sldId id="268" r:id="rId8"/>
    <p:sldId id="297" r:id="rId9"/>
    <p:sldId id="435" r:id="rId10"/>
    <p:sldId id="434" r:id="rId11"/>
    <p:sldId id="403" r:id="rId12"/>
    <p:sldId id="429" r:id="rId13"/>
    <p:sldId id="422" r:id="rId14"/>
    <p:sldId id="299" r:id="rId15"/>
    <p:sldId id="400" r:id="rId16"/>
    <p:sldId id="399" r:id="rId17"/>
    <p:sldId id="406" r:id="rId18"/>
    <p:sldId id="405" r:id="rId19"/>
    <p:sldId id="407" r:id="rId20"/>
    <p:sldId id="408" r:id="rId21"/>
    <p:sldId id="409" r:id="rId22"/>
    <p:sldId id="412" r:id="rId23"/>
    <p:sldId id="383" r:id="rId24"/>
    <p:sldId id="396" r:id="rId25"/>
    <p:sldId id="356" r:id="rId26"/>
    <p:sldId id="390" r:id="rId27"/>
    <p:sldId id="436" r:id="rId28"/>
    <p:sldId id="391" r:id="rId29"/>
    <p:sldId id="388" r:id="rId30"/>
    <p:sldId id="415" r:id="rId31"/>
    <p:sldId id="426" r:id="rId32"/>
    <p:sldId id="393" r:id="rId33"/>
    <p:sldId id="394" r:id="rId34"/>
    <p:sldId id="395" r:id="rId35"/>
    <p:sldId id="402" r:id="rId36"/>
    <p:sldId id="444" r:id="rId37"/>
    <p:sldId id="443" r:id="rId38"/>
    <p:sldId id="392" r:id="rId39"/>
    <p:sldId id="437" r:id="rId40"/>
    <p:sldId id="438" r:id="rId41"/>
    <p:sldId id="440" r:id="rId42"/>
    <p:sldId id="441" r:id="rId43"/>
    <p:sldId id="442" r:id="rId44"/>
    <p:sldId id="419" r:id="rId45"/>
    <p:sldId id="433" r:id="rId46"/>
    <p:sldId id="430" r:id="rId47"/>
    <p:sldId id="306" r:id="rId48"/>
  </p:sldIdLst>
  <p:sldSz cx="9144000" cy="5143500" type="screen16x9"/>
  <p:notesSz cx="6858000" cy="9144000"/>
  <p:embeddedFontLst>
    <p:embeddedFont>
      <p:font typeface="Roboto" charset="0"/>
      <p:regular r:id="rId50"/>
      <p:bold r:id="rId51"/>
      <p:italic r:id="rId52"/>
      <p:boldItalic r:id="rId53"/>
    </p:embeddedFont>
    <p:embeddedFont>
      <p:font typeface="Consolas" pitchFamily="49" charset="0"/>
      <p:regular r:id="rId54"/>
      <p:bold r:id="rId55"/>
      <p:italic r:id="rId56"/>
      <p:boldItalic r:id="rId57"/>
    </p:embeddedFont>
    <p:embeddedFont>
      <p:font typeface="Calibri" pitchFamily="34" charset="0"/>
      <p:regular r:id="rId58"/>
      <p:bold r:id="rId59"/>
      <p:italic r:id="rId60"/>
      <p:boldItalic r:id="rId61"/>
    </p:embeddedFont>
    <p:embeddedFont>
      <p:font typeface="Arial Unicode MS" pitchFamily="34" charset="-128"/>
      <p:regular r:id="rId62"/>
    </p:embeddedFont>
    <p:embeddedFont>
      <p:font typeface="Segoe UI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-3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font" Target="fonts/font14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9398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72049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0056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2771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2771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2771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277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2771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2771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36869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94642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41996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2246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43090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23287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2491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06163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87147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871474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946426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17296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172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918932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17296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17296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1729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17296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06163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63162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63162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4000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bas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virtua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overrid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xmlns="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Функциональное программирование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78593" y="1164170"/>
            <a:ext cx="43654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Процедурное </a:t>
            </a:r>
            <a:r>
              <a:rPr lang="ru-RU" sz="1200" dirty="0"/>
              <a:t>программирование хорошо подходит для легких программ без сложной структуры. Но если блоки кода большие, а функций сотни, придется редактировать каждую из них, продумывать новую логику. В результате может образоваться много плохо читаемого, перемешанного кода — «спагетти-кода» или «лапши</a:t>
            </a:r>
            <a:r>
              <a:rPr lang="ru-RU" sz="1200" dirty="0" smtClean="0"/>
              <a:t>».</a:t>
            </a:r>
            <a:endParaRPr lang="en-US" sz="1200" dirty="0" smtClean="0"/>
          </a:p>
          <a:p>
            <a:endParaRPr lang="en-US" sz="1200" dirty="0"/>
          </a:p>
          <a:p>
            <a:r>
              <a:rPr lang="ru-RU" sz="1200" dirty="0"/>
              <a:t>Минусы использования функционального программирования </a:t>
            </a:r>
            <a:r>
              <a:rPr lang="ru-RU" sz="1200" b="1" dirty="0"/>
              <a:t>для крупных проектов</a:t>
            </a:r>
            <a:r>
              <a:rPr lang="ru-RU" sz="1200" dirty="0"/>
              <a:t>:</a:t>
            </a:r>
          </a:p>
          <a:p>
            <a:pPr marL="342900" indent="-342900">
              <a:buAutoNum type="arabicPeriod"/>
            </a:pPr>
            <a:r>
              <a:rPr lang="ru-RU" sz="1200" dirty="0"/>
              <a:t>Сложно управлять кодом в виду того, что</a:t>
            </a:r>
            <a:r>
              <a:rPr lang="en-US" sz="1200" dirty="0"/>
              <a:t> </a:t>
            </a:r>
            <a:r>
              <a:rPr lang="ru-RU" sz="1200" dirty="0"/>
              <a:t>становится сложно декомпозировать код.</a:t>
            </a:r>
          </a:p>
          <a:p>
            <a:pPr marL="342900" indent="-342900">
              <a:buAutoNum type="arabicPeriod"/>
            </a:pPr>
            <a:r>
              <a:rPr lang="ru-RU" sz="1200" dirty="0"/>
              <a:t>Отсутствовала инкапсуляция, в виду этого была нарушена связь между кодом и данными.</a:t>
            </a:r>
          </a:p>
          <a:p>
            <a:pPr marL="342900" indent="-342900">
              <a:buAutoNum type="arabicPeriod"/>
            </a:pPr>
            <a:r>
              <a:rPr lang="ru-RU" sz="1200" dirty="0"/>
              <a:t>Необходимо было копировать код и, как следствие, его дублировать.</a:t>
            </a:r>
          </a:p>
          <a:p>
            <a:endParaRPr lang="en-US" sz="1200" dirty="0" smtClean="0"/>
          </a:p>
        </p:txBody>
      </p:sp>
      <p:pic>
        <p:nvPicPr>
          <p:cNvPr id="1026" name="Picture 2" descr="ООП спагетти-ко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7972" y="1633307"/>
            <a:ext cx="3375668" cy="225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824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ООП?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06050"/>
            <a:ext cx="8190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81818"/>
                </a:solidFill>
                <a:latin typeface="HeliosExtC"/>
              </a:rPr>
              <a:t>Объектно-ориентированное программирование (ООП) — это подход, при котором программа рассматривается как набор объектов, взаимодействующих друг с другом. У каждого есть свойства и поведение. </a:t>
            </a:r>
            <a:endParaRPr lang="ru-RU" dirty="0" smtClean="0">
              <a:solidFill>
                <a:srgbClr val="181818"/>
              </a:solidFill>
              <a:latin typeface="HeliosExtC"/>
            </a:endParaRPr>
          </a:p>
          <a:p>
            <a:r>
              <a:rPr lang="ru-RU" dirty="0" smtClean="0">
                <a:solidFill>
                  <a:srgbClr val="181818"/>
                </a:solidFill>
                <a:latin typeface="HeliosExtC"/>
              </a:rPr>
              <a:t>ООП – это программирование с помощью классов и объектов.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07" y="1956281"/>
            <a:ext cx="5461175" cy="2691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из перечисленного ниже НЕ является принципом ООП?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C:\Users\pavel\Downloads\maxres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8793" y="1363410"/>
            <a:ext cx="4933814" cy="3215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4175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Принципы ООП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79936" y="1294291"/>
            <a:ext cx="3701977" cy="165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Объектно-ориентированное программирование основано на следующих принципах: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Инкапсуляция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Наследование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Полиморфизм (типов)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Абстракция</a:t>
            </a:r>
            <a:endParaRPr lang="ru-RU" dirty="0"/>
          </a:p>
        </p:txBody>
      </p:sp>
      <p:pic>
        <p:nvPicPr>
          <p:cNvPr id="1026" name="Picture 2" descr="Принципы ООП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4600" y="1570245"/>
            <a:ext cx="5280212" cy="24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Шуточная иллюстрация основных принципов</a:t>
            </a:r>
            <a:endParaRPr sz="2800" dirty="0"/>
          </a:p>
        </p:txBody>
      </p:sp>
      <p:sp>
        <p:nvSpPr>
          <p:cNvPr id="53250" name="AutoShape 2" descr="инкапсуляция, полиморфизм, наследование | by Katya Pavlenko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2" name="AutoShape 4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4" name="AutoShape 6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6" name="AutoShape 8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9" name="AutoShape 11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326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498" y="1248350"/>
            <a:ext cx="6691651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Инкапсуляция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5708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инкапсуляция?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3"/>
            <a:ext cx="3610234" cy="277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Инкапсуляция заключается в объединении данных и методов, которые с ними работают, внутри одного объекта. </a:t>
            </a:r>
            <a:endParaRPr lang="en-US" dirty="0" smtClean="0"/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 этом доступ к данным объекта ограничивается (через модификаторы доступа), чтобы скрыть внутреннюю реализацию и предоставить только необходимый интерфейс.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154" name="Picture 2" descr="AlgoDaily - Understanding Encapsulation in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8835" y="1015080"/>
            <a:ext cx="4219032" cy="3609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824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Содержимое класса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598601" y="1009923"/>
            <a:ext cx="2358905" cy="281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В </a:t>
            </a:r>
            <a:r>
              <a:rPr lang="en-US" dirty="0" smtClean="0"/>
              <a:t>C# </a:t>
            </a:r>
            <a:r>
              <a:rPr lang="ru-RU" dirty="0" smtClean="0"/>
              <a:t>класс может содержать: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Поля (</a:t>
            </a:r>
            <a:r>
              <a:rPr lang="en-US" dirty="0" smtClean="0"/>
              <a:t>Fields)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Свойства (</a:t>
            </a:r>
            <a:r>
              <a:rPr lang="en-US" dirty="0" smtClean="0"/>
              <a:t>Properties)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Методы (</a:t>
            </a:r>
            <a:r>
              <a:rPr lang="en-US" dirty="0" smtClean="0"/>
              <a:t>Methods)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Конструкторы (</a:t>
            </a:r>
            <a:r>
              <a:rPr lang="en-US" dirty="0" smtClean="0"/>
              <a:t>Constructors)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21744" y="746826"/>
            <a:ext cx="29179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Coder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Поле(я)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;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salary</a:t>
            </a:r>
            <a:r>
              <a:rPr lang="en-US" sz="1200" dirty="0" smtClean="0">
                <a:latin typeface="Consolas"/>
              </a:rPr>
              <a:t>;</a:t>
            </a:r>
          </a:p>
          <a:p>
            <a:r>
              <a:rPr lang="en-US" sz="1200" dirty="0" smtClean="0">
                <a:latin typeface="Consolas"/>
              </a:rPr>
              <a:t>    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Свойство(а)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    {   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 smtClean="0">
                <a:latin typeface="Consolas"/>
              </a:rPr>
              <a:t> {</a:t>
            </a:r>
            <a:r>
              <a:rPr lang="en-US" sz="12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smtClean="0">
                <a:latin typeface="Consolas"/>
              </a:rPr>
              <a:t>.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;} }   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Метод(</a:t>
            </a:r>
            <a:r>
              <a:rPr lang="ru-RU" sz="1200" dirty="0" err="1" smtClean="0">
                <a:solidFill>
                  <a:srgbClr val="008000"/>
                </a:solidFill>
                <a:latin typeface="Consolas"/>
              </a:rPr>
              <a:t>ы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WriteCode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  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Конструктор(</a:t>
            </a:r>
            <a:r>
              <a:rPr lang="ru-RU" sz="1200" dirty="0" err="1" smtClean="0">
                <a:solidFill>
                  <a:srgbClr val="008000"/>
                </a:solidFill>
                <a:latin typeface="Consolas"/>
              </a:rPr>
              <a:t>ы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Coder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)</a:t>
            </a:r>
          </a:p>
          <a:p>
            <a:r>
              <a:rPr lang="en-US" sz="1200" dirty="0" smtClean="0">
                <a:latin typeface="Consolas"/>
              </a:rPr>
              <a:t>    {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smtClean="0">
                <a:latin typeface="Consolas"/>
              </a:rPr>
              <a:t>.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 =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;    }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  <p:pic>
        <p:nvPicPr>
          <p:cNvPr id="1026" name="Picture 2" descr="ООП (объектно-ориентированное программирование) - что это простыми словами:  принципы и су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1903" y="1539438"/>
            <a:ext cx="3481677" cy="232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824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Права доступа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3"/>
            <a:ext cx="7916343" cy="16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Права доступа к членам класса в программировании нужны для управления видимостью и доступом к данным и методам объекта. Они обеспечивают </a:t>
            </a:r>
            <a:r>
              <a:rPr lang="ru-RU" b="1" dirty="0" smtClean="0"/>
              <a:t>инкапсуляцию</a:t>
            </a:r>
            <a:r>
              <a:rPr lang="ru-RU" dirty="0" smtClean="0"/>
              <a:t>, один из ключевых принципов объектно-ориентированного программирования (ООП), помогая скрыть внутреннюю реализацию объекта и предоставляя только необходимый для работы интерфейс.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719847" y="2581073"/>
          <a:ext cx="3385226" cy="194493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08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38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Модификатор</a:t>
                      </a:r>
                    </a:p>
                  </a:txBody>
                  <a:tcPr marL="8514" marR="8514" marT="85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Описание</a:t>
                      </a:r>
                    </a:p>
                  </a:txBody>
                  <a:tcPr marL="8514" marR="8514" marT="85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public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из любого места, где виден объект.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private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только внутри класса, в котором он определён. Это значение по умолчанию.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protected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в классе и его наследниках.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internal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внутри текущей сборки (</a:t>
                      </a:r>
                      <a:r>
                        <a:rPr lang="ru-RU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assembly</a:t>
                      </a: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47106" name="Picture 2" descr="Курс Java Core - Лекция: Инкапсуляци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8507" y="2594043"/>
            <a:ext cx="4430541" cy="2084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824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2" y="1424970"/>
            <a:ext cx="3197581" cy="30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latin typeface="Consolas"/>
              </a:rPr>
              <a:t>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предоставляет возможность миру взаимодействовать с созданным объектом.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завести автомобиль ключом зажигания. </a:t>
            </a:r>
            <a:r>
              <a:rPr lang="ru-RU" i="1" dirty="0" smtClean="0">
                <a:latin typeface="Roboto"/>
                <a:ea typeface="Roboto"/>
                <a:cs typeface="Roboto"/>
                <a:sym typeface="Roboto"/>
              </a:rPr>
              <a:t>Для того, чтобы запустить двигатель, человек не должен залезать в двигатель, у него есть интерфейс (публичный метод запуска двигателя).</a:t>
            </a:r>
          </a:p>
        </p:txBody>
      </p:sp>
      <p:pic>
        <p:nvPicPr>
          <p:cNvPr id="2050" name="Picture 2" descr="Не поворачивается ключ в замке зажигания - Автоэлектрик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960" y="1263046"/>
            <a:ext cx="4873314" cy="2240604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4907597" y="3639946"/>
            <a:ext cx="26776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Car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RunEngine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  }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824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3" y="1424970"/>
            <a:ext cx="3694538" cy="30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не предоставляет миру возможность взаимодействовать с созданным объектом, а служит только для внутреннего использования.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двигатель автомобиля передает крутящий момент(</a:t>
            </a:r>
            <a:r>
              <a:rPr lang="en-US" dirty="0" err="1" smtClean="0">
                <a:solidFill>
                  <a:srgbClr val="795E26"/>
                </a:solidFill>
                <a:latin typeface="Consolas"/>
              </a:rPr>
              <a:t>GetTwist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). Все, что происходит внутри двигателя: подача топлива, подача воздуха и пр. – скрыто от мира. Все узлы, агрегаты, характеристики – тоже.</a:t>
            </a:r>
          </a:p>
        </p:txBody>
      </p:sp>
      <p:pic>
        <p:nvPicPr>
          <p:cNvPr id="89090" name="Picture 2" descr="Устройство двигателя внутреннего сгорания - autole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3064" y="1018161"/>
            <a:ext cx="3058808" cy="229410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4182527" y="2612193"/>
            <a:ext cx="29056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Engine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GetTwist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  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GetAir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  }</a:t>
            </a:r>
          </a:p>
          <a:p>
            <a:r>
              <a:rPr lang="en-US" sz="1200" dirty="0" smtClean="0">
                <a:latin typeface="Consolas"/>
              </a:rPr>
              <a:t>    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b="1" dirty="0" smtClean="0">
                <a:solidFill>
                  <a:srgbClr val="FF0000"/>
                </a:solidFill>
                <a:latin typeface="Consolas"/>
              </a:rPr>
              <a:t>private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angularVelocity</a:t>
            </a:r>
            <a:r>
              <a:rPr lang="en-US" sz="1200" dirty="0" smtClean="0">
                <a:latin typeface="Consolas"/>
              </a:rPr>
              <a:t>;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824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3" y="1424970"/>
            <a:ext cx="3441618" cy="271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ru-RU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не предоставляет миру возможность взаимодействовать с созданным объектом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 служит только для использования в наследовании.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все (в любом случае большинство) автомобили состоят из одних и тех же элементов. Скажем, что у любого автомобиля есть такой показатель, как скорость, но у разных автомобилей она может быть разной.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13466" y="1601821"/>
            <a:ext cx="33262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Car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protected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GetSpeed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  </a:t>
            </a:r>
            <a:r>
              <a:rPr lang="en-US" sz="12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200" dirty="0" smtClean="0">
                <a:latin typeface="Consolas"/>
              </a:rPr>
              <a:t>; 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267F99"/>
                </a:solidFill>
                <a:latin typeface="Consolas"/>
              </a:rPr>
              <a:t>SuperCar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Car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protected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GetSpeed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  </a:t>
            </a:r>
            <a:r>
              <a:rPr lang="en-US" sz="12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98658"/>
                </a:solidFill>
                <a:latin typeface="Consolas"/>
              </a:rPr>
              <a:t>200</a:t>
            </a:r>
            <a:r>
              <a:rPr lang="en-US" sz="1200" dirty="0" smtClean="0">
                <a:latin typeface="Consolas"/>
              </a:rPr>
              <a:t>; 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endParaRPr lang="ru-RU" sz="1200" dirty="0"/>
          </a:p>
        </p:txBody>
      </p:sp>
      <p:pic>
        <p:nvPicPr>
          <p:cNvPr id="1026" name="Picture 2" descr="ELING KM GPS Speedometer Odometer 200KM/H for Auto Marine Truck with  Backlight 85mm 12V/24V : Amazon.ca: Automo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53893" y="2087998"/>
            <a:ext cx="1593498" cy="159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824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Инкапсуляция дает следующую информацию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512844"/>
            <a:ext cx="7775779" cy="189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ea typeface="Roboto"/>
              </a:rPr>
              <a:t>Итого, инкапсуляция определяет: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 выглядит создаваемый объект во внешнем мире.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Какими характеристиками он обладает.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Какое поведение он реализует.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191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ru-RU" dirty="0"/>
              <a:t>Задачи:</a:t>
            </a:r>
          </a:p>
          <a:p>
            <a:pPr marL="120650"/>
            <a:r>
              <a:rPr lang="ru-RU" dirty="0"/>
              <a:t>1. Опишите класс </a:t>
            </a:r>
            <a:r>
              <a:rPr lang="ru-RU" dirty="0" err="1"/>
              <a:t>Student</a:t>
            </a:r>
            <a:r>
              <a:rPr lang="ru-RU" dirty="0"/>
              <a:t>, который:</a:t>
            </a:r>
          </a:p>
          <a:p>
            <a:pPr marL="120650"/>
            <a:r>
              <a:rPr lang="ru-RU" dirty="0"/>
              <a:t>1.1 </a:t>
            </a:r>
            <a:r>
              <a:rPr lang="ru-RU" dirty="0" smtClean="0"/>
              <a:t>Содержит </a:t>
            </a:r>
            <a:r>
              <a:rPr lang="ru-RU" dirty="0"/>
              <a:t>имя.</a:t>
            </a:r>
          </a:p>
          <a:p>
            <a:pPr marL="120650"/>
            <a:r>
              <a:rPr lang="ru-RU" dirty="0"/>
              <a:t>1.2 Предоставляет имя, через свойство.</a:t>
            </a:r>
          </a:p>
          <a:p>
            <a:pPr marL="120650"/>
            <a:r>
              <a:rPr lang="ru-RU" dirty="0" smtClean="0"/>
              <a:t>1.3 Содержит </a:t>
            </a:r>
            <a:r>
              <a:rPr lang="ru-RU" dirty="0"/>
              <a:t>возраст.</a:t>
            </a:r>
          </a:p>
          <a:p>
            <a:pPr marL="120650"/>
            <a:r>
              <a:rPr lang="ru-RU" dirty="0" smtClean="0"/>
              <a:t>1.4 Предоставляет </a:t>
            </a:r>
            <a:r>
              <a:rPr lang="ru-RU" dirty="0"/>
              <a:t>возраст через метод.</a:t>
            </a:r>
          </a:p>
          <a:p>
            <a:pPr marL="120650"/>
            <a:r>
              <a:rPr lang="ru-RU" dirty="0" smtClean="0"/>
              <a:t>1.</a:t>
            </a:r>
            <a:r>
              <a:rPr lang="en-US" dirty="0" smtClean="0"/>
              <a:t>5</a:t>
            </a:r>
            <a:r>
              <a:rPr lang="ru-RU" dirty="0"/>
              <a:t> </a:t>
            </a:r>
            <a:r>
              <a:rPr lang="ru-RU" dirty="0" smtClean="0"/>
              <a:t>Содержит </a:t>
            </a:r>
            <a:r>
              <a:rPr lang="ru-RU" dirty="0"/>
              <a:t>конструктор, принимающий имя </a:t>
            </a:r>
            <a:r>
              <a:rPr lang="ru-RU" dirty="0" smtClean="0"/>
              <a:t>студента и возраст.</a:t>
            </a:r>
          </a:p>
          <a:p>
            <a:pPr marL="120650"/>
            <a:r>
              <a:rPr lang="ru-RU" dirty="0" smtClean="0"/>
              <a:t>1.</a:t>
            </a:r>
            <a:r>
              <a:rPr lang="en-US" dirty="0" smtClean="0"/>
              <a:t>6</a:t>
            </a:r>
            <a:r>
              <a:rPr lang="ru-RU" dirty="0" smtClean="0"/>
              <a:t> Содержит поле, показывающее, является ли студент совершеннолетним.</a:t>
            </a:r>
          </a:p>
          <a:p>
            <a:pPr marL="120650"/>
            <a:r>
              <a:rPr lang="en-US" dirty="0" smtClean="0"/>
              <a:t>1.7 </a:t>
            </a:r>
            <a:r>
              <a:rPr lang="ru-RU" dirty="0"/>
              <a:t>При инициализации поля имени</a:t>
            </a:r>
            <a:r>
              <a:rPr lang="en-US" dirty="0"/>
              <a:t> </a:t>
            </a:r>
            <a:r>
              <a:rPr lang="ru-RU" dirty="0"/>
              <a:t>в конструкторе вычисляет, является ли студент совершеннолетним в приватном методе</a:t>
            </a:r>
            <a:r>
              <a:rPr lang="ru-RU" dirty="0" smtClean="0"/>
              <a:t>.</a:t>
            </a:r>
          </a:p>
          <a:p>
            <a:pPr marL="120650"/>
            <a:endParaRPr lang="ru-RU" dirty="0" smtClean="0"/>
          </a:p>
          <a:p>
            <a:pPr marL="120650"/>
            <a:r>
              <a:rPr lang="ru-RU" dirty="0" smtClean="0"/>
              <a:t>2</a:t>
            </a:r>
            <a:r>
              <a:rPr lang="ru-RU" dirty="0"/>
              <a:t>. Опишите класс </a:t>
            </a:r>
            <a:r>
              <a:rPr lang="ru-RU" dirty="0" err="1"/>
              <a:t>Dog</a:t>
            </a:r>
            <a:endParaRPr lang="ru-RU" dirty="0"/>
          </a:p>
          <a:p>
            <a:pPr marL="120650"/>
            <a:r>
              <a:rPr lang="ru-RU" dirty="0"/>
              <a:t>2.1 Содержит имя.</a:t>
            </a:r>
          </a:p>
          <a:p>
            <a:pPr marL="120650"/>
            <a:r>
              <a:rPr lang="ru-RU" dirty="0"/>
              <a:t>2.2 Содержит состояние: </a:t>
            </a:r>
            <a:r>
              <a:rPr lang="ru-RU" dirty="0" err="1"/>
              <a:t>enum</a:t>
            </a:r>
            <a:r>
              <a:rPr lang="ru-RU" dirty="0"/>
              <a:t> { </a:t>
            </a:r>
            <a:r>
              <a:rPr lang="ru-RU" dirty="0" err="1"/>
              <a:t>sit</a:t>
            </a:r>
            <a:r>
              <a:rPr lang="ru-RU" dirty="0"/>
              <a:t>, </a:t>
            </a:r>
            <a:r>
              <a:rPr lang="ru-RU" dirty="0" err="1"/>
              <a:t>lie</a:t>
            </a:r>
            <a:r>
              <a:rPr lang="ru-RU" dirty="0"/>
              <a:t>, </a:t>
            </a:r>
            <a:r>
              <a:rPr lang="ru-RU" dirty="0" err="1"/>
              <a:t>stand</a:t>
            </a:r>
            <a:r>
              <a:rPr lang="ru-RU" dirty="0"/>
              <a:t> }</a:t>
            </a:r>
          </a:p>
          <a:p>
            <a:pPr marL="120650"/>
            <a:r>
              <a:rPr lang="ru-RU" dirty="0"/>
              <a:t>2.3 Содержит метод, выполняющий команду "{Имя}, </a:t>
            </a:r>
            <a:r>
              <a:rPr lang="ru-RU" dirty="0" err="1"/>
              <a:t>cидеть</a:t>
            </a:r>
            <a:r>
              <a:rPr lang="ru-RU" dirty="0"/>
              <a:t>". Меняет состояние собаки на соответствующее.</a:t>
            </a:r>
          </a:p>
          <a:p>
            <a:pPr marL="120650"/>
            <a:r>
              <a:rPr lang="ru-RU" dirty="0"/>
              <a:t>2.4 Содержит метод, выполняющий команду "{Имя}, лежать". Меняет состояние собаки на соответствующее.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8247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наследование?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5"/>
            <a:ext cx="3807748" cy="351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Наследование</a:t>
            </a:r>
            <a:r>
              <a:rPr lang="ru-RU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– это механизм, который позволяет использовать возможности других классов. </a:t>
            </a:r>
            <a:endParaRPr lang="en-US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Наследование позволяет определить дочерний класс, который использует (наследует), расширяет или изменяет возможности родительского класса. Класс, члены которого наследуются,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базовым классом</a:t>
            </a: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. Класс, который наследует члены базового класса,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производным классом</a:t>
            </a:r>
            <a:r>
              <a:rPr lang="ru-RU" dirty="0" smtClean="0"/>
              <a:t>.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922" name="Picture 2" descr="Exploring Inheritance in Object-Oriented Programming - DEV Commun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0647" y="946825"/>
            <a:ext cx="4762500" cy="3810000"/>
          </a:xfrm>
          <a:prstGeom prst="rect">
            <a:avLst/>
          </a:prstGeom>
          <a:noFill/>
        </p:spPr>
      </p:pic>
      <p:sp>
        <p:nvSpPr>
          <p:cNvPr id="2" name="Овальная выноска 1"/>
          <p:cNvSpPr/>
          <p:nvPr/>
        </p:nvSpPr>
        <p:spPr>
          <a:xfrm>
            <a:off x="6904383" y="755374"/>
            <a:ext cx="102041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Что-то</a:t>
            </a:r>
            <a:endParaRPr lang="ru-RU" dirty="0"/>
          </a:p>
        </p:txBody>
      </p:sp>
      <p:sp>
        <p:nvSpPr>
          <p:cNvPr id="6" name="Овальная выноска 5"/>
          <p:cNvSpPr/>
          <p:nvPr/>
        </p:nvSpPr>
        <p:spPr>
          <a:xfrm>
            <a:off x="7924801" y="2394625"/>
            <a:ext cx="766050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Мяу</a:t>
            </a:r>
            <a:endParaRPr lang="ru-RU" dirty="0"/>
          </a:p>
        </p:txBody>
      </p:sp>
      <p:sp>
        <p:nvSpPr>
          <p:cNvPr id="7" name="Овальная выноска 6"/>
          <p:cNvSpPr/>
          <p:nvPr/>
        </p:nvSpPr>
        <p:spPr>
          <a:xfrm>
            <a:off x="4870174" y="2313900"/>
            <a:ext cx="68248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Синтаксис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4433668" cy="312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Наследоваться в рамках языка </a:t>
            </a:r>
            <a:r>
              <a:rPr lang="en-US" dirty="0" smtClean="0"/>
              <a:t>C# </a:t>
            </a:r>
            <a:r>
              <a:rPr lang="ru-RU" dirty="0" smtClean="0"/>
              <a:t>допустимо от: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Классов. 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Интерфейсов.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Наследование обозначается символом «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», следующего после имени класса с указанием всех типов, перечисленных через «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», о</a:t>
            </a:r>
            <a:r>
              <a:rPr lang="ru-RU" dirty="0">
                <a:solidFill>
                  <a:schemeClr val="tx1"/>
                </a:solidFill>
              </a:rPr>
              <a:t>т</a:t>
            </a:r>
            <a:r>
              <a:rPr lang="ru-RU" dirty="0" smtClean="0">
                <a:solidFill>
                  <a:schemeClr val="tx1"/>
                </a:solidFill>
              </a:rPr>
              <a:t> которых он наследуется.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Класс может наследоваться только от одного класса, и от любого количества интерфейсов.</a:t>
            </a:r>
            <a:endParaRPr lang="ru-RU" dirty="0" smtClean="0"/>
          </a:p>
        </p:txBody>
      </p:sp>
      <p:sp>
        <p:nvSpPr>
          <p:cNvPr id="4" name="Google Shape;438;p74"/>
          <p:cNvSpPr txBox="1"/>
          <p:nvPr/>
        </p:nvSpPr>
        <p:spPr>
          <a:xfrm>
            <a:off x="4946352" y="1461368"/>
            <a:ext cx="357221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className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 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classNameParent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interfaceName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…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interfaceNameN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//Реализация интерфейсных методов</a:t>
            </a:r>
          </a:p>
          <a:p>
            <a:r>
              <a:rPr lang="ru-RU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синтаксиса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5769010" y="902020"/>
            <a:ext cx="226374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abstract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IFace1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интерфейса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IFace2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интерфейса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B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</a:t>
            </a:r>
            <a:r>
              <a:rPr lang="en-US" sz="1200" dirty="0" smtClean="0">
                <a:latin typeface="Consolas"/>
              </a:rPr>
              <a:t>,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IFace2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ru-RU" sz="1200" dirty="0" smtClean="0">
                <a:solidFill>
                  <a:srgbClr val="267F99"/>
                </a:solidFill>
                <a:latin typeface="Consolas"/>
              </a:rPr>
              <a:t>С</a:t>
            </a:r>
            <a:r>
              <a:rPr lang="ru-RU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B</a:t>
            </a:r>
            <a:r>
              <a:rPr lang="en-US" sz="1200" dirty="0" smtClean="0">
                <a:latin typeface="Consolas"/>
              </a:rPr>
              <a:t>,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IFace1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  <a:endParaRPr lang="ru-RU" sz="1200" dirty="0"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1071563"/>
            <a:ext cx="37338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2879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3732468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 C#, при наследовании у родительского (базового) класса наследуются все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публичные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защищенные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(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 члены класса,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включая: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Поля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(если они имеют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Методы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Свойства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026" name="Picture 2" descr="https://skillbox.ru/upload/setka_images/10060020022023_cae856732bd4226855875d839121e46dd85999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9868" y="1009925"/>
            <a:ext cx="4166370" cy="317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934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pic>
        <p:nvPicPr>
          <p:cNvPr id="2052" name="Picture 4" descr="ООП (объектно-ориентированное программирование) - что это простыми словами:  принципы и су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0651" y="1009925"/>
            <a:ext cx="4650097" cy="316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 dirty="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4983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Почему в </a:t>
            </a:r>
            <a:r>
              <a:rPr lang="en-US" dirty="0" smtClean="0"/>
              <a:t>C# </a:t>
            </a:r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722997" y="4215181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47" y="1354137"/>
            <a:ext cx="6259513" cy="316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77843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синтаксиса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3946896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 как нельзя наследоваться:</a:t>
            </a:r>
          </a:p>
        </p:txBody>
      </p:sp>
      <p:sp>
        <p:nvSpPr>
          <p:cNvPr id="4" name="Google Shape;438;p74"/>
          <p:cNvSpPr txBox="1"/>
          <p:nvPr/>
        </p:nvSpPr>
        <p:spPr>
          <a:xfrm>
            <a:off x="4835560" y="1136970"/>
            <a:ext cx="394689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  </a:t>
            </a:r>
            <a:r>
              <a:rPr lang="ru-RU" dirty="0" smtClean="0"/>
              <a:t>//код класса</a:t>
            </a:r>
            <a:endParaRPr lang="ru-RU" dirty="0"/>
          </a:p>
          <a:p>
            <a:r>
              <a:rPr lang="ru-RU" dirty="0" smtClean="0"/>
              <a:t>}</a:t>
            </a: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код интерфейса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С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  <a:p>
            <a:endParaRPr lang="ru-RU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531" y="1583323"/>
            <a:ext cx="3141757" cy="293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Транзитивное наследование</a:t>
            </a:r>
            <a:endParaRPr lang="ru-RU" dirty="0"/>
          </a:p>
        </p:txBody>
      </p:sp>
      <p:pic>
        <p:nvPicPr>
          <p:cNvPr id="2050" name="Picture 2" descr="Типы наследования в C++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5700" y="1045238"/>
            <a:ext cx="23050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3709" y="1045238"/>
            <a:ext cx="315001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161616"/>
                </a:solidFill>
                <a:latin typeface="+mn-lt"/>
                <a:cs typeface="Segoe UI" panose="020B0502040204020203" pitchFamily="34" charset="0"/>
              </a:rPr>
              <a:t>Т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ранзитивное наследование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позволяет определить иерархию наследования для набора типов. Другими словами, тип 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С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 может наследовать возможности типа </a:t>
            </a:r>
            <a:r>
              <a:rPr lang="en-US" altLang="ru-RU" b="1" dirty="0">
                <a:solidFill>
                  <a:srgbClr val="161616"/>
                </a:solidFill>
                <a:latin typeface="+mn-lt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, который в свою очередь наследует от типа </a:t>
            </a:r>
            <a:r>
              <a:rPr lang="en-US" altLang="ru-RU" b="1" dirty="0" smtClean="0">
                <a:solidFill>
                  <a:srgbClr val="161616"/>
                </a:solidFill>
                <a:latin typeface="+mn-lt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. Благодаря транзитивности наследования члены типа 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 будут доступны для типа </a:t>
            </a:r>
            <a:r>
              <a:rPr lang="en-US" altLang="ru-RU" b="1" dirty="0">
                <a:solidFill>
                  <a:srgbClr val="161616"/>
                </a:solidFill>
                <a:latin typeface="+mn-lt"/>
              </a:rPr>
              <a:t>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.</a:t>
            </a:r>
            <a:r>
              <a:rPr kumimoji="0" lang="ru-RU" altLang="ru-RU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12546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Ключевое слово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Google Shape;438;p74"/>
          <p:cNvSpPr txBox="1"/>
          <p:nvPr/>
        </p:nvSpPr>
        <p:spPr>
          <a:xfrm>
            <a:off x="500551" y="1060033"/>
            <a:ext cx="3807562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/>
              <a:t>Ключевое </a:t>
            </a:r>
            <a:r>
              <a:rPr lang="ru-RU" dirty="0" smtClean="0"/>
              <a:t>слово </a:t>
            </a:r>
            <a:r>
              <a:rPr lang="en-US" dirty="0" smtClean="0">
                <a:hlinkClick r:id="rId3"/>
              </a:rPr>
              <a:t>base</a:t>
            </a:r>
            <a:r>
              <a:rPr lang="ru-RU" dirty="0" smtClean="0"/>
              <a:t> </a:t>
            </a:r>
            <a:r>
              <a:rPr lang="ru-RU" dirty="0"/>
              <a:t>используется для доступа к членам базового класса из производного класса. </a:t>
            </a:r>
            <a:endParaRPr lang="en-US" dirty="0" smtClean="0"/>
          </a:p>
          <a:p>
            <a:r>
              <a:rPr lang="ru-RU" dirty="0" smtClean="0"/>
              <a:t>Используйте </a:t>
            </a:r>
            <a:r>
              <a:rPr lang="ru-RU" dirty="0"/>
              <a:t>его, если вы хотите</a:t>
            </a:r>
            <a:r>
              <a:rPr lang="ru-RU" dirty="0" smtClean="0"/>
              <a:t>: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Вызвать метод базового класса.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Определить конструктор </a:t>
            </a:r>
            <a:r>
              <a:rPr lang="ru-RU" dirty="0"/>
              <a:t>базового класса, который должен вызываться при создании экземпляров производного класса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4455399" y="1095841"/>
            <a:ext cx="4397054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267F99"/>
                </a:solidFill>
                <a:latin typeface="Consolas"/>
              </a:rPr>
              <a:t>BaseClass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GetInfo</a:t>
            </a:r>
            <a:r>
              <a:rPr lang="en-US" sz="1200" dirty="0" smtClean="0">
                <a:latin typeface="Consolas"/>
              </a:rPr>
              <a:t>() { }</a:t>
            </a: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BaseClass</a:t>
            </a:r>
            <a:r>
              <a:rPr lang="en-US" sz="1200" dirty="0" smtClean="0">
                <a:latin typeface="Consolas"/>
              </a:rPr>
              <a:t>() {  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267F99"/>
                </a:solidFill>
                <a:latin typeface="Consolas"/>
              </a:rPr>
              <a:t>DerivedClass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err="1" smtClean="0">
                <a:solidFill>
                  <a:srgbClr val="267F99"/>
                </a:solidFill>
                <a:latin typeface="Consolas"/>
              </a:rPr>
              <a:t>BaseClass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SomeMethod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{ 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        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base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GetInfo</a:t>
            </a:r>
            <a:r>
              <a:rPr lang="en-US" sz="1200" dirty="0" smtClean="0">
                <a:latin typeface="Consolas"/>
              </a:rPr>
              <a:t>(); </a:t>
            </a:r>
          </a:p>
          <a:p>
            <a:r>
              <a:rPr lang="en-US" sz="1200" dirty="0" smtClean="0">
                <a:latin typeface="Consolas"/>
              </a:rPr>
              <a:t>   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DerivedClass</a:t>
            </a:r>
            <a:r>
              <a:rPr lang="en-US" sz="1200" dirty="0" smtClean="0">
                <a:latin typeface="Consolas"/>
              </a:rPr>
              <a:t>() :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base</a:t>
            </a:r>
            <a:r>
              <a:rPr lang="en-US" sz="1200" dirty="0" smtClean="0">
                <a:latin typeface="Consolas"/>
              </a:rPr>
              <a:t>() {  }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0451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virtual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139687"/>
            <a:ext cx="3797025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virtual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Методов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Свойств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Событий</a:t>
            </a:r>
          </a:p>
          <a:p>
            <a:pPr lvl="0" indent="-342900"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dirty="0" smtClean="0">
                <a:latin typeface="Consolas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иметь реализацию в методе по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умолчанию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переопределять ее в дочерних классах.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16059" y="1096064"/>
            <a:ext cx="492794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 =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"Animal"</a:t>
            </a:r>
            <a:r>
              <a:rPr lang="en-US" sz="1200" dirty="0" smtClean="0">
                <a:latin typeface="Consolas"/>
              </a:rPr>
              <a:t>;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virtual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    {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 smtClean="0">
                <a:latin typeface="Consolas"/>
              </a:rPr>
              <a:t> { </a:t>
            </a:r>
            <a:r>
              <a:rPr lang="en-US" sz="12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; }  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set</a:t>
            </a:r>
            <a:r>
              <a:rPr lang="en-US" sz="1200" dirty="0" smtClean="0">
                <a:latin typeface="Consolas"/>
              </a:rPr>
              <a:t> {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smtClean="0">
                <a:latin typeface="Consolas"/>
              </a:rPr>
              <a:t>.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 =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value</a:t>
            </a:r>
            <a:r>
              <a:rPr lang="en-US" sz="1200" dirty="0" smtClean="0">
                <a:latin typeface="Consolas"/>
              </a:rPr>
              <a:t>; } 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virtual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  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"Animal makes a sound"</a:t>
            </a:r>
            <a:r>
              <a:rPr lang="en-US" sz="1200" dirty="0" smtClean="0">
                <a:latin typeface="Consolas"/>
              </a:rPr>
              <a:t>);  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 {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 smtClean="0">
                <a:latin typeface="Consolas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 smtClean="0">
                <a:latin typeface="Consolas"/>
              </a:rPr>
              <a:t>; 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  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"Dog barks"</a:t>
            </a:r>
            <a:r>
              <a:rPr lang="en-US" sz="1200" dirty="0" smtClean="0">
                <a:latin typeface="Consolas"/>
              </a:rPr>
              <a:t>);  }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518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045" y="1139687"/>
            <a:ext cx="4071288" cy="200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override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C# используется для переопределения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виртуальных методов и свойств объявленных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базовом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классе.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Оно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изменить поведение базового члена в производном классе, сохраняя полиморфизм.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5374" y="1169707"/>
            <a:ext cx="46640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animal</a:t>
            </a:r>
            <a:r>
              <a:rPr lang="en-US" sz="1200" dirty="0" smtClean="0">
                <a:latin typeface="Consolas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();</a:t>
            </a:r>
          </a:p>
          <a:p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animal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();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Выведет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Dog.Speak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();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"Animal makes a sound"</a:t>
            </a:r>
            <a:r>
              <a:rPr lang="en-US" sz="1200" dirty="0" smtClean="0">
                <a:latin typeface="Consolas"/>
              </a:rPr>
              <a:t>);</a:t>
            </a:r>
          </a:p>
          <a:p>
            <a:r>
              <a:rPr lang="en-US" sz="1200" dirty="0" smtClean="0">
                <a:latin typeface="Consolas"/>
              </a:rPr>
              <a:t>    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override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"Dog barks"</a:t>
            </a:r>
            <a:r>
              <a:rPr lang="en-US" sz="1200" dirty="0" smtClean="0">
                <a:latin typeface="Consolas"/>
              </a:rPr>
              <a:t>);</a:t>
            </a:r>
          </a:p>
          <a:p>
            <a:r>
              <a:rPr lang="en-US" sz="1200" dirty="0" smtClean="0">
                <a:latin typeface="Consolas"/>
              </a:rPr>
              <a:t>    }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09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70733" y="1296697"/>
            <a:ext cx="416385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не переопределяет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а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скрывает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метод базового класса в производном классе.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ru-RU" dirty="0" smtClean="0"/>
              <a:t>Поведение определяется </a:t>
            </a:r>
            <a:r>
              <a:rPr lang="ru-RU" b="1" dirty="0" smtClean="0"/>
              <a:t>типом переменной(ссылки)</a:t>
            </a:r>
            <a:r>
              <a:rPr lang="ru-RU" dirty="0" smtClean="0"/>
              <a:t>, а </a:t>
            </a:r>
            <a:r>
              <a:rPr lang="ru-RU" b="1" dirty="0" smtClean="0"/>
              <a:t>не типом объекта </a:t>
            </a:r>
            <a:r>
              <a:rPr lang="en-US" dirty="0" smtClean="0"/>
              <a:t>(</a:t>
            </a:r>
            <a:r>
              <a:rPr lang="ru-RU" dirty="0" smtClean="0"/>
              <a:t>нарушается </a:t>
            </a:r>
            <a:r>
              <a:rPr lang="ru-RU" dirty="0" err="1" smtClean="0"/>
              <a:t>полифморфизм</a:t>
            </a:r>
            <a:r>
              <a:rPr lang="en-US" dirty="0" smtClean="0"/>
              <a:t>).</a:t>
            </a:r>
            <a:endParaRPr lang="ru-RU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ru-RU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ru-RU" dirty="0" smtClean="0"/>
              <a:t>Зачем нужен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/>
              <a:t>?</a:t>
            </a:r>
            <a:endParaRPr lang="ru-RU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ru-RU" dirty="0" smtClean="0"/>
              <a:t>Чтобы </a:t>
            </a:r>
            <a:r>
              <a:rPr lang="ru-RU" b="1" dirty="0" smtClean="0"/>
              <a:t>явно указать</a:t>
            </a:r>
            <a:r>
              <a:rPr lang="ru-RU" dirty="0" smtClean="0"/>
              <a:t>, что </a:t>
            </a:r>
            <a:r>
              <a:rPr lang="ru-RU" b="1" dirty="0" smtClean="0"/>
              <a:t>намеренно</a:t>
            </a:r>
            <a:r>
              <a:rPr lang="ru-RU" dirty="0" smtClean="0"/>
              <a:t> скрывается член базового класса</a:t>
            </a:r>
            <a:r>
              <a:rPr lang="en-US" dirty="0" smtClean="0"/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ru-RU" dirty="0" smtClean="0"/>
              <a:t>В большинстве случаев скрытие может привести к неожиданным последствиям, поэтому к нему нужно </a:t>
            </a:r>
            <a:r>
              <a:rPr lang="ru-RU" b="1" i="1" dirty="0" smtClean="0"/>
              <a:t>относиться с осторожностью</a:t>
            </a:r>
            <a:r>
              <a:rPr lang="ru-RU" dirty="0" smtClean="0"/>
              <a:t>. </a:t>
            </a:r>
            <a:endParaRPr lang="en-US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6170667" y="2337429"/>
            <a:ext cx="2807637" cy="6001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Метод из базового класса вызывается, если переменная объявлена как </a:t>
            </a:r>
            <a:r>
              <a:rPr lang="ru-RU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</a:t>
            </a:r>
            <a:r>
              <a:rPr lang="ru-RU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даже если объект фактически </a:t>
            </a:r>
            <a:r>
              <a:rPr lang="ru-RU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Derived</a:t>
            </a:r>
            <a:endParaRPr lang="ru-RU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06462" y="1314142"/>
            <a:ext cx="39859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animal</a:t>
            </a:r>
            <a:r>
              <a:rPr lang="en-US" sz="1200" dirty="0" smtClean="0">
                <a:latin typeface="Consolas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();</a:t>
            </a:r>
          </a:p>
          <a:p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animal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();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Выведет: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Animal.Speak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()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animal2</a:t>
            </a:r>
            <a:r>
              <a:rPr lang="en-US" sz="1200" dirty="0" smtClean="0">
                <a:latin typeface="Consolas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animal2</a:t>
            </a:r>
            <a:r>
              <a:rPr lang="en-US" sz="1200" dirty="0" smtClean="0">
                <a:latin typeface="Consolas"/>
              </a:rPr>
              <a:t>.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();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Выведет: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Base.Speak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()    </a:t>
            </a:r>
            <a:endParaRPr lang="en-US" sz="1200" dirty="0" smtClean="0">
              <a:latin typeface="Consolas"/>
            </a:endParaRP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 =&gt;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"Animal speaks"</a:t>
            </a:r>
            <a:r>
              <a:rPr lang="en-US" sz="1200" dirty="0" smtClean="0">
                <a:latin typeface="Consolas"/>
              </a:rPr>
              <a:t>);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nsolas"/>
              </a:rPr>
              <a:t>new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 =&gt;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"Dog barks"</a:t>
            </a:r>
            <a:r>
              <a:rPr lang="en-US" sz="1200" dirty="0" smtClean="0">
                <a:latin typeface="Consolas"/>
              </a:rPr>
              <a:t>);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09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/>
              <a:t>Подраздел: нюансы наследования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xmlns="" val="68247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Некоторые нюансы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В рамках .</a:t>
            </a:r>
            <a:r>
              <a:rPr lang="en-US" dirty="0" smtClean="0"/>
              <a:t>Net </a:t>
            </a:r>
            <a:r>
              <a:rPr lang="ru-RU" dirty="0" smtClean="0"/>
              <a:t>классами </a:t>
            </a:r>
            <a:r>
              <a:rPr lang="ru-RU" b="1" dirty="0" smtClean="0"/>
              <a:t>не наследуются</a:t>
            </a:r>
            <a:r>
              <a:rPr lang="ru-RU" dirty="0" smtClean="0"/>
              <a:t>:</a:t>
            </a:r>
          </a:p>
          <a:p>
            <a:r>
              <a:rPr lang="ru-RU" b="1" dirty="0" smtClean="0"/>
              <a:t>Классы и методы, помеченные ключевым словом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sealed</a:t>
            </a:r>
            <a:r>
              <a:rPr lang="en-US" b="1" dirty="0" smtClean="0"/>
              <a:t>(</a:t>
            </a:r>
            <a:r>
              <a:rPr lang="ru-RU" b="1" dirty="0" smtClean="0"/>
              <a:t>запечатанный</a:t>
            </a:r>
            <a:r>
              <a:rPr lang="en-US" b="1" dirty="0" smtClean="0"/>
              <a:t>)</a:t>
            </a:r>
            <a:r>
              <a:rPr lang="ru-RU" b="1" dirty="0" smtClean="0"/>
              <a:t>.</a:t>
            </a:r>
          </a:p>
          <a:p>
            <a:endParaRPr lang="ru-RU" b="1" dirty="0"/>
          </a:p>
          <a:p>
            <a:r>
              <a:rPr lang="ru-RU" dirty="0" smtClean="0"/>
              <a:t>Также есть нюансы, о которых не стоит забывать</a:t>
            </a:r>
            <a:br>
              <a:rPr lang="ru-RU" dirty="0" smtClean="0"/>
            </a:br>
            <a:endParaRPr lang="ru-RU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Конструкторы</a:t>
            </a:r>
            <a:r>
              <a:rPr lang="ru-RU" dirty="0" smtClean="0"/>
              <a:t>.</a:t>
            </a:r>
            <a:r>
              <a:rPr lang="ru-RU" b="1" dirty="0" smtClean="0"/>
              <a:t> </a:t>
            </a:r>
            <a:r>
              <a:rPr lang="ru-RU" dirty="0" smtClean="0"/>
              <a:t>Код конструктора класса-потомка будет воспроизводить код класса-предка. При этом сначала будет выполняться код класса-предка, потом – класса-потомка.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Конструкторы </a:t>
            </a:r>
            <a:r>
              <a:rPr lang="ru-RU" b="1" dirty="0" smtClean="0"/>
              <a:t>не унаследованы</a:t>
            </a:r>
            <a:r>
              <a:rPr lang="ru-RU" dirty="0" smtClean="0"/>
              <a:t> — они </a:t>
            </a:r>
            <a:r>
              <a:rPr lang="ru-RU" b="1" dirty="0" smtClean="0"/>
              <a:t>не становятся доступными</a:t>
            </a:r>
            <a:r>
              <a:rPr lang="ru-RU" dirty="0" smtClean="0"/>
              <a:t> в потомке автоматически.</a:t>
            </a:r>
            <a:r>
              <a:rPr lang="en-US" dirty="0" smtClean="0"/>
              <a:t> </a:t>
            </a:r>
            <a:r>
              <a:rPr lang="ru-RU" dirty="0" smtClean="0"/>
              <a:t>Конструктору нужно задать явное наследование конструктора от базового класс через</a:t>
            </a:r>
            <a:r>
              <a:rPr lang="en-US" dirty="0" smtClean="0"/>
              <a:t> </a:t>
            </a:r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base</a:t>
            </a:r>
            <a:r>
              <a:rPr lang="en-US" dirty="0" smtClean="0"/>
              <a:t>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Статичные члены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static</a:t>
            </a:r>
            <a:r>
              <a:rPr lang="ru-RU" b="1" dirty="0" smtClean="0"/>
              <a:t>).</a:t>
            </a:r>
            <a:r>
              <a:rPr lang="ru-RU" b="1" dirty="0"/>
              <a:t> </a:t>
            </a:r>
            <a:r>
              <a:rPr lang="ru-RU" dirty="0" smtClean="0"/>
              <a:t>Статичные члены класса будут наследовать поведение класса-предка.</a:t>
            </a:r>
            <a:endParaRPr lang="ru-RU" b="1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Закрытые </a:t>
            </a:r>
            <a:r>
              <a:rPr lang="ru-RU" b="1" dirty="0"/>
              <a:t>члены (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private</a:t>
            </a:r>
            <a:r>
              <a:rPr lang="ru-RU" b="1" dirty="0" smtClean="0"/>
              <a:t>)</a:t>
            </a:r>
            <a:r>
              <a:rPr lang="ru-RU" dirty="0" smtClean="0"/>
              <a:t>. К приватным полям и методам класса напряму</a:t>
            </a:r>
            <a:r>
              <a:rPr lang="ru-RU" dirty="0"/>
              <a:t>ю</a:t>
            </a:r>
            <a:r>
              <a:rPr lang="ru-RU" dirty="0" smtClean="0"/>
              <a:t> обращаться нельзя. При этом допустимо использовать методы для работы с данными членами.</a:t>
            </a:r>
          </a:p>
        </p:txBody>
      </p:sp>
    </p:spTree>
    <p:extLst>
      <p:ext uri="{BB962C8B-B14F-4D97-AF65-F5344CB8AC3E}">
        <p14:creationId xmlns:p14="http://schemas.microsoft.com/office/powerpoint/2010/main" xmlns="" val="228312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Запечатанные(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sealed</a:t>
            </a:r>
            <a:r>
              <a:rPr lang="ru-RU" dirty="0" smtClean="0">
                <a:solidFill>
                  <a:schemeClr val="tx1"/>
                </a:solidFill>
              </a:rPr>
              <a:t>) классы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3088" y="3277359"/>
            <a:ext cx="6278274" cy="106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4771449" y="1502159"/>
            <a:ext cx="336609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sealed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solidFill>
                  <a:srgbClr val="267F99"/>
                </a:solidFill>
                <a:latin typeface="Consolas"/>
              </a:rPr>
              <a:t>ParentSealed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{}</a:t>
            </a:r>
          </a:p>
          <a:p>
            <a:r>
              <a:rPr lang="en-US" dirty="0" smtClean="0">
                <a:latin typeface="Consolas"/>
              </a:rPr>
              <a:t/>
            </a:r>
            <a:br>
              <a:rPr lang="en-US" dirty="0" smtClean="0">
                <a:latin typeface="Consolas"/>
              </a:rPr>
            </a:b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solidFill>
                  <a:srgbClr val="267F99"/>
                </a:solidFill>
                <a:latin typeface="Consolas"/>
              </a:rPr>
              <a:t>ChildSealed</a:t>
            </a:r>
            <a:r>
              <a:rPr lang="en-US" dirty="0" smtClean="0">
                <a:latin typeface="Consolas"/>
              </a:rPr>
              <a:t> : </a:t>
            </a:r>
            <a:r>
              <a:rPr lang="en-US" dirty="0" err="1" smtClean="0">
                <a:solidFill>
                  <a:srgbClr val="267F99"/>
                </a:solidFill>
                <a:latin typeface="Consolas"/>
              </a:rPr>
              <a:t>ParentSealed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 }</a:t>
            </a:r>
            <a:endParaRPr lang="en-US" dirty="0">
              <a:latin typeface="Consolas"/>
            </a:endParaRPr>
          </a:p>
        </p:txBody>
      </p:sp>
      <p:sp>
        <p:nvSpPr>
          <p:cNvPr id="6" name="Google Shape;438;p74"/>
          <p:cNvSpPr txBox="1"/>
          <p:nvPr/>
        </p:nvSpPr>
        <p:spPr>
          <a:xfrm>
            <a:off x="709205" y="1507014"/>
            <a:ext cx="385665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От запечатанного</a:t>
            </a:r>
            <a:r>
              <a:rPr lang="en-US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lang="en-US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sealed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</a:t>
            </a:r>
            <a:r>
              <a:rPr lang="en-US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класса наследование запрещено.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Будет выдана ошибка компиляции.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312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893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Запечатанные(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sealed</a:t>
            </a:r>
            <a:r>
              <a:rPr lang="ru-RU" dirty="0" smtClean="0">
                <a:solidFill>
                  <a:schemeClr val="tx1"/>
                </a:solidFill>
              </a:rPr>
              <a:t>) методы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17869" y="1035754"/>
            <a:ext cx="4768382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100" dirty="0" smtClean="0">
                <a:latin typeface="Consolas"/>
              </a:rPr>
              <a:t>() { }</a:t>
            </a:r>
          </a:p>
          <a:p>
            <a:r>
              <a:rPr lang="en-US" sz="1100" dirty="0" smtClean="0">
                <a:latin typeface="Consolas"/>
              </a:rPr>
              <a:t>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100" dirty="0" smtClean="0">
                <a:latin typeface="Consolas"/>
              </a:rPr>
              <a:t> :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    // </a:t>
            </a:r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Метод переопределен и запечатан (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sealed)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Consolas"/>
              </a:rPr>
              <a:t>sealed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100" dirty="0" smtClean="0">
                <a:latin typeface="Consolas"/>
              </a:rPr>
              <a:t>() {}</a:t>
            </a:r>
          </a:p>
          <a:p>
            <a:r>
              <a:rPr lang="en-US" sz="1100" dirty="0" smtClean="0">
                <a:latin typeface="Consolas"/>
              </a:rPr>
              <a:t>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Попытка переопределения метода приведет к ошибке</a:t>
            </a:r>
            <a:endParaRPr lang="ru-RU" sz="1100" dirty="0" smtClean="0">
              <a:latin typeface="Consolas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Bulldog</a:t>
            </a:r>
            <a:r>
              <a:rPr lang="en-US" sz="1100" dirty="0" smtClean="0">
                <a:latin typeface="Consolas"/>
              </a:rPr>
              <a:t> :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Dog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    </a:t>
            </a:r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// </a:t>
            </a:r>
            <a:r>
              <a:rPr lang="ru-RU" sz="1100" dirty="0" smtClean="0">
                <a:solidFill>
                  <a:srgbClr val="FF0000"/>
                </a:solidFill>
                <a:latin typeface="Consolas"/>
              </a:rPr>
              <a:t>Ошибка компиляции! </a:t>
            </a:r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Speak </a:t>
            </a:r>
            <a:r>
              <a:rPr lang="ru-RU" sz="1100" dirty="0" smtClean="0">
                <a:solidFill>
                  <a:srgbClr val="FF0000"/>
                </a:solidFill>
                <a:latin typeface="Consolas"/>
              </a:rPr>
              <a:t>запечатан в </a:t>
            </a:r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Dog.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100" dirty="0" smtClean="0">
                <a:latin typeface="Consolas"/>
              </a:rPr>
              <a:t>() { }</a:t>
            </a:r>
          </a:p>
          <a:p>
            <a:r>
              <a:rPr lang="en-US" sz="1100" dirty="0" smtClean="0">
                <a:latin typeface="Consolas"/>
              </a:rPr>
              <a:t>}</a:t>
            </a:r>
            <a:endParaRPr lang="en-US" sz="1100" dirty="0">
              <a:latin typeface="Consolas"/>
            </a:endParaRPr>
          </a:p>
        </p:txBody>
      </p:sp>
      <p:sp>
        <p:nvSpPr>
          <p:cNvPr id="6" name="Google Shape;438;p74"/>
          <p:cNvSpPr txBox="1"/>
          <p:nvPr/>
        </p:nvSpPr>
        <p:spPr>
          <a:xfrm>
            <a:off x="635562" y="1132662"/>
            <a:ext cx="334115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Переопределить </a:t>
            </a:r>
            <a:r>
              <a:rPr lang="en-US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sealed-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метод нельзя.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Будет выдана ошибка компиляции.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8753" y="3957335"/>
            <a:ext cx="5975754" cy="888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8312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Конструкторы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Google Shape;438;p74"/>
          <p:cNvSpPr txBox="1"/>
          <p:nvPr/>
        </p:nvSpPr>
        <p:spPr>
          <a:xfrm>
            <a:off x="617151" y="1016061"/>
            <a:ext cx="812638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Конструкторы </a:t>
            </a:r>
            <a:r>
              <a:rPr lang="ru-RU" b="1" dirty="0" smtClean="0"/>
              <a:t>не унаследованы</a:t>
            </a:r>
            <a:r>
              <a:rPr lang="ru-RU" dirty="0" smtClean="0"/>
              <a:t> — они </a:t>
            </a:r>
            <a:r>
              <a:rPr lang="ru-RU" b="1" dirty="0" smtClean="0"/>
              <a:t>не становятся доступными</a:t>
            </a:r>
            <a:r>
              <a:rPr lang="ru-RU" dirty="0" smtClean="0"/>
              <a:t> в потомке автоматически. Однако конструктор ОБЯЗАН вызвать конструктор базового класса.</a:t>
            </a:r>
          </a:p>
          <a:p>
            <a:r>
              <a:rPr lang="ru-RU" dirty="0" smtClean="0"/>
              <a:t>Сначала выполняется код конструктора родителя, а затем код конструктора потомка.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86700" y="2300017"/>
            <a:ext cx="467263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в базовом классе нет конструктора без параметров — обязателен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base</a:t>
            </a:r>
            <a:r>
              <a:rPr lang="ru-RU" dirty="0" smtClean="0"/>
              <a:t>. </a:t>
            </a:r>
            <a:endParaRPr lang="en-US" dirty="0" smtClean="0"/>
          </a:p>
          <a:p>
            <a:endParaRPr lang="ru-RU" dirty="0" smtClean="0"/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Animal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) { 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</a:t>
            </a:r>
            <a:r>
              <a:rPr lang="ru-RU" sz="1200" dirty="0" smtClean="0">
                <a:latin typeface="Consolas"/>
              </a:rPr>
              <a:t> 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) :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) { }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ru-RU" sz="12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5406509" y="2288817"/>
            <a:ext cx="313607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Исключением являются конструкторы без параметров.</a:t>
            </a:r>
          </a:p>
          <a:p>
            <a:endParaRPr lang="en-US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Animal</a:t>
            </a:r>
            <a:r>
              <a:rPr lang="en-US" sz="1200" dirty="0" smtClean="0">
                <a:latin typeface="Consolas"/>
              </a:rPr>
              <a:t>() {}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Cat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Cat</a:t>
            </a:r>
            <a:r>
              <a:rPr lang="en-US" sz="1200" dirty="0" smtClean="0">
                <a:latin typeface="Consolas"/>
              </a:rPr>
              <a:t>() { 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28312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Статические члены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Google Shape;438;p74"/>
          <p:cNvSpPr txBox="1"/>
          <p:nvPr/>
        </p:nvSpPr>
        <p:spPr>
          <a:xfrm>
            <a:off x="580330" y="1206306"/>
            <a:ext cx="3506854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Статические члены доступны в производном классе.</a:t>
            </a:r>
          </a:p>
          <a:p>
            <a:pPr marL="342900" indent="-342900">
              <a:buAutoNum type="arabicPeriod"/>
            </a:pPr>
            <a:r>
              <a:rPr lang="ru-RU" dirty="0" smtClean="0"/>
              <a:t>Их поведение привязано к типу, а не к объекту.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Не переопределяются.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384825" y="1255514"/>
            <a:ext cx="40043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solidFill>
                  <a:srgbClr val="001080"/>
                </a:solidFill>
                <a:latin typeface="Consolas"/>
              </a:rPr>
              <a:t>Derived</a:t>
            </a:r>
            <a:r>
              <a:rPr lang="en-US" sz="1100" dirty="0" err="1" smtClean="0">
                <a:latin typeface="Consolas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SayHello</a:t>
            </a:r>
            <a:r>
              <a:rPr lang="en-US" sz="1100" dirty="0" smtClean="0">
                <a:latin typeface="Consolas"/>
              </a:rPr>
              <a:t>();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// Hello from Derived</a:t>
            </a:r>
            <a:endParaRPr lang="en-US" sz="1100" dirty="0" smtClean="0">
              <a:latin typeface="Consolas"/>
            </a:endParaRPr>
          </a:p>
          <a:p>
            <a:r>
              <a:rPr lang="en-US" sz="1100" dirty="0" err="1" smtClean="0">
                <a:solidFill>
                  <a:srgbClr val="001080"/>
                </a:solidFill>
                <a:latin typeface="Consolas"/>
              </a:rPr>
              <a:t>Base</a:t>
            </a:r>
            <a:r>
              <a:rPr lang="en-US" sz="1100" dirty="0" err="1" smtClean="0">
                <a:latin typeface="Consolas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SayHello</a:t>
            </a:r>
            <a:r>
              <a:rPr lang="en-US" sz="1100" dirty="0" smtClean="0">
                <a:latin typeface="Consolas"/>
              </a:rPr>
              <a:t>();    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// Hello from Base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Base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SayHello</a:t>
            </a:r>
            <a:r>
              <a:rPr lang="en-US" sz="1100" dirty="0" smtClean="0">
                <a:latin typeface="Consolas"/>
              </a:rPr>
              <a:t>()</a:t>
            </a:r>
          </a:p>
          <a:p>
            <a:r>
              <a:rPr lang="en-US" sz="1100" dirty="0" smtClean="0">
                <a:latin typeface="Consolas"/>
              </a:rPr>
              <a:t>    {</a:t>
            </a:r>
          </a:p>
          <a:p>
            <a:r>
              <a:rPr lang="en-US" sz="1100" dirty="0" smtClean="0">
                <a:latin typeface="Consolas"/>
              </a:rPr>
              <a:t>        </a:t>
            </a:r>
            <a:r>
              <a:rPr lang="en-US" sz="11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100" dirty="0" err="1" smtClean="0">
                <a:latin typeface="Consolas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100" dirty="0" smtClean="0">
                <a:latin typeface="Consolas"/>
              </a:rPr>
              <a:t>(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"Hello from Base"</a:t>
            </a:r>
            <a:r>
              <a:rPr lang="en-US" sz="1100" dirty="0" smtClean="0">
                <a:latin typeface="Consolas"/>
              </a:rPr>
              <a:t>);</a:t>
            </a:r>
          </a:p>
          <a:p>
            <a:r>
              <a:rPr lang="en-US" sz="1100" dirty="0" smtClean="0">
                <a:latin typeface="Consolas"/>
              </a:rPr>
              <a:t>    }</a:t>
            </a:r>
          </a:p>
          <a:p>
            <a:r>
              <a:rPr lang="en-US" sz="1100" dirty="0" smtClean="0">
                <a:latin typeface="Consolas"/>
              </a:rPr>
              <a:t>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Derived</a:t>
            </a:r>
            <a:r>
              <a:rPr lang="en-US" sz="1100" dirty="0" smtClean="0">
                <a:latin typeface="Consolas"/>
              </a:rPr>
              <a:t> :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Base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SayHello</a:t>
            </a:r>
            <a:r>
              <a:rPr lang="en-US" sz="1100" dirty="0" smtClean="0">
                <a:latin typeface="Consolas"/>
              </a:rPr>
              <a:t>()</a:t>
            </a:r>
          </a:p>
          <a:p>
            <a:r>
              <a:rPr lang="en-US" sz="1100" dirty="0" smtClean="0">
                <a:latin typeface="Consolas"/>
              </a:rPr>
              <a:t>    {</a:t>
            </a:r>
          </a:p>
          <a:p>
            <a:r>
              <a:rPr lang="en-US" sz="1100" dirty="0" smtClean="0">
                <a:latin typeface="Consolas"/>
              </a:rPr>
              <a:t>        </a:t>
            </a:r>
            <a:r>
              <a:rPr lang="en-US" sz="11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100" dirty="0" err="1" smtClean="0">
                <a:latin typeface="Consolas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100" dirty="0" smtClean="0">
                <a:latin typeface="Consolas"/>
              </a:rPr>
              <a:t>(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"Hello from Derived"</a:t>
            </a:r>
            <a:r>
              <a:rPr lang="en-US" sz="1100" dirty="0" smtClean="0">
                <a:latin typeface="Consolas"/>
              </a:rPr>
              <a:t>);</a:t>
            </a:r>
          </a:p>
          <a:p>
            <a:r>
              <a:rPr lang="en-US" sz="1100" dirty="0" smtClean="0">
                <a:latin typeface="Consolas"/>
              </a:rPr>
              <a:t>    }</a:t>
            </a:r>
          </a:p>
          <a:p>
            <a:r>
              <a:rPr lang="en-US" sz="1100" dirty="0" smtClean="0">
                <a:latin typeface="Consolas"/>
              </a:rPr>
              <a:t>}</a:t>
            </a:r>
            <a:endParaRPr lang="en-US" sz="11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312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Приватные члены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6295" y="1041238"/>
            <a:ext cx="80853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Приватные члены в C# </a:t>
            </a:r>
            <a:r>
              <a:rPr lang="ru-RU" sz="1200" b="1" dirty="0" smtClean="0"/>
              <a:t>не наследуются в прямом смысле</a:t>
            </a:r>
            <a:r>
              <a:rPr lang="ru-RU" sz="1200" dirty="0" smtClean="0"/>
              <a:t> — они </a:t>
            </a:r>
            <a:r>
              <a:rPr lang="ru-RU" sz="1200" b="1" dirty="0" smtClean="0"/>
              <a:t>не доступны в производном классе</a:t>
            </a:r>
            <a:r>
              <a:rPr lang="ru-RU" sz="1200" dirty="0" smtClean="0"/>
              <a:t>, даже если находятся в иерархии.</a:t>
            </a:r>
          </a:p>
          <a:p>
            <a:r>
              <a:rPr lang="ru-RU" sz="1200" dirty="0" smtClean="0"/>
              <a:t>Но! Они </a:t>
            </a:r>
            <a:r>
              <a:rPr lang="ru-RU" sz="1200" b="1" dirty="0" smtClean="0"/>
              <a:t>существуют в объекте</a:t>
            </a:r>
            <a:r>
              <a:rPr lang="ru-RU" sz="1200" dirty="0" smtClean="0"/>
              <a:t> потомка (то есть память выделена), и к ним можно </a:t>
            </a:r>
            <a:r>
              <a:rPr lang="ru-RU" sz="1200" b="1" dirty="0" err="1" smtClean="0"/>
              <a:t>доступаться</a:t>
            </a:r>
            <a:r>
              <a:rPr lang="ru-RU" sz="1200" b="1" dirty="0" smtClean="0"/>
              <a:t> косвенно</a:t>
            </a:r>
            <a:r>
              <a:rPr lang="ru-RU" sz="1200" dirty="0" smtClean="0"/>
              <a:t> через защищённые или публичные методы/свойства базового класса.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24706" y="2047881"/>
            <a:ext cx="33354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❌</a:t>
            </a:r>
            <a:r>
              <a:rPr lang="en-US" sz="1100" dirty="0" smtClean="0"/>
              <a:t> </a:t>
            </a:r>
            <a:r>
              <a:rPr lang="ru-RU" sz="1100" dirty="0" smtClean="0"/>
              <a:t>Прямой доступ — невозможен</a:t>
            </a:r>
          </a:p>
          <a:p>
            <a:endParaRPr lang="ru-RU" sz="11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Parent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1080"/>
                </a:solidFill>
                <a:latin typeface="Consolas"/>
              </a:rPr>
              <a:t>secret</a:t>
            </a:r>
            <a:r>
              <a:rPr lang="en-US" sz="1100" dirty="0" smtClean="0">
                <a:latin typeface="Consolas"/>
              </a:rPr>
              <a:t> = </a:t>
            </a:r>
            <a:r>
              <a:rPr lang="en-US" sz="1100" dirty="0" smtClean="0">
                <a:solidFill>
                  <a:srgbClr val="098658"/>
                </a:solidFill>
                <a:latin typeface="Consolas"/>
              </a:rPr>
              <a:t>42</a:t>
            </a:r>
            <a:r>
              <a:rPr lang="en-US" sz="1100" dirty="0" smtClean="0">
                <a:latin typeface="Consolas"/>
              </a:rPr>
              <a:t>;</a:t>
            </a:r>
          </a:p>
          <a:p>
            <a:r>
              <a:rPr lang="en-US" sz="1100" dirty="0" smtClean="0">
                <a:latin typeface="Consolas"/>
              </a:rPr>
              <a:t>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Child</a:t>
            </a:r>
            <a:r>
              <a:rPr lang="en-US" sz="1100" dirty="0" smtClean="0">
                <a:latin typeface="Consolas"/>
              </a:rPr>
              <a:t> :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Parent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ShowSecret</a:t>
            </a:r>
            <a:r>
              <a:rPr lang="en-US" sz="1100" dirty="0" smtClean="0">
                <a:latin typeface="Consolas"/>
              </a:rPr>
              <a:t>()</a:t>
            </a:r>
          </a:p>
          <a:p>
            <a:r>
              <a:rPr lang="en-US" sz="1100" dirty="0" smtClean="0">
                <a:latin typeface="Consolas"/>
              </a:rPr>
              <a:t>    {</a:t>
            </a:r>
            <a:endParaRPr lang="ru-RU" sz="1100" dirty="0" smtClean="0">
              <a:latin typeface="Consolas"/>
            </a:endParaRPr>
          </a:p>
          <a:p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❌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Ошибка компиляции: </a:t>
            </a:r>
          </a:p>
          <a:p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        // '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secret' </a:t>
            </a:r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недоступен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    </a:t>
            </a:r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sz="11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100" dirty="0" err="1" smtClean="0">
                <a:latin typeface="Consolas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100" dirty="0" smtClean="0">
                <a:latin typeface="Consolas"/>
              </a:rPr>
              <a:t>(</a:t>
            </a:r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secret</a:t>
            </a:r>
            <a:r>
              <a:rPr lang="en-US" sz="1100" dirty="0" smtClean="0">
                <a:latin typeface="Consolas"/>
              </a:rPr>
              <a:t>);</a:t>
            </a:r>
            <a:endParaRPr lang="ru-RU" sz="1100" dirty="0" smtClean="0">
              <a:solidFill>
                <a:srgbClr val="FF0000"/>
              </a:solidFill>
              <a:latin typeface="Consolas"/>
            </a:endParaRPr>
          </a:p>
          <a:p>
            <a:r>
              <a:rPr lang="ru-RU" sz="1100" dirty="0" smtClean="0">
                <a:latin typeface="Consolas"/>
              </a:rPr>
              <a:t>    }</a:t>
            </a:r>
          </a:p>
          <a:p>
            <a:r>
              <a:rPr lang="ru-RU" sz="1100" dirty="0" smtClean="0">
                <a:latin typeface="Consolas"/>
              </a:rPr>
              <a:t>}</a:t>
            </a:r>
            <a:endParaRPr lang="ru-RU" sz="1100" dirty="0">
              <a:latin typeface="Consola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473810" y="2002127"/>
            <a:ext cx="40626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✅</a:t>
            </a:r>
            <a:r>
              <a:rPr lang="en-US" sz="1100" dirty="0" smtClean="0"/>
              <a:t> </a:t>
            </a:r>
            <a:r>
              <a:rPr lang="ru-RU" sz="1100" dirty="0" smtClean="0"/>
              <a:t>Косвенный доступ через </a:t>
            </a:r>
            <a:r>
              <a:rPr lang="en-US" sz="1100" dirty="0" smtClean="0"/>
              <a:t>protected-</a:t>
            </a:r>
            <a:r>
              <a:rPr lang="ru-RU" sz="1100" dirty="0" smtClean="0"/>
              <a:t>метод</a:t>
            </a:r>
            <a:endParaRPr lang="ru-RU" sz="1100" dirty="0" smtClean="0">
              <a:solidFill>
                <a:srgbClr val="0000FF"/>
              </a:solidFill>
              <a:latin typeface="Consolas"/>
            </a:endParaRPr>
          </a:p>
          <a:p>
            <a:endParaRPr lang="ru-RU" sz="11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Parent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1080"/>
                </a:solidFill>
                <a:latin typeface="Consolas"/>
              </a:rPr>
              <a:t>secret</a:t>
            </a:r>
            <a:r>
              <a:rPr lang="en-US" sz="1100" dirty="0" smtClean="0">
                <a:latin typeface="Consolas"/>
              </a:rPr>
              <a:t> = </a:t>
            </a:r>
            <a:r>
              <a:rPr lang="en-US" sz="1100" dirty="0" smtClean="0">
                <a:solidFill>
                  <a:srgbClr val="098658"/>
                </a:solidFill>
                <a:latin typeface="Consolas"/>
              </a:rPr>
              <a:t>42</a:t>
            </a:r>
            <a:r>
              <a:rPr lang="en-US" sz="1100" dirty="0" smtClean="0">
                <a:latin typeface="Consolas"/>
              </a:rPr>
              <a:t>;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GetSecret</a:t>
            </a:r>
            <a:r>
              <a:rPr lang="en-US" sz="1100" dirty="0" smtClean="0">
                <a:latin typeface="Consolas"/>
              </a:rPr>
              <a:t>() =&gt;</a:t>
            </a:r>
            <a:r>
              <a:rPr lang="en-US" sz="1100" b="1" dirty="0" smtClean="0">
                <a:latin typeface="Consolas"/>
              </a:rPr>
              <a:t> </a:t>
            </a:r>
            <a:r>
              <a:rPr lang="en-US" sz="1200" b="1" dirty="0" smtClean="0">
                <a:solidFill>
                  <a:srgbClr val="001080"/>
                </a:solidFill>
                <a:latin typeface="Consolas"/>
              </a:rPr>
              <a:t>secret</a:t>
            </a:r>
            <a:r>
              <a:rPr lang="en-US" sz="1100" b="1" dirty="0" smtClean="0">
                <a:latin typeface="Consolas"/>
              </a:rPr>
              <a:t>;</a:t>
            </a:r>
          </a:p>
          <a:p>
            <a:r>
              <a:rPr lang="en-US" sz="1100" dirty="0" smtClean="0">
                <a:latin typeface="Consolas"/>
              </a:rPr>
              <a:t>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Child</a:t>
            </a:r>
            <a:r>
              <a:rPr lang="en-US" sz="1100" dirty="0" smtClean="0">
                <a:latin typeface="Consolas"/>
              </a:rPr>
              <a:t> :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Parent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RevealSecret</a:t>
            </a:r>
            <a:r>
              <a:rPr lang="en-US" sz="1100" dirty="0" smtClean="0">
                <a:latin typeface="Consolas"/>
              </a:rPr>
              <a:t>()</a:t>
            </a:r>
          </a:p>
          <a:p>
            <a:r>
              <a:rPr lang="en-US" sz="1100" dirty="0" smtClean="0">
                <a:latin typeface="Consolas"/>
              </a:rPr>
              <a:t>    {</a:t>
            </a:r>
          </a:p>
          <a:p>
            <a:r>
              <a:rPr lang="en-US" sz="1100" dirty="0" smtClean="0">
                <a:latin typeface="Consolas"/>
              </a:rPr>
              <a:t>        </a:t>
            </a:r>
            <a:r>
              <a:rPr lang="en-US" sz="11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100" dirty="0" err="1" smtClean="0">
                <a:latin typeface="Consolas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100" dirty="0" smtClean="0">
                <a:latin typeface="Consolas"/>
              </a:rPr>
              <a:t>(</a:t>
            </a:r>
            <a:endParaRPr lang="ru-RU" sz="1100" dirty="0" smtClean="0">
              <a:latin typeface="Consolas"/>
            </a:endParaRPr>
          </a:p>
          <a:p>
            <a:r>
              <a:rPr lang="ru-RU" sz="1100" dirty="0" smtClean="0">
                <a:solidFill>
                  <a:srgbClr val="A31515"/>
                </a:solidFill>
                <a:latin typeface="Consolas"/>
              </a:rPr>
              <a:t>	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$"Inherited secret: {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GetSecret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()}"</a:t>
            </a:r>
            <a:r>
              <a:rPr lang="en-US" sz="1100" dirty="0" smtClean="0">
                <a:latin typeface="Consolas"/>
              </a:rPr>
              <a:t>);</a:t>
            </a:r>
          </a:p>
          <a:p>
            <a:r>
              <a:rPr lang="en-US" sz="1100" dirty="0" smtClean="0">
                <a:latin typeface="Consolas"/>
              </a:rPr>
              <a:t>    }</a:t>
            </a:r>
          </a:p>
          <a:p>
            <a:r>
              <a:rPr lang="en-US" sz="1100" dirty="0" smtClean="0">
                <a:latin typeface="Consolas"/>
              </a:rPr>
              <a:t>}</a:t>
            </a:r>
            <a:endParaRPr lang="en-US" sz="11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312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Вопросы, на которые отвечает наследование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528090"/>
            <a:ext cx="7822839" cy="123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sz="16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Итого: 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Какими свойствами должен обладать объект, созданный из класса-наследника.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Font typeface="Arial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Какое поведение будет реализовывать объект, созданный из класса наследника. </a:t>
            </a:r>
          </a:p>
        </p:txBody>
      </p:sp>
    </p:spTree>
    <p:extLst>
      <p:ext uri="{BB962C8B-B14F-4D97-AF65-F5344CB8AC3E}">
        <p14:creationId xmlns:p14="http://schemas.microsoft.com/office/powerpoint/2010/main" xmlns="" val="315518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356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 Описать класса-родителя и класс наследника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 Описать класс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1.1.1 Персона содержит поле "имя".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1.1.2 Персона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не переопределяемый метод, который возвращает значение поля.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1.1.3 Персона содержит переопределяемый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сообщает свое имя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(virtual)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1.1.4 Персона содержит конструктор, который принимает 1 параметр - имя.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 Описать класс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1.2.1 Работник содержит поле "Компания".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1.2.2 Работник содержит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переопределяемый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DoWork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1.2.3 Работник переопределяет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сообщает свое имя и говорит на каком предприятии работает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(override)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1.2.4 Работник содержит конструктор, который принимает имя и название компании как параметры. (использовать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base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941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1" y="1009925"/>
            <a:ext cx="3414800" cy="331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Описать класс 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Coder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1.3.1 Программист содержит конструктор, переопределяемый 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 c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теми же параметрами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(base)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1.3.2 Программист пишет код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методе </a:t>
            </a:r>
            <a:r>
              <a:rPr lang="en-US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DoWork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 (override)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1.3.3 Программист содержит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переопределяемый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сообщает то же, что и работник + говорит на каком языке пишет.(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override + base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3976" y="609600"/>
            <a:ext cx="4517599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4941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26359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Кратко об ООП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26359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Инкапсуляция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26359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Наследование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26359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Решение задач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2647949" y="4167231"/>
            <a:ext cx="3365501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xmlns="" val="4121394419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Основные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механизмы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ООП.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Кратко об ООП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Функциональное программирование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96523" y="2553696"/>
            <a:ext cx="2177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  <a:latin typeface="+mj-lt"/>
              </a:rPr>
              <a:t>Код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C:</a:t>
            </a:r>
            <a:endParaRPr lang="ru-RU" sz="1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a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b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sum = a + b;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5349" y="2667206"/>
            <a:ext cx="4330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</a:rPr>
              <a:t>Код ассемблера:</a:t>
            </a:r>
          </a:p>
          <a:p>
            <a:r>
              <a:rPr lang="ru-RU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x6h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заносим в А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число 6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0x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заносим в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А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число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8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cx</a:t>
            </a:r>
            <a:r>
              <a:rPr lang="en-US" sz="1200" dirty="0" smtClean="0"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копируем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CX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в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DX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DX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= 6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DX = DX + AX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99901"/>
            <a:ext cx="71133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 ООП в разработке использовался другой подход — процедурный. Программа представляется в нем как набор процедур и функций — подпрограмм, которые выполняют определенный блок кода с нужными входящими данными. </a:t>
            </a:r>
          </a:p>
        </p:txBody>
      </p:sp>
      <p:pic>
        <p:nvPicPr>
          <p:cNvPr id="79876" name="Picture 4" descr="https://lh7-rt.googleusercontent.com/slidesz/AGV_vUfBAh14117XBEAqtSepoNSzBb2WeAq3IYHfQYLk6IoQ1o1vvU24b-7zJNJFqAAilsQEtQR7HI4xu6_uk4mcbhWhpHKpnq54h3tqNQBPQRNVcGhMEODGGwcJGaIyzlfCJri1NgsM6IO2aO0vpzRqlpazILP4ueo=s2048?key=j_orzxdcFzmLafYJrIFlz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6199" y="2951855"/>
            <a:ext cx="619381" cy="6193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123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6318</TotalTime>
  <Words>1708</Words>
  <Application>Microsoft Office PowerPoint</Application>
  <PresentationFormat>Экран (16:9)</PresentationFormat>
  <Paragraphs>455</Paragraphs>
  <Slides>47</Slides>
  <Notes>47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6" baseType="lpstr">
      <vt:lpstr>Arial</vt:lpstr>
      <vt:lpstr>Roboto</vt:lpstr>
      <vt:lpstr>Consolas</vt:lpstr>
      <vt:lpstr>HeliosExtC</vt:lpstr>
      <vt:lpstr>Calibri</vt:lpstr>
      <vt:lpstr>Arial Unicode MS</vt:lpstr>
      <vt:lpstr>Segoe UI</vt:lpstr>
      <vt:lpstr>Courier New</vt:lpstr>
      <vt:lpstr>Светлая тема</vt:lpstr>
      <vt:lpstr>ООП</vt:lpstr>
      <vt:lpstr>Слайд 2</vt:lpstr>
      <vt:lpstr>ООП </vt:lpstr>
      <vt:lpstr>ООП </vt:lpstr>
      <vt:lpstr>Правила вебинара</vt:lpstr>
      <vt:lpstr>Маршрут вебинара</vt:lpstr>
      <vt:lpstr>Цели вебинара</vt:lpstr>
      <vt:lpstr>Кратко об ООП</vt:lpstr>
      <vt:lpstr>Функциональное программирование</vt:lpstr>
      <vt:lpstr>Функциональное программирование</vt:lpstr>
      <vt:lpstr>Что такое ООП?</vt:lpstr>
      <vt:lpstr>Что из перечисленного ниже НЕ является принципом ООП?</vt:lpstr>
      <vt:lpstr>Принципы ООП</vt:lpstr>
      <vt:lpstr>Шуточная иллюстрация основных принципов</vt:lpstr>
      <vt:lpstr>Инкапсуляция</vt:lpstr>
      <vt:lpstr>Что такое инкапсуляция?</vt:lpstr>
      <vt:lpstr>Содержимое класса</vt:lpstr>
      <vt:lpstr>Права доступа</vt:lpstr>
      <vt:lpstr>Модификаторы доступа на бытовых примерах</vt:lpstr>
      <vt:lpstr>Модификаторы доступа на бытовых примерах</vt:lpstr>
      <vt:lpstr>Модификаторы доступа на бытовых примерах</vt:lpstr>
      <vt:lpstr>Инкапсуляция дает следующую информацию</vt:lpstr>
      <vt:lpstr>Решение задач</vt:lpstr>
      <vt:lpstr>Наследование</vt:lpstr>
      <vt:lpstr>Что такое наследование?</vt:lpstr>
      <vt:lpstr>Синтаксис наследования</vt:lpstr>
      <vt:lpstr>Пример синтаксиса</vt:lpstr>
      <vt:lpstr>Что наследуется</vt:lpstr>
      <vt:lpstr>Множественное наследование запрещено</vt:lpstr>
      <vt:lpstr>Почему в C# множественное наследование запрещено</vt:lpstr>
      <vt:lpstr>Пример синтаксиса</vt:lpstr>
      <vt:lpstr>Транзитивное наследование</vt:lpstr>
      <vt:lpstr>Ключевое слово base</vt:lpstr>
      <vt:lpstr>Ключевое слово virtual</vt:lpstr>
      <vt:lpstr>Ключевое слово override</vt:lpstr>
      <vt:lpstr>Ключевое слово new</vt:lpstr>
      <vt:lpstr>Подраздел: нюансы наследования</vt:lpstr>
      <vt:lpstr>Некоторые нюансы наследования</vt:lpstr>
      <vt:lpstr> Запечатанные(sealed) классы</vt:lpstr>
      <vt:lpstr> Запечатанные(sealed) методы</vt:lpstr>
      <vt:lpstr>Конструкторы</vt:lpstr>
      <vt:lpstr>Статические члены</vt:lpstr>
      <vt:lpstr>Приватные члены</vt:lpstr>
      <vt:lpstr>Вопросы, на которые отвечает наследование</vt:lpstr>
      <vt:lpstr>Решение задач</vt:lpstr>
      <vt:lpstr>Решение задач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pavel</cp:lastModifiedBy>
  <cp:revision>572</cp:revision>
  <dcterms:modified xsi:type="dcterms:W3CDTF">2025-07-04T14:46:17Z</dcterms:modified>
</cp:coreProperties>
</file>