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9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401" r:id="rId9"/>
    <p:sldId id="303" r:id="rId10"/>
    <p:sldId id="417" r:id="rId11"/>
    <p:sldId id="416" r:id="rId12"/>
    <p:sldId id="447" r:id="rId13"/>
    <p:sldId id="448" r:id="rId14"/>
    <p:sldId id="397" r:id="rId15"/>
    <p:sldId id="432" r:id="rId16"/>
    <p:sldId id="418" r:id="rId17"/>
    <p:sldId id="434" r:id="rId18"/>
    <p:sldId id="431" r:id="rId19"/>
    <p:sldId id="361" r:id="rId20"/>
    <p:sldId id="413" r:id="rId21"/>
    <p:sldId id="414" r:id="rId22"/>
    <p:sldId id="421" r:id="rId23"/>
    <p:sldId id="420" r:id="rId24"/>
    <p:sldId id="423" r:id="rId25"/>
    <p:sldId id="444" r:id="rId26"/>
    <p:sldId id="449" r:id="rId27"/>
    <p:sldId id="424" r:id="rId28"/>
    <p:sldId id="435" r:id="rId29"/>
    <p:sldId id="437" r:id="rId30"/>
    <p:sldId id="382" r:id="rId31"/>
    <p:sldId id="438" r:id="rId32"/>
    <p:sldId id="441" r:id="rId33"/>
    <p:sldId id="440" r:id="rId34"/>
    <p:sldId id="436" r:id="rId35"/>
    <p:sldId id="304" r:id="rId36"/>
    <p:sldId id="439" r:id="rId37"/>
    <p:sldId id="306" r:id="rId38"/>
  </p:sldIdLst>
  <p:sldSz cx="9144000" cy="5143500" type="screen16x9"/>
  <p:notesSz cx="6858000" cy="9144000"/>
  <p:embeddedFontLst>
    <p:embeddedFont>
      <p:font typeface="Roboto" charset="0"/>
      <p:regular r:id="rId40"/>
      <p:bold r:id="rId41"/>
      <p:italic r:id="rId42"/>
      <p:boldItalic r:id="rId43"/>
    </p:embeddedFont>
    <p:embeddedFont>
      <p:font typeface="Calibri" pitchFamily="34" charset="0"/>
      <p:regular r:id="rId44"/>
      <p:bold r:id="rId45"/>
      <p:italic r:id="rId46"/>
      <p:boldItalic r:id="rId47"/>
    </p:embeddedFont>
    <p:embeddedFont>
      <p:font typeface="Consolas" pitchFamily="49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7282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59792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5979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81538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18910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81891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17791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50261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9189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8663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abstra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E%D0%BB%D0%B5_%D0%BA%D0%BB%D0%B0%D1%81%D1%81%D0%B0" TargetMode="External"/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UML" TargetMode="External"/><Relationship Id="rId5" Type="http://schemas.openxmlformats.org/officeDocument/2006/relationships/hyperlink" Target="https://ru.wikipedia.org/wiki/%D0%94%D0%B8%D0%B0%D0%B3%D1%80%D0%B0%D0%BC%D0%BC%D0%B0_(UML)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C%D0%B5%D1%82%D0%BE%D0%B4_(%D1%8F%D0%B7%D1%8B%D0%BA%D0%B8_%D0%BF%D1%80%D0%BE%D0%B3%D1%80%D0%B0%D0%BC%D0%BC%D0%B8%D1%80%D0%BE%D0%B2%D0%B0%D0%BD%D0%B8%D1%8F)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strategy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factoring.guru/ru/design-patterns/composite" TargetMode="External"/><Relationship Id="rId4" Type="http://schemas.openxmlformats.org/officeDocument/2006/relationships/hyperlink" Target="https://refactoring.guru/ru/design-patterns/abstract-factory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Суть абстракции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368066"/>
            <a:ext cx="32958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Основная идея состоит в том, чтобы</a:t>
            </a:r>
          </a:p>
          <a:p>
            <a:pPr marL="342900" indent="-342900"/>
            <a:r>
              <a:rPr lang="ru-RU" dirty="0" smtClean="0"/>
              <a:t>представить объект обладающим</a:t>
            </a:r>
          </a:p>
          <a:p>
            <a:pPr marL="342900" indent="-342900"/>
            <a:r>
              <a:rPr lang="ru-RU" dirty="0" smtClean="0"/>
              <a:t>набором методов и при этом не</a:t>
            </a:r>
          </a:p>
          <a:p>
            <a:pPr marL="342900" indent="-342900"/>
            <a:r>
              <a:rPr lang="ru-RU" dirty="0" smtClean="0"/>
              <a:t>предоставлять конкретную логику</a:t>
            </a:r>
          </a:p>
          <a:p>
            <a:pPr marL="342900" indent="-342900"/>
            <a:r>
              <a:rPr lang="ru-RU" dirty="0" smtClean="0"/>
              <a:t>этих </a:t>
            </a:r>
            <a:r>
              <a:rPr lang="ru-RU" dirty="0" smtClean="0"/>
              <a:t>методов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/>
            <a:endParaRPr lang="ru-RU" dirty="0"/>
          </a:p>
          <a:p>
            <a:r>
              <a:rPr lang="ru-RU" dirty="0" smtClean="0"/>
              <a:t>Важным аспектом абстракции является то, что нельзя создать объект абстрактного типа, так как он допускает неопределенное поведение. </a:t>
            </a:r>
          </a:p>
        </p:txBody>
      </p:sp>
      <p:sp>
        <p:nvSpPr>
          <p:cNvPr id="36866" name="AutoShape 2" descr="https://refactoring.guru/images/refactoring/content/smells/alternative-classes-with-different-interfaces-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8588" y="1295400"/>
            <a:ext cx="48863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Представление абстракции в </a:t>
            </a:r>
            <a:r>
              <a:rPr lang="en-US" sz="2800" dirty="0" smtClean="0"/>
              <a:t>C#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1368066"/>
            <a:ext cx="4586951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в рамках</a:t>
            </a:r>
            <a:r>
              <a:rPr lang="en-US" dirty="0" smtClean="0"/>
              <a:t> C#</a:t>
            </a:r>
            <a:r>
              <a:rPr lang="ru-RU" dirty="0" smtClean="0"/>
              <a:t> представлена двумя сущностями:</a:t>
            </a:r>
          </a:p>
          <a:p>
            <a:pPr lvl="1">
              <a:buAutoNum type="arabicPeriod"/>
            </a:pPr>
            <a:r>
              <a:rPr lang="ru-RU" dirty="0" smtClean="0"/>
              <a:t>Абстрактные классы </a:t>
            </a:r>
          </a:p>
          <a:p>
            <a:pPr lvl="1">
              <a:buAutoNum type="arabicPeriod"/>
            </a:pPr>
            <a:r>
              <a:rPr lang="ru-RU" dirty="0" smtClean="0"/>
              <a:t>Интерфейсы </a:t>
            </a:r>
            <a:r>
              <a:rPr lang="en-US" dirty="0" smtClean="0"/>
              <a:t>(</a:t>
            </a:r>
            <a:r>
              <a:rPr lang="ru-RU" dirty="0" smtClean="0"/>
              <a:t>начиная с C# 8.0</a:t>
            </a:r>
            <a:r>
              <a:rPr lang="en-US" dirty="0" smtClean="0"/>
              <a:t>)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b="1" dirty="0" smtClean="0"/>
              <a:t>Преимущества </a:t>
            </a:r>
            <a:r>
              <a:rPr lang="ru-RU" sz="1200" b="1" dirty="0" smtClean="0"/>
              <a:t>абстракции</a:t>
            </a:r>
            <a:endParaRPr lang="ru-RU" sz="1200" b="1" dirty="0" smtClean="0"/>
          </a:p>
          <a:p>
            <a:r>
              <a:rPr lang="ru-RU" sz="1200" b="1" dirty="0" smtClean="0"/>
              <a:t>Сокрытие деталей.</a:t>
            </a:r>
            <a:r>
              <a:rPr lang="ru-RU" sz="1200" dirty="0" smtClean="0"/>
              <a:t> Пользователю не нужно знать, как реализованы методы, важно лишь, что они делают.</a:t>
            </a:r>
          </a:p>
          <a:p>
            <a:r>
              <a:rPr lang="ru-RU" sz="1200" b="1" dirty="0" smtClean="0"/>
              <a:t>Повышение удобства поддержки кода</a:t>
            </a:r>
            <a:r>
              <a:rPr lang="ru-RU" sz="1200" b="1" dirty="0" smtClean="0"/>
              <a:t>.</a:t>
            </a:r>
            <a:r>
              <a:rPr lang="ru-RU" sz="1200" dirty="0" smtClean="0"/>
              <a:t> </a:t>
            </a:r>
            <a:r>
              <a:rPr lang="ru-RU" sz="1200" dirty="0" smtClean="0"/>
              <a:t>Как пример</a:t>
            </a:r>
            <a:r>
              <a:rPr lang="en-US" sz="1200" dirty="0" smtClean="0"/>
              <a:t>: </a:t>
            </a:r>
            <a:r>
              <a:rPr lang="ru-RU" sz="1200" dirty="0" smtClean="0"/>
              <a:t>и</a:t>
            </a:r>
            <a:r>
              <a:rPr lang="ru-RU" sz="1200" dirty="0" smtClean="0"/>
              <a:t>зменение </a:t>
            </a:r>
            <a:r>
              <a:rPr lang="ru-RU" sz="1200" dirty="0" smtClean="0"/>
              <a:t>внутренней логики не затрагивает пользовательский интерфейс.</a:t>
            </a:r>
          </a:p>
          <a:p>
            <a:r>
              <a:rPr lang="ru-RU" sz="1200" b="1" dirty="0" smtClean="0"/>
              <a:t>Унификация.</a:t>
            </a:r>
            <a:r>
              <a:rPr lang="ru-RU" sz="1200" dirty="0" smtClean="0"/>
              <a:t> Абстракция задаёт единый интерфейс для работы с объектами разных типов, обеспечивая их взаимозаменяемость</a:t>
            </a:r>
            <a:r>
              <a:rPr lang="ru-RU" sz="1200" dirty="0" smtClean="0"/>
              <a:t>.</a:t>
            </a:r>
            <a:endParaRPr lang="ru-RU" sz="12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302293" y="1365975"/>
            <a:ext cx="33323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 class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AbstractAnimal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IAnimal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интерфейсах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72991"/>
            <a:ext cx="3605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ссылочный тип, который может определять некоторый функционал - набор методов и свойств без реализации.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Затем этот функционал реализуют классы и структуры, которые применяют данные интерфейсы.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Начиная с версии C# 8.0 интерфейсы поддерживают реализацию методов и свойств по умолчанию.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51072" y="1172991"/>
            <a:ext cx="45044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ISoldier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ToDo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Health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{ 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 </a:t>
            </a:r>
          </a:p>
          <a:p>
            <a:r>
              <a:rPr lang="en-US" sz="1200" dirty="0" smtClean="0">
                <a:latin typeface="Consolas"/>
              </a:rPr>
              <a:t>        { </a:t>
            </a:r>
          </a:p>
          <a:p>
            <a:r>
              <a:rPr lang="en-US" sz="1200" dirty="0" smtClean="0">
                <a:latin typeface="Consolas"/>
              </a:rPr>
              <a:t>            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200" dirty="0" smtClean="0">
                <a:latin typeface="Consolas"/>
              </a:rPr>
              <a:t>; </a:t>
            </a:r>
          </a:p>
          <a:p>
            <a:r>
              <a:rPr lang="en-US" sz="1200" dirty="0" smtClean="0">
                <a:latin typeface="Consolas"/>
              </a:rPr>
              <a:t>        } 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SubmitRapport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Солдат сдал раппорт!"</a:t>
            </a:r>
            <a:r>
              <a:rPr lang="ru-RU" sz="1200" dirty="0" smtClean="0">
                <a:latin typeface="Consolas"/>
              </a:rPr>
              <a:t>);</a:t>
            </a:r>
          </a:p>
          <a:p>
            <a:r>
              <a:rPr lang="ru-RU" sz="1200" dirty="0" smtClean="0">
                <a:latin typeface="Consolas"/>
              </a:rPr>
              <a:t>    }</a:t>
            </a:r>
          </a:p>
          <a:p>
            <a:r>
              <a:rPr lang="ru-RU" sz="1200" dirty="0" smtClean="0">
                <a:latin typeface="Consolas"/>
              </a:rPr>
              <a:t>}</a:t>
            </a:r>
            <a:endParaRPr lang="ru-RU" sz="12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абстрактных классах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64114"/>
            <a:ext cx="3936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Абстрактный класс </a:t>
            </a:r>
            <a:r>
              <a:rPr lang="ru-RU" dirty="0" smtClean="0"/>
              <a:t>— это класс, который может содержать методы без реализации. Такие методы называются абстрактными.</a:t>
            </a:r>
          </a:p>
          <a:p>
            <a:endParaRPr lang="ru-RU" dirty="0" smtClean="0"/>
          </a:p>
          <a:p>
            <a:r>
              <a:rPr lang="ru-RU" dirty="0" smtClean="0"/>
              <a:t>Абстрактные классы</a:t>
            </a:r>
            <a:r>
              <a:rPr lang="en-US" dirty="0" smtClean="0"/>
              <a:t> </a:t>
            </a:r>
            <a:r>
              <a:rPr lang="ru-RU" dirty="0" smtClean="0"/>
              <a:t>и их отличия от интерфейсов: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Абстрактный класс может содержать конструктор, что позволяет инициализировать данные.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Поддерживает только одиночное наследование.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759177" y="1164114"/>
            <a:ext cx="372817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nsolas"/>
              </a:rPr>
              <a:t>abstract class</a:t>
            </a:r>
            <a:r>
              <a:rPr lang="en-US" sz="1200" b="1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Human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b="1" dirty="0" smtClean="0">
                <a:solidFill>
                  <a:srgbClr val="FF0000"/>
                </a:solidFill>
                <a:latin typeface="Consolas"/>
              </a:rPr>
              <a:t>abstract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JustGo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GetName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Human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5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abstract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класс: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Нельзя создать объект абстрактного класса.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Может содержать как абстрактные методы (без реализации), так и обычные (с реализацией).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метод: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Определяется только в абстрактных классах.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Не имеет реализации в базовом классе (только заголовок метода).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Должен быть переопределён в каждом производном классе.</a:t>
            </a:r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226096" y="1166384"/>
            <a:ext cx="3644964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latin typeface="Consolas" panose="020B0609020204030204" pitchFamily="49" charset="0"/>
              </a:rPr>
              <a:t>.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latin typeface="Consolas" panose="020B0609020204030204" pitchFamily="49" charset="0"/>
              </a:rPr>
              <a:t>; 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   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200" dirty="0">
                <a:latin typeface="Consolas" panose="020B0609020204030204" pitchFamily="49" charset="0"/>
              </a:rPr>
              <a:t>);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0" y="1177787"/>
            <a:ext cx="3990637" cy="8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абстрактных методов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свойств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11337" y="1177787"/>
            <a:ext cx="46326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"Animal makes a sound"</a:t>
            </a:r>
            <a:r>
              <a:rPr lang="en-US" sz="12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2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абстракция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528090"/>
            <a:ext cx="7828976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 отвечает на вопрос «что делать?», но абстракция не отвечает на вопрос «как?».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должно быть определено у объекта наследуемого типа.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 Описать абстрактный класс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Добавить поле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Добавить неабстрактный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GetName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 Добавить 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MakeSound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 Описать интерфейсы 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IFlying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Fly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(лететь)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	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IWalking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Walk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(ходить)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ISwiming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Swim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(плавать)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2.4 При желании добавить свойства: крылья(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ноги(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legs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(плавники)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 Описать классы с наследованием от необходимых интерфейсов: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3.1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3.2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Eagle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3.3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Fish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3.4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Duck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3.5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Создать массив объектов классов из п.3.1 – 3.4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Полиморфизм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полиморфизм?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2774" y="1009926"/>
            <a:ext cx="35997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</a:t>
            </a:r>
            <a:r>
              <a:rPr lang="ru-RU" dirty="0" smtClean="0"/>
              <a:t> </a:t>
            </a:r>
            <a:r>
              <a:rPr lang="ru-RU" dirty="0"/>
              <a:t>– это способность программы идентично использовать объекты с одинаковым интерфейсом без информации о конкретном типе этого объекта. </a:t>
            </a:r>
            <a:endParaRPr lang="ru-RU" dirty="0" smtClean="0"/>
          </a:p>
          <a:p>
            <a:endParaRPr lang="en-US" dirty="0" smtClean="0"/>
          </a:p>
          <a:p>
            <a:r>
              <a:rPr lang="ru-RU" b="1" dirty="0" smtClean="0"/>
              <a:t>Формы полиморфизма</a:t>
            </a:r>
            <a:r>
              <a:rPr lang="en-US" b="1" dirty="0" smtClean="0"/>
              <a:t>:</a:t>
            </a:r>
          </a:p>
          <a:p>
            <a:pPr marL="228600" indent="-228600">
              <a:buAutoNum type="arabicPeriod"/>
            </a:pPr>
            <a:r>
              <a:rPr lang="ru-RU" dirty="0" smtClean="0"/>
              <a:t>Полиморфизм подтипов.</a:t>
            </a:r>
          </a:p>
          <a:p>
            <a:pPr marL="228600" indent="-228600">
              <a:buAutoNum type="arabicPeriod"/>
            </a:pPr>
            <a:r>
              <a:rPr lang="ru-RU" dirty="0" smtClean="0"/>
              <a:t>Параметрический полиморфизм.</a:t>
            </a:r>
          </a:p>
          <a:p>
            <a:pPr marL="228600" indent="-228600">
              <a:buFont typeface="Arial"/>
              <a:buAutoNum type="arabicPeriod"/>
            </a:pPr>
            <a:r>
              <a:rPr lang="ru-RU" dirty="0" smtClean="0"/>
              <a:t>Полиморфизм </a:t>
            </a:r>
            <a:r>
              <a:rPr lang="en-US" dirty="0" smtClean="0"/>
              <a:t>ad hoc</a:t>
            </a:r>
            <a:r>
              <a:rPr lang="ru-RU" dirty="0" smtClean="0"/>
              <a:t> («специально для этого»)</a:t>
            </a:r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Полиморфизм в Java на собеседовании -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27" y="1009925"/>
            <a:ext cx="4619043" cy="28753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5954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подтипов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860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 подтипов</a:t>
            </a:r>
            <a:r>
              <a:rPr lang="ru-RU" dirty="0" smtClean="0"/>
              <a:t> (</a:t>
            </a:r>
            <a:r>
              <a:rPr lang="ru-RU" dirty="0" err="1" smtClean="0"/>
              <a:t>subtype</a:t>
            </a:r>
            <a:r>
              <a:rPr lang="ru-RU" dirty="0" smtClean="0"/>
              <a:t> </a:t>
            </a:r>
            <a:r>
              <a:rPr lang="ru-RU" dirty="0" err="1" smtClean="0"/>
              <a:t>polymorphism</a:t>
            </a:r>
            <a:r>
              <a:rPr lang="ru-RU" dirty="0" smtClean="0"/>
              <a:t>) — это форма полиморфизма, которая возникает, когда один и тот же интерфейс или базовый класс может быть использован для работы с объектами разных типов (подтипов). Это классический вид полиморфизма, связанный с объектно-ориентированным программированием, где подтипы наследуют поведение от базового типа.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980217"/>
            <a:ext cx="3663951" cy="31774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Параметрический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3878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Параметрический полиморфизм</a:t>
            </a:r>
            <a:r>
              <a:rPr lang="ru-RU" dirty="0" smtClean="0"/>
              <a:t> — это форма полиморфизма, при которой функции, методы или классы могут работать с разными типами данных, но без привязки к конкретному типу на этапе написания кода. Вместо этого тип задаётся как параметр и определяется при использовании функции или создания экземпляра класса.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strings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ints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2050" name="AutoShape 2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7061" y="1103267"/>
            <a:ext cx="3189214" cy="342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Ad hoc </a:t>
            </a:r>
            <a:r>
              <a:rPr lang="ru-RU" sz="2800" dirty="0" smtClean="0"/>
              <a:t>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040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Ad</a:t>
            </a:r>
            <a:r>
              <a:rPr lang="ru-RU" b="1" dirty="0" smtClean="0"/>
              <a:t> </a:t>
            </a:r>
            <a:r>
              <a:rPr lang="ru-RU" b="1" dirty="0" err="1" smtClean="0"/>
              <a:t>hoc</a:t>
            </a:r>
            <a:r>
              <a:rPr lang="ru-RU" b="1" dirty="0" smtClean="0"/>
              <a:t> полиморфизм</a:t>
            </a:r>
            <a:r>
              <a:rPr lang="ru-RU" dirty="0" smtClean="0"/>
              <a:t> (или </a:t>
            </a:r>
            <a:r>
              <a:rPr lang="ru-RU" b="1" dirty="0" smtClean="0"/>
              <a:t>специализированный полиморфизм</a:t>
            </a:r>
            <a:r>
              <a:rPr lang="ru-RU" dirty="0" smtClean="0"/>
              <a:t>) — это форма полиморфизма, при которой функции, методы или операторы могут иметь разные реализации в зависимости от типов аргументов, переданных им.</a:t>
            </a:r>
            <a:endParaRPr lang="ru-RU" dirty="0"/>
          </a:p>
        </p:txBody>
      </p:sp>
      <p:pic>
        <p:nvPicPr>
          <p:cNvPr id="4098" name="Picture 2" descr="Polymorphism — Jason Coelh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993" y="2729783"/>
            <a:ext cx="4871409" cy="179542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4896770" y="1009925"/>
            <a:ext cx="37940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AdHoc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в действии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4451" y="1227383"/>
            <a:ext cx="4056527" cy="27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06295" y="1293503"/>
            <a:ext cx="40411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Благодаря использованию полиморфизма, мы можем обращаться ко всем объектам, используя один и тот же интерфейс.</a:t>
            </a:r>
          </a:p>
          <a:p>
            <a:endParaRPr lang="ru-RU" dirty="0" smtClean="0"/>
          </a:p>
          <a:p>
            <a:r>
              <a:rPr lang="ru-RU" dirty="0" smtClean="0"/>
              <a:t>Пример:</a:t>
            </a:r>
          </a:p>
          <a:p>
            <a:r>
              <a:rPr lang="ru-RU" dirty="0" smtClean="0"/>
              <a:t>Допустим у меня есть массив фигур, которые нужно нарисовать, используя декартовы координаты: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из практики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2559049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Требовалась определенная сортировка массивов данных в зависимости от их содержимого.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8074" y="1238250"/>
            <a:ext cx="5632701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781624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Для любителей видеоигр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5"/>
            <a:ext cx="4714086" cy="287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шутерах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довольно часто можно встретить смену оружия у игрока.</a:t>
            </a:r>
          </a:p>
          <a:p>
            <a:pPr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Допустим игрок выбирает оружие для персонажа игры,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кликая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на объект из списка.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Полиморфизм подразумевает, что объекты программно выглядят одинаково для объекта персонажа, так как реализуют один и тот же интерфейс(абстракция). 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Смена оружия не влечет за собой внесения каких-либо изменений в код. Данное поведение и </a:t>
            </a:r>
            <a:r>
              <a:rPr lang="ru-RU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проявлением полиморфизма.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8292" y="907884"/>
            <a:ext cx="2711153" cy="385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878162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Вопросы, на которые отвечает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Итого:</a:t>
            </a:r>
          </a:p>
          <a:p>
            <a:pPr marL="342900" indent="-342900">
              <a:buAutoNum type="arabicPeriod"/>
            </a:pPr>
            <a:r>
              <a:rPr lang="ru-RU" dirty="0" smtClean="0"/>
              <a:t>Я обращаюсь к объекту, не зная его внутренней реализации. 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Код универсальный </a:t>
            </a:r>
            <a:r>
              <a:rPr lang="ru-RU" smtClean="0"/>
              <a:t>и сделает то, </a:t>
            </a:r>
            <a:r>
              <a:rPr lang="ru-RU" dirty="0" smtClean="0"/>
              <a:t>что нужно (при правильной реализации интерфейса).</a:t>
            </a:r>
          </a:p>
        </p:txBody>
      </p:sp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Описать класс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1.1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c</a:t>
            </a:r>
            <a:r>
              <a:rPr lang="ru-RU" dirty="0" smtClean="0"/>
              <a:t> </a:t>
            </a:r>
            <a:r>
              <a:rPr lang="ru-RU" dirty="0" err="1" smtClean="0"/>
              <a:t>currentTool</a:t>
            </a:r>
            <a:r>
              <a:rPr lang="ru-RU" dirty="0" smtClean="0"/>
              <a:t> типа </a:t>
            </a:r>
            <a:r>
              <a:rPr lang="ru-RU" dirty="0" err="1" smtClean="0"/>
              <a:t>ITool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1.2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и свойство </a:t>
            </a:r>
            <a:r>
              <a:rPr lang="ru-RU" dirty="0" err="1" smtClean="0"/>
              <a:t>currentClothSet</a:t>
            </a:r>
            <a:r>
              <a:rPr lang="ru-RU" dirty="0" smtClean="0"/>
              <a:t> типа </a:t>
            </a:r>
          </a:p>
          <a:p>
            <a:r>
              <a:rPr lang="ru-RU" dirty="0" err="1" smtClean="0"/>
              <a:t>ICloth</a:t>
            </a:r>
            <a:r>
              <a:rPr lang="en-US" dirty="0" smtClean="0"/>
              <a:t>S</a:t>
            </a:r>
            <a:r>
              <a:rPr lang="ru-RU" dirty="0" err="1" smtClean="0"/>
              <a:t>et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1.3 Добавить метод </a:t>
            </a:r>
            <a:r>
              <a:rPr lang="ru-RU" dirty="0" err="1" smtClean="0"/>
              <a:t>SetNextTools</a:t>
            </a:r>
            <a:r>
              <a:rPr lang="ru-RU" dirty="0" smtClean="0"/>
              <a:t>()</a:t>
            </a:r>
          </a:p>
          <a:p>
            <a:r>
              <a:rPr lang="ru-RU" dirty="0" smtClean="0"/>
              <a:t>1.4 Добавить метод </a:t>
            </a:r>
            <a:r>
              <a:rPr lang="ru-RU" dirty="0" err="1" smtClean="0"/>
              <a:t>ChangeClothes</a:t>
            </a:r>
            <a:r>
              <a:rPr lang="ru-RU" dirty="0" smtClean="0"/>
              <a:t>(</a:t>
            </a:r>
            <a:r>
              <a:rPr lang="ru-RU" dirty="0" err="1" smtClean="0"/>
              <a:t>IClothset</a:t>
            </a:r>
            <a:r>
              <a:rPr lang="ru-RU" dirty="0" smtClean="0"/>
              <a:t> </a:t>
            </a:r>
            <a:r>
              <a:rPr lang="ru-RU" dirty="0" err="1" smtClean="0"/>
              <a:t>clothSet</a:t>
            </a:r>
            <a:r>
              <a:rPr lang="ru-RU" dirty="0" smtClean="0"/>
              <a:t>)</a:t>
            </a:r>
          </a:p>
          <a:p>
            <a:r>
              <a:rPr lang="ru-RU" dirty="0" smtClean="0"/>
              <a:t>1.5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allTools</a:t>
            </a:r>
            <a:r>
              <a:rPr lang="ru-RU" dirty="0" smtClean="0"/>
              <a:t> типа </a:t>
            </a:r>
            <a:r>
              <a:rPr lang="ru-RU" dirty="0" err="1" smtClean="0"/>
              <a:t>List</a:t>
            </a:r>
            <a:r>
              <a:rPr lang="ru-RU" dirty="0" smtClean="0"/>
              <a:t>&lt;</a:t>
            </a:r>
            <a:r>
              <a:rPr lang="ru-RU" dirty="0" err="1" smtClean="0"/>
              <a:t>ITool</a:t>
            </a:r>
            <a:r>
              <a:rPr lang="ru-RU" dirty="0" smtClean="0"/>
              <a:t>&gt;. + инициализировать</a:t>
            </a:r>
          </a:p>
          <a:p>
            <a:r>
              <a:rPr lang="ru-RU" dirty="0" smtClean="0"/>
              <a:t>1.6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метод </a:t>
            </a:r>
            <a:r>
              <a:rPr lang="ru-RU" dirty="0" err="1" smtClean="0"/>
              <a:t>ShootViaCurrentTool</a:t>
            </a:r>
            <a:r>
              <a:rPr lang="ru-RU" dirty="0" smtClean="0"/>
              <a:t>()</a:t>
            </a:r>
          </a:p>
          <a:p>
            <a:r>
              <a:rPr lang="ru-RU" dirty="0" smtClean="0"/>
              <a:t>2. Описать интерфейсы</a:t>
            </a:r>
          </a:p>
          <a:p>
            <a:r>
              <a:rPr lang="ru-RU" dirty="0" smtClean="0"/>
              <a:t>2.1 Описать интерфейс </a:t>
            </a:r>
            <a:r>
              <a:rPr lang="ru-RU" dirty="0" err="1" smtClean="0"/>
              <a:t>ITool</a:t>
            </a:r>
            <a:endParaRPr lang="ru-RU" dirty="0" smtClean="0"/>
          </a:p>
          <a:p>
            <a:r>
              <a:rPr lang="ru-RU" dirty="0" smtClean="0"/>
              <a:t>2.1.1 Добавить метод </a:t>
            </a:r>
            <a:r>
              <a:rPr lang="ru-RU" dirty="0" err="1" smtClean="0"/>
              <a:t>Shoot</a:t>
            </a:r>
            <a:r>
              <a:rPr lang="ru-RU" dirty="0" smtClean="0"/>
              <a:t>() без реализации</a:t>
            </a:r>
          </a:p>
          <a:p>
            <a:r>
              <a:rPr lang="ru-RU" dirty="0" smtClean="0"/>
              <a:t>2.1.2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2.2 Описать интерфейс </a:t>
            </a:r>
            <a:r>
              <a:rPr lang="ru-RU" dirty="0" err="1" smtClean="0"/>
              <a:t>IClothset</a:t>
            </a:r>
            <a:endParaRPr lang="ru-RU" dirty="0" smtClean="0"/>
          </a:p>
          <a:p>
            <a:r>
              <a:rPr lang="ru-RU" dirty="0" smtClean="0"/>
              <a:t>2.2.1 При желании можно добавить пару методов</a:t>
            </a:r>
          </a:p>
          <a:p>
            <a:r>
              <a:rPr lang="ru-RU" dirty="0" smtClean="0"/>
              <a:t>2.2.2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Поддержка Feral | Hitman: Ab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7574" y="1025351"/>
            <a:ext cx="1350727" cy="34948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0162" y="1138137"/>
            <a:ext cx="82447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Клиентский код:</a:t>
            </a:r>
          </a:p>
          <a:p>
            <a:r>
              <a:rPr lang="ru-RU" dirty="0" smtClean="0"/>
              <a:t>3.1 Создать экземпляр класса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3.2 Сменить оружие на любое другое. Если </a:t>
            </a:r>
            <a:r>
              <a:rPr lang="ru-RU" dirty="0" err="1" smtClean="0"/>
              <a:t>currentTool</a:t>
            </a:r>
            <a:r>
              <a:rPr lang="ru-RU" dirty="0" smtClean="0"/>
              <a:t> пустое, то задать ему начальное значение</a:t>
            </a:r>
          </a:p>
          <a:p>
            <a:r>
              <a:rPr lang="ru-RU" dirty="0" smtClean="0"/>
              <a:t>3.3 Создать экземпляр одежды</a:t>
            </a:r>
          </a:p>
          <a:p>
            <a:r>
              <a:rPr lang="ru-RU" dirty="0" smtClean="0"/>
              <a:t>3.4 Сменить комплект одежды на созданный в п.3.3</a:t>
            </a:r>
          </a:p>
          <a:p>
            <a:r>
              <a:rPr lang="ru-RU" dirty="0" smtClean="0"/>
              <a:t>3.5 Выстрелить текущим оружием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440" y="2836311"/>
            <a:ext cx="6833870" cy="183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-US" sz="6000" dirty="0" smtClean="0"/>
              <a:t>UML</a:t>
            </a:r>
            <a:r>
              <a:rPr lang="ru-RU" sz="6000" dirty="0" smtClean="0"/>
              <a:t> </a:t>
            </a:r>
            <a:r>
              <a:rPr lang="en-US" sz="6000" dirty="0" smtClean="0"/>
              <a:t>(</a:t>
            </a:r>
            <a:r>
              <a:rPr lang="ru-RU" sz="6000" dirty="0" smtClean="0"/>
              <a:t>бонус</a:t>
            </a:r>
            <a:r>
              <a:rPr lang="en-US" sz="6000" dirty="0" smtClean="0"/>
              <a:t>)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UML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6"/>
            <a:ext cx="2816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/>
              <a:t>UML</a:t>
            </a:r>
            <a:r>
              <a:rPr lang="ru-RU" sz="1200" dirty="0" smtClean="0"/>
              <a:t>, или </a:t>
            </a:r>
            <a:r>
              <a:rPr lang="ru-RU" sz="1200" b="1" dirty="0" err="1" smtClean="0"/>
              <a:t>Unified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Modeling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Language</a:t>
            </a:r>
            <a:r>
              <a:rPr lang="ru-RU" sz="1200" dirty="0" smtClean="0"/>
              <a:t>, — это унифицированный язык моделирования. Его используют, чтобы создавать диаграммы и схемы для визуализации процессов и явлений.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>
                <a:hlinkClick r:id="rId3"/>
              </a:rPr>
              <a:t>Диаграмма классов</a:t>
            </a:r>
            <a:r>
              <a:rPr lang="ru-RU" sz="1200" dirty="0" smtClean="0"/>
              <a:t> (</a:t>
            </a:r>
            <a:r>
              <a:rPr lang="ru-RU" sz="1200" dirty="0" smtClean="0">
                <a:hlinkClick r:id="rId4" tooltip="Английский язык"/>
              </a:rPr>
              <a:t>англ.</a:t>
            </a:r>
            <a:r>
              <a:rPr lang="ru-RU" sz="1200" dirty="0" smtClean="0"/>
              <a:t> </a:t>
            </a:r>
            <a:r>
              <a:rPr lang="ru-RU" sz="1200" i="1" dirty="0" err="1" smtClean="0"/>
              <a:t>class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diagram</a:t>
            </a:r>
            <a:r>
              <a:rPr lang="ru-RU" sz="1200" dirty="0" smtClean="0"/>
              <a:t>) — структурная </a:t>
            </a:r>
            <a:r>
              <a:rPr lang="ru-RU" sz="1200" dirty="0" smtClean="0">
                <a:hlinkClick r:id="rId5" tooltip="Диаграмма (UML)"/>
              </a:rPr>
              <a:t>диаграмма</a:t>
            </a:r>
            <a:r>
              <a:rPr lang="ru-RU" sz="1200" dirty="0" smtClean="0"/>
              <a:t> языка моделирования </a:t>
            </a:r>
            <a:r>
              <a:rPr lang="ru-RU" sz="1200" dirty="0" smtClean="0">
                <a:hlinkClick r:id="rId6" tooltip="UML"/>
              </a:rPr>
              <a:t>UML</a:t>
            </a:r>
            <a:r>
              <a:rPr lang="ru-RU" sz="1200" dirty="0" smtClean="0"/>
              <a:t>, демонстрирующая общую структуру иерархии </a:t>
            </a:r>
            <a:r>
              <a:rPr lang="ru-RU" sz="1200" dirty="0" smtClean="0">
                <a:hlinkClick r:id="rId7" tooltip="Класс (программирование)"/>
              </a:rPr>
              <a:t>классов</a:t>
            </a:r>
            <a:r>
              <a:rPr lang="ru-RU" sz="1200" dirty="0" smtClean="0"/>
              <a:t> системы, их коопераций, </a:t>
            </a:r>
            <a:r>
              <a:rPr lang="ru-RU" sz="1200" dirty="0" smtClean="0">
                <a:hlinkClick r:id="rId8" tooltip="Поле класса"/>
              </a:rPr>
              <a:t>атрибутов</a:t>
            </a:r>
            <a:r>
              <a:rPr lang="ru-RU" sz="1200" dirty="0" smtClean="0"/>
              <a:t> (полей), </a:t>
            </a:r>
            <a:r>
              <a:rPr lang="ru-RU" sz="1200" dirty="0" smtClean="0">
                <a:hlinkClick r:id="rId9" tooltip="Метод (языки программирования)"/>
              </a:rPr>
              <a:t>методов</a:t>
            </a:r>
            <a:r>
              <a:rPr lang="ru-RU" sz="1200" dirty="0" smtClean="0"/>
              <a:t>, интерфейсов и взаимосвязей (отношений) между ними.</a:t>
            </a: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28941" y="1187450"/>
            <a:ext cx="4835634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Элементы диаграмм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841" y="1360666"/>
            <a:ext cx="240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dirty="0" smtClean="0">
                <a:latin typeface="+mn-lt"/>
              </a:rPr>
              <a:t>Сущность класса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Сущность интерфейса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наследования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</a:t>
            </a:r>
            <a:r>
              <a:rPr lang="ru-RU" altLang="ru-RU" dirty="0" smtClean="0">
                <a:solidFill>
                  <a:schemeClr val="tx1"/>
                </a:solidFill>
              </a:rPr>
              <a:t>агрегации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mtClean="0">
                <a:solidFill>
                  <a:schemeClr val="tx1"/>
                </a:solidFill>
              </a:rPr>
              <a:t>композиции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580" y="1139190"/>
            <a:ext cx="59928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Овал 10"/>
          <p:cNvSpPr/>
          <p:nvPr/>
        </p:nvSpPr>
        <p:spPr>
          <a:xfrm>
            <a:off x="5204460" y="1074420"/>
            <a:ext cx="28956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168640" y="10668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044440" y="349758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5494020" y="27279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40780" y="13944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Примеры диаграмм в паттернах проектирования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28" name="AutoShape 4" descr="Структура классов паттерна Абстрактная фабри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4200" y="1651000"/>
            <a:ext cx="3078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3"/>
              </a:rPr>
              <a:t>стратегия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4"/>
              </a:rPr>
              <a:t>абстрактная фабрика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5"/>
              </a:rPr>
              <a:t>компоновщик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Основы ООП.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7" name="Google Shape;177;p36"/>
          <p:cNvSpPr/>
          <p:nvPr/>
        </p:nvSpPr>
        <p:spPr>
          <a:xfrm>
            <a:off x="2475544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Абстракция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2475538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-RU" sz="1200" dirty="0" smtClean="0">
                <a:latin typeface="Roboto" charset="0"/>
                <a:ea typeface="Roboto" charset="0"/>
              </a:rPr>
              <a:t>Полиморфизм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2475538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 smtClean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UML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2475538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475538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Абстракция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322783406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абстракция?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1177566"/>
            <a:ext cx="8299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— это принцип, при котором мы выделяем только </a:t>
            </a:r>
            <a:r>
              <a:rPr lang="ru-RU" b="1" dirty="0" smtClean="0"/>
              <a:t>существенные характеристики</a:t>
            </a:r>
            <a:r>
              <a:rPr lang="ru-RU" dirty="0" smtClean="0"/>
              <a:t> объекта, </a:t>
            </a:r>
            <a:r>
              <a:rPr lang="ru-RU" b="1" dirty="0" smtClean="0"/>
              <a:t>скрывая детали </a:t>
            </a:r>
            <a:r>
              <a:rPr lang="ru-RU" b="1" dirty="0" smtClean="0"/>
              <a:t>реализации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позволяет разработчикам сосредотачиваться на ключевых аспектах системы, не углубляясь во все технические детали реализации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66765" y="2933068"/>
            <a:ext cx="3126757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Пример: «Небесные тела». Кто-то представляет звезду, кто-то планету, кто-то метеорит, кто-то комету. И все варианты подходят.</a:t>
            </a:r>
            <a:endParaRPr lang="ru-RU" i="1" dirty="0">
              <a:solidFill>
                <a:schemeClr val="accent2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5538" name="Picture 2" descr="Диаграмма: Астрономия. Небесные тела | Quizl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4774" y="2484938"/>
            <a:ext cx="3021883" cy="22664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6264</TotalTime>
  <Words>1183</Words>
  <Application>Microsoft Office PowerPoint</Application>
  <PresentationFormat>Экран (16:9)</PresentationFormat>
  <Paragraphs>278</Paragraphs>
  <Slides>37</Slides>
  <Notes>37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Roboto</vt:lpstr>
      <vt:lpstr>Calibri</vt:lpstr>
      <vt:lpstr>Consolas</vt:lpstr>
      <vt:lpstr>Wingdings</vt:lpstr>
      <vt:lpstr>Avenir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Абстракция</vt:lpstr>
      <vt:lpstr>Что такое абстракция?</vt:lpstr>
      <vt:lpstr>Суть абстракции</vt:lpstr>
      <vt:lpstr>Представление абстракции в C#</vt:lpstr>
      <vt:lpstr>Кратко об интерфейсах</vt:lpstr>
      <vt:lpstr>Кратко об абстрактных классах</vt:lpstr>
      <vt:lpstr>Ключевое слово abstract</vt:lpstr>
      <vt:lpstr>Ключевое слово override</vt:lpstr>
      <vt:lpstr>Вопросы, на которые отвечает абстракция</vt:lpstr>
      <vt:lpstr>Решение задач</vt:lpstr>
      <vt:lpstr>Решение задач</vt:lpstr>
      <vt:lpstr>Полиморфизм</vt:lpstr>
      <vt:lpstr>Что такое полиморфизм?</vt:lpstr>
      <vt:lpstr>Полиморфизм подтипов</vt:lpstr>
      <vt:lpstr>Параметрический полиморфизм</vt:lpstr>
      <vt:lpstr>Ad hoc полиморфизм</vt:lpstr>
      <vt:lpstr>Полиморфизм в действии</vt:lpstr>
      <vt:lpstr>Пример из практики </vt:lpstr>
      <vt:lpstr>Для любителей видеоигр</vt:lpstr>
      <vt:lpstr>Вопросы, на которые отвечает полиморфизм</vt:lpstr>
      <vt:lpstr>Задачи по тематике полиморфизма</vt:lpstr>
      <vt:lpstr>Задачи по тематике полиморфизма</vt:lpstr>
      <vt:lpstr>UML (бонус)</vt:lpstr>
      <vt:lpstr>Что такое UML</vt:lpstr>
      <vt:lpstr>Элементы диаграмм</vt:lpstr>
      <vt:lpstr>Примеры диаграмм в паттернах проектирования</vt:lpstr>
      <vt:lpstr>Ответы на вопросы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594</cp:revision>
  <dcterms:modified xsi:type="dcterms:W3CDTF">2025-07-04T20:40:49Z</dcterms:modified>
</cp:coreProperties>
</file>