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48"/>
  </p:notesMasterIdLst>
  <p:sldIdLst>
    <p:sldId id="323" r:id="rId2"/>
    <p:sldId id="258" r:id="rId3"/>
    <p:sldId id="324" r:id="rId4"/>
    <p:sldId id="427" r:id="rId5"/>
    <p:sldId id="260" r:id="rId6"/>
    <p:sldId id="261" r:id="rId7"/>
    <p:sldId id="268" r:id="rId8"/>
    <p:sldId id="297" r:id="rId9"/>
    <p:sldId id="435" r:id="rId10"/>
    <p:sldId id="434" r:id="rId11"/>
    <p:sldId id="403" r:id="rId12"/>
    <p:sldId id="429" r:id="rId13"/>
    <p:sldId id="422" r:id="rId14"/>
    <p:sldId id="299" r:id="rId15"/>
    <p:sldId id="400" r:id="rId16"/>
    <p:sldId id="399" r:id="rId17"/>
    <p:sldId id="406" r:id="rId18"/>
    <p:sldId id="405" r:id="rId19"/>
    <p:sldId id="407" r:id="rId20"/>
    <p:sldId id="408" r:id="rId21"/>
    <p:sldId id="409" r:id="rId22"/>
    <p:sldId id="412" r:id="rId23"/>
    <p:sldId id="383" r:id="rId24"/>
    <p:sldId id="396" r:id="rId25"/>
    <p:sldId id="356" r:id="rId26"/>
    <p:sldId id="390" r:id="rId27"/>
    <p:sldId id="436" r:id="rId28"/>
    <p:sldId id="391" r:id="rId29"/>
    <p:sldId id="388" r:id="rId30"/>
    <p:sldId id="415" r:id="rId31"/>
    <p:sldId id="393" r:id="rId32"/>
    <p:sldId id="394" r:id="rId33"/>
    <p:sldId id="395" r:id="rId34"/>
    <p:sldId id="402" r:id="rId35"/>
    <p:sldId id="444" r:id="rId36"/>
    <p:sldId id="443" r:id="rId37"/>
    <p:sldId id="392" r:id="rId38"/>
    <p:sldId id="437" r:id="rId39"/>
    <p:sldId id="438" r:id="rId40"/>
    <p:sldId id="440" r:id="rId41"/>
    <p:sldId id="441" r:id="rId42"/>
    <p:sldId id="442" r:id="rId43"/>
    <p:sldId id="419" r:id="rId44"/>
    <p:sldId id="433" r:id="rId45"/>
    <p:sldId id="430" r:id="rId46"/>
    <p:sldId id="306" r:id="rId47"/>
  </p:sldIdLst>
  <p:sldSz cx="9144000" cy="5143500" type="screen16x9"/>
  <p:notesSz cx="6858000" cy="9144000"/>
  <p:embeddedFontLst>
    <p:embeddedFont>
      <p:font typeface="Roboto" charset="0"/>
      <p:regular r:id="rId49"/>
      <p:bold r:id="rId50"/>
      <p:italic r:id="rId51"/>
      <p:boldItalic r:id="rId52"/>
    </p:embeddedFont>
    <p:embeddedFont>
      <p:font typeface="Consolas" pitchFamily="49" charset="0"/>
      <p:regular r:id="rId53"/>
      <p:bold r:id="rId54"/>
      <p:italic r:id="rId55"/>
      <p:boldItalic r:id="rId56"/>
    </p:embeddedFont>
    <p:embeddedFont>
      <p:font typeface="Calibri" pitchFamily="34" charset="0"/>
      <p:regular r:id="rId57"/>
      <p:bold r:id="rId58"/>
      <p:italic r:id="rId59"/>
      <p:boldItalic r:id="rId60"/>
    </p:embeddedFont>
    <p:embeddedFont>
      <p:font typeface="Arial Unicode MS" pitchFamily="34" charset="-128"/>
      <p:regular r:id="rId61"/>
    </p:embeddedFont>
    <p:embeddedFont>
      <p:font typeface="Segoe UI" pitchFamily="34" charset="0"/>
      <p:regular r:id="rId62"/>
      <p:bold r:id="rId63"/>
      <p:italic r:id="rId64"/>
      <p:boldItalic r:id="rId6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669900"/>
    <a:srgbClr val="99C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4049BB3-00C0-4E36-B14F-18F9014FF099}">
  <a:tblStyle styleId="{94049BB3-00C0-4E36-B14F-18F9014FF0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987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-354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font" Target="fonts/font7.fntdata"/><Relationship Id="rId63" Type="http://schemas.openxmlformats.org/officeDocument/2006/relationships/font" Target="fonts/font1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8" Type="http://schemas.openxmlformats.org/officeDocument/2006/relationships/font" Target="fonts/font10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font" Target="fonts/font9.fntdata"/><Relationship Id="rId61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Relationship Id="rId60" Type="http://schemas.openxmlformats.org/officeDocument/2006/relationships/font" Target="fonts/font12.fntdata"/><Relationship Id="rId65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8.fntdata"/><Relationship Id="rId64" Type="http://schemas.openxmlformats.org/officeDocument/2006/relationships/font" Target="fonts/font1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6.fntdata"/><Relationship Id="rId62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224ada0c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f224ada0c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592801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9398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720491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00567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305d12f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305d12f4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3527719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8368693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f62e00541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f62e00541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40419968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4422464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214924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5486521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7430905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62328782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3249118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0871474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09464268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f5752d28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f5752d28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259189324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7317296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30206163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63162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9463162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e3a707456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e3a707456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de823becd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de823becd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2f603b5cfe7_2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2f603b5cfe7_2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f69afabb45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f69afabb45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6400024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8" y="-10075"/>
            <a:ext cx="9161923" cy="516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194"/>
            <a:ext cx="81831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/>
          <p:nvPr/>
        </p:nvSpPr>
        <p:spPr>
          <a:xfrm>
            <a:off x="606200" y="1441163"/>
            <a:ext cx="7938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subTitle" idx="1"/>
          </p:nvPr>
        </p:nvSpPr>
        <p:spPr>
          <a:xfrm>
            <a:off x="743675" y="1496071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530000" y="1310381"/>
            <a:ext cx="7862400" cy="72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/>
          <p:nvPr/>
        </p:nvSpPr>
        <p:spPr>
          <a:xfrm>
            <a:off x="362300" y="1364963"/>
            <a:ext cx="4748700" cy="35649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940306"/>
            <a:ext cx="7935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50505"/>
              </a:buClr>
              <a:buSzPts val="1500"/>
              <a:buNone/>
              <a:defRPr sz="1500" b="1">
                <a:solidFill>
                  <a:srgbClr val="050505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=""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9" name="Google Shape;2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ubTitle" idx="2"/>
          </p:nvPr>
        </p:nvSpPr>
        <p:spPr>
          <a:xfrm>
            <a:off x="3891775" y="2252794"/>
            <a:ext cx="4587900" cy="203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base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virtual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dotnet/csharp/language-reference/keywords/override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csharp/language-reference/keywords/new-modifier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7710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otus.ru</a:t>
            </a:r>
            <a:endParaRPr dirty="0"/>
          </a:p>
        </p:txBody>
      </p:sp>
      <p:sp>
        <p:nvSpPr>
          <p:cNvPr id="138" name="Google Shape;138;p32"/>
          <p:cNvSpPr txBox="1">
            <a:spLocks noGrp="1"/>
          </p:cNvSpPr>
          <p:nvPr>
            <p:ph type="title"/>
          </p:nvPr>
        </p:nvSpPr>
        <p:spPr>
          <a:xfrm>
            <a:off x="534600" y="1776000"/>
            <a:ext cx="7654200" cy="21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4400" dirty="0" smtClean="0"/>
              <a:t>ООП</a:t>
            </a:r>
            <a:endParaRPr sz="4400" dirty="0"/>
          </a:p>
        </p:txBody>
      </p:sp>
    </p:spTree>
    <p:extLst>
      <p:ext uri="{BB962C8B-B14F-4D97-AF65-F5344CB8AC3E}">
        <p14:creationId xmlns="" xmlns:p14="http://schemas.microsoft.com/office/powerpoint/2010/main" val="41366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578593" y="1164170"/>
            <a:ext cx="436547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Процедурное </a:t>
            </a:r>
            <a:r>
              <a:rPr lang="ru-RU" sz="1200" dirty="0"/>
              <a:t>программирование хорошо подходит для легких программ без сложной структуры. Но если блоки кода большие, а функций сотни, придется редактировать каждую из них, продумывать новую логику. В результате может образоваться много плохо читаемого, перемешанного кода — «спагетти-кода» или «лапши</a:t>
            </a:r>
            <a:r>
              <a:rPr lang="ru-RU" sz="1200" dirty="0" smtClean="0"/>
              <a:t>».</a:t>
            </a:r>
            <a:endParaRPr lang="en-US" sz="1200" dirty="0" smtClean="0"/>
          </a:p>
          <a:p>
            <a:endParaRPr lang="en-US" sz="1200" dirty="0"/>
          </a:p>
          <a:p>
            <a:r>
              <a:rPr lang="ru-RU" sz="1200" dirty="0"/>
              <a:t>Минусы использования функционального программирования </a:t>
            </a:r>
            <a:r>
              <a:rPr lang="ru-RU" sz="1200" b="1" dirty="0"/>
              <a:t>для крупных проектов</a:t>
            </a:r>
            <a:r>
              <a:rPr lang="ru-RU" sz="1200" dirty="0"/>
              <a:t>:</a:t>
            </a:r>
          </a:p>
          <a:p>
            <a:pPr marL="342900" indent="-342900">
              <a:buAutoNum type="arabicPeriod"/>
            </a:pPr>
            <a:r>
              <a:rPr lang="ru-RU" sz="1200" dirty="0"/>
              <a:t>Сложно управлять кодом в виду того, что</a:t>
            </a:r>
            <a:r>
              <a:rPr lang="en-US" sz="1200" dirty="0"/>
              <a:t> </a:t>
            </a:r>
            <a:r>
              <a:rPr lang="ru-RU" sz="1200" dirty="0"/>
              <a:t>становится сложно декомпозировать код.</a:t>
            </a:r>
          </a:p>
          <a:p>
            <a:pPr marL="342900" indent="-342900">
              <a:buAutoNum type="arabicPeriod"/>
            </a:pPr>
            <a:r>
              <a:rPr lang="ru-RU" sz="1200" dirty="0"/>
              <a:t>Отсутствовала инкапсуляция, в виду этого была нарушена связь между кодом и данными.</a:t>
            </a:r>
          </a:p>
          <a:p>
            <a:pPr marL="342900" indent="-342900">
              <a:buAutoNum type="arabicPeriod"/>
            </a:pPr>
            <a:r>
              <a:rPr lang="ru-RU" sz="1200" dirty="0"/>
              <a:t>Необходимо было копировать код и, как следствие, его дублировать.</a:t>
            </a:r>
          </a:p>
          <a:p>
            <a:endParaRPr lang="en-US" sz="1200" dirty="0" smtClean="0"/>
          </a:p>
        </p:txBody>
      </p:sp>
      <p:pic>
        <p:nvPicPr>
          <p:cNvPr id="1026" name="Picture 2" descr="ООП спагетти-код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7972" y="1633307"/>
            <a:ext cx="3375668" cy="22504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6824798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такое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06050"/>
            <a:ext cx="81903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181818"/>
                </a:solidFill>
                <a:latin typeface="HeliosExtC"/>
              </a:rPr>
              <a:t>Объектно-ориентированное программирование (ООП) — это подход, при котором программа рассматривается как набор объектов, взаимодействующих друг с другом. У каждого есть свойства и поведение. </a:t>
            </a:r>
            <a:endParaRPr lang="ru-RU" dirty="0" smtClean="0">
              <a:solidFill>
                <a:srgbClr val="181818"/>
              </a:solidFill>
              <a:latin typeface="HeliosExtC"/>
            </a:endParaRPr>
          </a:p>
          <a:p>
            <a:r>
              <a:rPr lang="ru-RU" dirty="0" smtClean="0">
                <a:solidFill>
                  <a:srgbClr val="181818"/>
                </a:solidFill>
                <a:latin typeface="HeliosExtC"/>
              </a:rPr>
              <a:t>ООП – это программирование с помощью классов и объектов.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207" y="1956281"/>
            <a:ext cx="5461175" cy="26913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Что из перечисленного ниже НЕ является принципом ООП?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C:\Users\pavel\Downloads\maxresdefaul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28793" y="1363410"/>
            <a:ext cx="4933814" cy="32157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4417527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Принципы ООП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579936" y="1294291"/>
            <a:ext cx="3701977" cy="16570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Объектно-ориентированное программирование основано на следующих принципах: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Инкапсуляция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Наследование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Полиморфизм (типов)</a:t>
            </a:r>
          </a:p>
          <a:p>
            <a:pPr marL="342900" indent="-342900">
              <a:buAutoNum type="arabicPeriod"/>
            </a:pPr>
            <a:r>
              <a:rPr lang="ru-RU" b="1" dirty="0" smtClean="0"/>
              <a:t>Абстракция</a:t>
            </a:r>
            <a:endParaRPr lang="ru-RU" dirty="0"/>
          </a:p>
        </p:txBody>
      </p:sp>
      <p:pic>
        <p:nvPicPr>
          <p:cNvPr id="1026" name="Picture 2" descr="Принципы ОО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4600" y="1570245"/>
            <a:ext cx="5280212" cy="24817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Шуточная иллюстрация основных принципов</a:t>
            </a:r>
            <a:endParaRPr sz="2800" dirty="0"/>
          </a:p>
        </p:txBody>
      </p:sp>
      <p:sp>
        <p:nvSpPr>
          <p:cNvPr id="53250" name="AutoShape 2" descr="инкапсуляция, полиморфизм, наследование | by Katya Pavlenko | Medium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2" name="AutoShape 4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4" name="AutoShape 6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6" name="AutoShape 8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3259" name="AutoShape 11" descr="https://miro.medium.com/v2/resize:fit:1000/1*4TQU8gAHJAJasc-Lwx2APw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3260" name="Picture 1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83498" y="1248350"/>
            <a:ext cx="6691651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Инкапсуляция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75708673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инкапсуляция?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3610234" cy="277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Инкапсуляция заключается в объединении данных и методов, которые с ними работают, внутри одного объекта. </a:t>
            </a:r>
            <a:endParaRPr lang="en-US" dirty="0" smtClean="0"/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При этом доступ к данным объекта ограничивается (через модификаторы доступа), чтобы скрыть внутреннюю реализацию и предоставить только необходимый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9154" name="Picture 2" descr="AlgoDaily - Understanding Encapsulation in Programmi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08835" y="1015080"/>
            <a:ext cx="4219032" cy="36093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Содержимое класса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598601" y="1009923"/>
            <a:ext cx="2358905" cy="28166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В </a:t>
            </a:r>
            <a:r>
              <a:rPr lang="en-US" dirty="0" smtClean="0"/>
              <a:t>C# </a:t>
            </a:r>
            <a:r>
              <a:rPr lang="ru-RU" dirty="0" smtClean="0"/>
              <a:t>класс может содержать: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Поля (</a:t>
            </a:r>
            <a:r>
              <a:rPr lang="en-US" dirty="0" smtClean="0"/>
              <a:t>Fields)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Свойства (</a:t>
            </a:r>
            <a:r>
              <a:rPr lang="en-US" dirty="0" smtClean="0"/>
              <a:t>Properties)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Методы (</a:t>
            </a:r>
            <a:r>
              <a:rPr lang="en-US" dirty="0" smtClean="0"/>
              <a:t>Methods)</a:t>
            </a:r>
            <a:endParaRPr lang="ru-RU" dirty="0" smtClean="0"/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/>
              <a:t>Конструкторы (</a:t>
            </a:r>
            <a:r>
              <a:rPr lang="en-US" dirty="0" smtClean="0"/>
              <a:t>Constructors)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6121744" y="746826"/>
            <a:ext cx="2917927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Coder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Поле(я)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salary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    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Свойство(а)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{   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 {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;} }  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Метод(</a:t>
            </a:r>
            <a:r>
              <a:rPr lang="ru-RU" sz="1200" dirty="0" err="1" smtClean="0">
                <a:solidFill>
                  <a:srgbClr val="008000"/>
                </a:solidFill>
                <a:latin typeface="Consolas"/>
              </a:rPr>
              <a:t>ы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WriteCode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Конструктор(</a:t>
            </a:r>
            <a:r>
              <a:rPr lang="ru-RU" sz="1200" dirty="0" err="1" smtClean="0">
                <a:solidFill>
                  <a:srgbClr val="008000"/>
                </a:solidFill>
                <a:latin typeface="Consolas"/>
              </a:rPr>
              <a:t>ы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)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Coder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</a:t>
            </a:r>
          </a:p>
          <a:p>
            <a:r>
              <a:rPr lang="en-US" sz="1200" dirty="0" smtClean="0">
                <a:latin typeface="Consolas"/>
              </a:rPr>
              <a:t>    {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   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  <p:pic>
        <p:nvPicPr>
          <p:cNvPr id="1026" name="Picture 2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903" y="1539438"/>
            <a:ext cx="3481677" cy="232111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Права доступа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3"/>
            <a:ext cx="7916343" cy="160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/>
              <a:t>Права доступа к членам класса в программировании нужны для управления видимостью и доступом к данным и методам объекта. Они обеспечивают </a:t>
            </a:r>
            <a:r>
              <a:rPr lang="ru-RU" b="1" dirty="0" smtClean="0"/>
              <a:t>инкапсуляцию</a:t>
            </a:r>
            <a:r>
              <a:rPr lang="ru-RU" dirty="0" smtClean="0"/>
              <a:t>, один из ключевых принципов объектно-ориентированного программирования (ООП), помогая скрыть внутреннюю реализацию объекта и предоставляя только необходимый для работы интерфейс.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" name="Таблица 12"/>
          <p:cNvGraphicFramePr>
            <a:graphicFrameLocks noGrp="1"/>
          </p:cNvGraphicFramePr>
          <p:nvPr/>
        </p:nvGraphicFramePr>
        <p:xfrm>
          <a:off x="719847" y="2581073"/>
          <a:ext cx="3385226" cy="1944931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47082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370383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Модификатор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Описание</a:t>
                      </a:r>
                    </a:p>
                  </a:txBody>
                  <a:tcPr marL="8514" marR="8514" marT="85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latin typeface="Arial Unicode MS"/>
                        </a:rPr>
                        <a:t>public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из любого места, где виден объект.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private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только внутри класса, в котором он определён. Это значение по умолчанию.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68068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protected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 классе и его наследниках.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383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latin typeface="Arial Unicode MS"/>
                        </a:rPr>
                        <a:t>internal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Член доступен внутри текущей сборки (</a:t>
                      </a:r>
                      <a:r>
                        <a:rPr lang="ru-RU" sz="10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assembly</a:t>
                      </a:r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).</a:t>
                      </a:r>
                    </a:p>
                  </a:txBody>
                  <a:tcPr marL="8514" marR="8514" marT="851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47106" name="Picture 2" descr="Курс Java Core - Лекция: Инкапсуляция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58507" y="2594043"/>
            <a:ext cx="4430541" cy="208496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2" y="1424970"/>
            <a:ext cx="3197581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dirty="0" smtClean="0">
                <a:latin typeface="Consolas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предоставляет возможность миру взаимодействовать с созданным объектом.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завести автомобиль ключом зажигания. </a:t>
            </a:r>
            <a:r>
              <a:rPr lang="ru-RU" i="1" dirty="0" smtClean="0">
                <a:latin typeface="Roboto"/>
                <a:ea typeface="Roboto"/>
                <a:cs typeface="Roboto"/>
                <a:sym typeface="Roboto"/>
              </a:rPr>
              <a:t>Для того, чтобы запустить двигатель, человек не должен залезать в двигатель, у него есть интерфейс (публичный метод запуска двигателя).</a:t>
            </a:r>
          </a:p>
        </p:txBody>
      </p:sp>
      <p:pic>
        <p:nvPicPr>
          <p:cNvPr id="2050" name="Picture 2" descr="Не поворачивается ключ в замке зажигания - Автоэлектрик 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1960" y="1263046"/>
            <a:ext cx="4873314" cy="2240604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907597" y="3639946"/>
            <a:ext cx="267762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RunEngine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3"/>
          <p:cNvSpPr txBox="1"/>
          <p:nvPr/>
        </p:nvSpPr>
        <p:spPr>
          <a:xfrm>
            <a:off x="1635875" y="772125"/>
            <a:ext cx="79353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1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Проверить, идет ли запись</a:t>
            </a: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33"/>
          <p:cNvSpPr txBox="1"/>
          <p:nvPr/>
        </p:nvSpPr>
        <p:spPr>
          <a:xfrm>
            <a:off x="766725" y="1805199"/>
            <a:ext cx="7935300" cy="12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Напишите 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«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</a:t>
            </a:r>
            <a:r>
              <a:rPr lang="ru" sz="3500" b="1">
                <a:solidFill>
                  <a:schemeClr val="dk1"/>
                </a:solidFill>
                <a:highlight>
                  <a:schemeClr val="lt1"/>
                </a:highlight>
              </a:rPr>
              <a:t>»</a:t>
            </a:r>
            <a:r>
              <a:rPr lang="ru" sz="35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в чат, если меня слышно и видно</a:t>
            </a:r>
            <a:endParaRPr sz="35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5" name="Google Shape;1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33"/>
          <p:cNvPicPr preferRelativeResize="0"/>
          <p:nvPr/>
        </p:nvPicPr>
        <p:blipFill rotWithShape="1">
          <a:blip r:embed="rId5">
            <a:alphaModFix/>
          </a:blip>
          <a:srcRect l="99" r="99"/>
          <a:stretch/>
        </p:blipFill>
        <p:spPr>
          <a:xfrm>
            <a:off x="880825" y="1032408"/>
            <a:ext cx="642317" cy="3211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694538" cy="30213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не предоставляет миру возможность взаимодействовать с созданным объектом, а служит только для внутреннего использования.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двигатель автомобиля передает крутящий момент(</a:t>
            </a:r>
            <a:r>
              <a:rPr lang="en-US" dirty="0" err="1" smtClean="0">
                <a:solidFill>
                  <a:srgbClr val="795E26"/>
                </a:solidFill>
                <a:latin typeface="Consolas"/>
              </a:rPr>
              <a:t>GetTwist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). Все, что происходит внутри двигателя: подача топлива, подача воздуха и пр. – скрыто от мира. Все узлы, агрегаты, характеристики – тоже.</a:t>
            </a:r>
          </a:p>
        </p:txBody>
      </p:sp>
      <p:pic>
        <p:nvPicPr>
          <p:cNvPr id="89090" name="Picture 2" descr="Устройство двигателя внутреннего сгорания - autoleek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23064" y="1018161"/>
            <a:ext cx="3058808" cy="2294106"/>
          </a:xfrm>
          <a:prstGeom prst="rect">
            <a:avLst/>
          </a:prstGeom>
          <a:noFill/>
        </p:spPr>
      </p:pic>
      <p:sp>
        <p:nvSpPr>
          <p:cNvPr id="7" name="Прямоугольник 6"/>
          <p:cNvSpPr/>
          <p:nvPr/>
        </p:nvSpPr>
        <p:spPr>
          <a:xfrm>
            <a:off x="4182527" y="2612193"/>
            <a:ext cx="29056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Engine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GetTwist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GetAir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}</a:t>
            </a:r>
          </a:p>
          <a:p>
            <a:r>
              <a:rPr lang="en-US" sz="1200" dirty="0" smtClean="0">
                <a:latin typeface="Consolas"/>
              </a:rPr>
              <a:t>    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b="1" dirty="0" smtClean="0">
                <a:solidFill>
                  <a:srgbClr val="FF0000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angularVelocity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Модификаторы доступа на бытовых примерах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72663" y="1424970"/>
            <a:ext cx="3441618" cy="2712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ru-RU" dirty="0" smtClean="0">
                <a:solidFill>
                  <a:srgbClr val="0000FF"/>
                </a:solidFill>
                <a:latin typeface="Consolas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не предоставляет миру возможность взаимодействовать с созданным объектом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 служит только для использования в наследовании.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Пример: все (в любом случае большинство) автомобили состоят из одних и тех же элементов. Скажем, что у любого автомобиля есть такой показатель, как скорость, но у разных автомобилей она может быть разной.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5713466" y="1601821"/>
            <a:ext cx="332620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protected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GetSpeed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98658"/>
                </a:solidFill>
                <a:latin typeface="Consolas"/>
              </a:rPr>
              <a:t>0</a:t>
            </a:r>
            <a:r>
              <a:rPr lang="en-US" sz="1200" dirty="0" smtClean="0">
                <a:latin typeface="Consolas"/>
              </a:rPr>
              <a:t>;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SuperCar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Car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protected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GetSpeed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98658"/>
                </a:solidFill>
                <a:latin typeface="Consolas"/>
              </a:rPr>
              <a:t>200</a:t>
            </a:r>
            <a:r>
              <a:rPr lang="en-US" sz="1200" dirty="0" smtClean="0">
                <a:latin typeface="Consolas"/>
              </a:rPr>
              <a:t>;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endParaRPr lang="ru-RU" sz="1200" dirty="0"/>
          </a:p>
        </p:txBody>
      </p:sp>
      <p:pic>
        <p:nvPicPr>
          <p:cNvPr id="1026" name="Picture 2" descr="ELING KM GPS Speedometer Odometer 200KM/H for Auto Marine Truck with  Backlight 85mm 12V/24V : Amazon.ca: Automotiv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93" y="2087998"/>
            <a:ext cx="1593498" cy="159706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82441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Инкапсуляция дает следующую информацию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512844"/>
            <a:ext cx="7775779" cy="1893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ea typeface="Roboto"/>
              </a:rPr>
              <a:t>Итого, инкапсуляция определяет: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 выглядит создаваемый объект во внешнем мире.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Какими характеристиками он обладает.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Какое поведение он реализует.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3191181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78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800" dirty="0"/>
              <a:t>Решение задач</a:t>
            </a:r>
            <a:endParaRPr sz="28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583096" y="1009926"/>
            <a:ext cx="810775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650"/>
            <a:r>
              <a:rPr lang="ru-RU" dirty="0"/>
              <a:t>Задачи:</a:t>
            </a:r>
          </a:p>
          <a:p>
            <a:pPr marL="120650"/>
            <a:r>
              <a:rPr lang="ru-RU" dirty="0"/>
              <a:t>1. Опишите класс </a:t>
            </a:r>
            <a:r>
              <a:rPr lang="ru-RU" dirty="0" err="1"/>
              <a:t>Student</a:t>
            </a:r>
            <a:r>
              <a:rPr lang="ru-RU" dirty="0"/>
              <a:t>, который:</a:t>
            </a:r>
          </a:p>
          <a:p>
            <a:pPr marL="120650"/>
            <a:r>
              <a:rPr lang="ru-RU" dirty="0"/>
              <a:t>1.1 </a:t>
            </a:r>
            <a:r>
              <a:rPr lang="ru-RU" dirty="0" smtClean="0"/>
              <a:t>Содержит </a:t>
            </a:r>
            <a:r>
              <a:rPr lang="ru-RU" dirty="0"/>
              <a:t>имя.</a:t>
            </a:r>
          </a:p>
          <a:p>
            <a:pPr marL="120650"/>
            <a:r>
              <a:rPr lang="ru-RU" dirty="0"/>
              <a:t>1.2 Предоставляет имя, через свойство.</a:t>
            </a:r>
          </a:p>
          <a:p>
            <a:pPr marL="120650"/>
            <a:r>
              <a:rPr lang="ru-RU" dirty="0" smtClean="0"/>
              <a:t>1.3 Содержит </a:t>
            </a:r>
            <a:r>
              <a:rPr lang="ru-RU" dirty="0"/>
              <a:t>возраст.</a:t>
            </a:r>
          </a:p>
          <a:p>
            <a:pPr marL="120650"/>
            <a:r>
              <a:rPr lang="ru-RU" dirty="0" smtClean="0"/>
              <a:t>1.4 Предоставляет </a:t>
            </a:r>
            <a:r>
              <a:rPr lang="ru-RU" dirty="0"/>
              <a:t>возраст через метод.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5</a:t>
            </a:r>
            <a:r>
              <a:rPr lang="ru-RU" dirty="0"/>
              <a:t> </a:t>
            </a:r>
            <a:r>
              <a:rPr lang="ru-RU" dirty="0" smtClean="0"/>
              <a:t>Содержит </a:t>
            </a:r>
            <a:r>
              <a:rPr lang="ru-RU" dirty="0"/>
              <a:t>конструктор, принимающий имя </a:t>
            </a:r>
            <a:r>
              <a:rPr lang="ru-RU" dirty="0" smtClean="0"/>
              <a:t>студента и возраст.</a:t>
            </a:r>
          </a:p>
          <a:p>
            <a:pPr marL="120650"/>
            <a:r>
              <a:rPr lang="ru-RU" dirty="0" smtClean="0"/>
              <a:t>1.</a:t>
            </a:r>
            <a:r>
              <a:rPr lang="en-US" dirty="0" smtClean="0"/>
              <a:t>6</a:t>
            </a:r>
            <a:r>
              <a:rPr lang="ru-RU" dirty="0" smtClean="0"/>
              <a:t> Содержит поле, показывающее, является ли студент совершеннолетним.</a:t>
            </a:r>
          </a:p>
          <a:p>
            <a:pPr marL="120650"/>
            <a:r>
              <a:rPr lang="en-US" dirty="0" smtClean="0"/>
              <a:t>1.7 </a:t>
            </a:r>
            <a:r>
              <a:rPr lang="ru-RU" dirty="0"/>
              <a:t>При инициализации поля имени</a:t>
            </a:r>
            <a:r>
              <a:rPr lang="en-US" dirty="0"/>
              <a:t> </a:t>
            </a:r>
            <a:r>
              <a:rPr lang="ru-RU" dirty="0"/>
              <a:t>в конструкторе вычисляет, является ли студент совершеннолетним в приватном методе</a:t>
            </a:r>
            <a:r>
              <a:rPr lang="ru-RU" dirty="0" smtClean="0"/>
              <a:t>.</a:t>
            </a:r>
          </a:p>
          <a:p>
            <a:pPr marL="120650"/>
            <a:endParaRPr lang="ru-RU" dirty="0" smtClean="0"/>
          </a:p>
          <a:p>
            <a:pPr marL="120650"/>
            <a:r>
              <a:rPr lang="ru-RU" dirty="0" smtClean="0"/>
              <a:t>2</a:t>
            </a:r>
            <a:r>
              <a:rPr lang="ru-RU" dirty="0"/>
              <a:t>. Опишите класс </a:t>
            </a:r>
            <a:r>
              <a:rPr lang="ru-RU" dirty="0" err="1"/>
              <a:t>Dog</a:t>
            </a:r>
            <a:endParaRPr lang="ru-RU" dirty="0"/>
          </a:p>
          <a:p>
            <a:pPr marL="120650"/>
            <a:r>
              <a:rPr lang="ru-RU" dirty="0"/>
              <a:t>2.1 Содержит имя.</a:t>
            </a:r>
          </a:p>
          <a:p>
            <a:pPr marL="120650"/>
            <a:r>
              <a:rPr lang="ru-RU" dirty="0"/>
              <a:t>2.2 Содержит состояние: </a:t>
            </a:r>
            <a:r>
              <a:rPr lang="ru-RU" dirty="0" err="1"/>
              <a:t>enum</a:t>
            </a:r>
            <a:r>
              <a:rPr lang="ru-RU" dirty="0"/>
              <a:t> { </a:t>
            </a:r>
            <a:r>
              <a:rPr lang="ru-RU" dirty="0" err="1"/>
              <a:t>sit</a:t>
            </a:r>
            <a:r>
              <a:rPr lang="ru-RU" dirty="0"/>
              <a:t>, </a:t>
            </a:r>
            <a:r>
              <a:rPr lang="ru-RU" dirty="0" err="1"/>
              <a:t>lie</a:t>
            </a:r>
            <a:r>
              <a:rPr lang="ru-RU" dirty="0"/>
              <a:t>, </a:t>
            </a:r>
            <a:r>
              <a:rPr lang="ru-RU" dirty="0" err="1"/>
              <a:t>stand</a:t>
            </a:r>
            <a:r>
              <a:rPr lang="ru-RU" dirty="0"/>
              <a:t> }</a:t>
            </a:r>
          </a:p>
          <a:p>
            <a:pPr marL="120650"/>
            <a:r>
              <a:rPr lang="ru-RU" dirty="0"/>
              <a:t>2.3 Содержит метод, выполняющий команду "{Имя}, </a:t>
            </a:r>
            <a:r>
              <a:rPr lang="ru-RU" dirty="0" err="1"/>
              <a:t>cидеть</a:t>
            </a:r>
            <a:r>
              <a:rPr lang="ru-RU" dirty="0"/>
              <a:t>". Меняет состояние собаки на соответствующее.</a:t>
            </a:r>
          </a:p>
          <a:p>
            <a:pPr marL="120650"/>
            <a:r>
              <a:rPr lang="ru-RU" dirty="0"/>
              <a:t>2.4 Содержит метод, выполняющий команду "{Имя}, лежать". Меняет состояние собаки на соответствующее.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Наследование</a:t>
            </a:r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такое наследование?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1" y="1009925"/>
            <a:ext cx="3807748" cy="3516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b="1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Наследование</a:t>
            </a:r>
            <a:r>
              <a:rPr lang="ru-RU" dirty="0">
                <a:latin typeface="Roboto" panose="020B0604020202020204" charset="0"/>
                <a:ea typeface="Roboto" panose="020B0604020202020204" charset="0"/>
                <a:cs typeface="Roboto"/>
                <a:sym typeface="Roboto"/>
              </a:rPr>
              <a:t> – это механизм, который позволяет использовать возможности других классов. </a:t>
            </a:r>
            <a:endParaRPr lang="en-US" dirty="0" smtClean="0">
              <a:latin typeface="Roboto" panose="020B0604020202020204" charset="0"/>
              <a:ea typeface="Roboto" panose="020B0604020202020204" charset="0"/>
              <a:cs typeface="Roboto"/>
              <a:sym typeface="Roboto"/>
            </a:endParaRPr>
          </a:p>
          <a:p>
            <a:pPr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Наследование позволяет определить дочерний класс, который использует (наследует), расширяет или изменяет возможности родительского класса. Класс, члены которого наследуются,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базовым классом</a:t>
            </a:r>
            <a:r>
              <a:rPr lang="ru-RU" dirty="0" smtClean="0">
                <a:latin typeface="Roboto" panose="020B0604020202020204" charset="0"/>
                <a:ea typeface="Roboto" panose="020B0604020202020204" charset="0"/>
              </a:rPr>
              <a:t>. Класс, который наследует члены базового класса, называется </a:t>
            </a:r>
            <a:r>
              <a:rPr lang="ru-RU" i="1" dirty="0" smtClean="0">
                <a:latin typeface="Roboto" panose="020B0604020202020204" charset="0"/>
                <a:ea typeface="Roboto" panose="020B0604020202020204" charset="0"/>
              </a:rPr>
              <a:t>производным классом</a:t>
            </a:r>
            <a:r>
              <a:rPr lang="ru-RU" dirty="0" smtClean="0"/>
              <a:t>.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endParaRPr lang="en-US" dirty="0" smtClean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1922" name="Picture 2" descr="Exploring Inheritance in Object-Oriented Programming - DEV Communit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60647" y="946825"/>
            <a:ext cx="4762500" cy="3810000"/>
          </a:xfrm>
          <a:prstGeom prst="rect">
            <a:avLst/>
          </a:prstGeom>
          <a:noFill/>
        </p:spPr>
      </p:pic>
      <p:sp>
        <p:nvSpPr>
          <p:cNvPr id="2" name="Овальная выноска 1"/>
          <p:cNvSpPr/>
          <p:nvPr/>
        </p:nvSpPr>
        <p:spPr>
          <a:xfrm>
            <a:off x="6904383" y="755374"/>
            <a:ext cx="102041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Что-то</a:t>
            </a:r>
            <a:endParaRPr lang="ru-RU" dirty="0"/>
          </a:p>
        </p:txBody>
      </p:sp>
      <p:sp>
        <p:nvSpPr>
          <p:cNvPr id="6" name="Овальная выноска 5"/>
          <p:cNvSpPr/>
          <p:nvPr/>
        </p:nvSpPr>
        <p:spPr>
          <a:xfrm>
            <a:off x="7924801" y="2394625"/>
            <a:ext cx="766050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Мяу</a:t>
            </a:r>
            <a:endParaRPr lang="ru-RU" dirty="0"/>
          </a:p>
        </p:txBody>
      </p:sp>
      <p:sp>
        <p:nvSpPr>
          <p:cNvPr id="7" name="Овальная выноска 6"/>
          <p:cNvSpPr/>
          <p:nvPr/>
        </p:nvSpPr>
        <p:spPr>
          <a:xfrm>
            <a:off x="4870174" y="2313900"/>
            <a:ext cx="682487" cy="457200"/>
          </a:xfrm>
          <a:prstGeom prst="wedgeEllipse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Гав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Синтаксис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4206603" cy="35958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1400"/>
              </a:spcBef>
            </a:pPr>
            <a:r>
              <a:rPr lang="ru-RU" dirty="0" smtClean="0"/>
              <a:t>Наследоваться в рамках языка </a:t>
            </a:r>
            <a:r>
              <a:rPr lang="en-US" dirty="0" smtClean="0"/>
              <a:t>C# </a:t>
            </a:r>
            <a:r>
              <a:rPr lang="ru-RU" dirty="0" smtClean="0"/>
              <a:t>допустимо от:</a:t>
            </a:r>
          </a:p>
          <a:p>
            <a:pPr lvl="0" indent="-342900"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Классов. 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lvl="0" indent="-342900"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Интерфейсов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.</a:t>
            </a: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Наследование обозначается символом «</a:t>
            </a:r>
            <a:r>
              <a:rPr lang="ru-RU" b="1" dirty="0" smtClean="0">
                <a:solidFill>
                  <a:srgbClr val="FF0000"/>
                </a:solidFill>
              </a:rPr>
              <a:t>:</a:t>
            </a:r>
            <a:r>
              <a:rPr lang="ru-RU" dirty="0" smtClean="0">
                <a:solidFill>
                  <a:schemeClr val="tx1"/>
                </a:solidFill>
              </a:rPr>
              <a:t>», следующего после имени класса с указанием всех типов, перечисленных через «</a:t>
            </a:r>
            <a:r>
              <a:rPr lang="ru-RU" b="1" dirty="0" smtClean="0">
                <a:solidFill>
                  <a:srgbClr val="FF0000"/>
                </a:solidFill>
              </a:rPr>
              <a:t>,</a:t>
            </a:r>
            <a:r>
              <a:rPr lang="ru-RU" dirty="0" smtClean="0">
                <a:solidFill>
                  <a:schemeClr val="tx1"/>
                </a:solidFill>
              </a:rPr>
              <a:t>», о</a:t>
            </a:r>
            <a:r>
              <a:rPr lang="ru-RU" dirty="0">
                <a:solidFill>
                  <a:schemeClr val="tx1"/>
                </a:solidFill>
              </a:rPr>
              <a:t>т</a:t>
            </a:r>
            <a:r>
              <a:rPr lang="ru-RU" dirty="0" smtClean="0">
                <a:solidFill>
                  <a:schemeClr val="tx1"/>
                </a:solidFill>
              </a:rPr>
              <a:t> которых он наследуется</a:t>
            </a:r>
            <a:r>
              <a:rPr lang="ru-RU" dirty="0" smtClean="0">
                <a:solidFill>
                  <a:schemeClr val="tx1"/>
                </a:solidFill>
              </a:rPr>
              <a:t>. Стоит отметить, что </a:t>
            </a:r>
            <a:r>
              <a:rPr lang="ru-RU" dirty="0" smtClean="0">
                <a:solidFill>
                  <a:schemeClr val="tx1"/>
                </a:solidFill>
              </a:rPr>
              <a:t>классы наследуются от классов, а в случае с интерфейсами – реализуют их.</a:t>
            </a:r>
            <a:endParaRPr lang="ru-RU" dirty="0" smtClean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 smtClean="0">
                <a:solidFill>
                  <a:schemeClr val="tx1"/>
                </a:solidFill>
              </a:rPr>
              <a:t>Класс может наследоваться только от одного класса, и </a:t>
            </a:r>
            <a:r>
              <a:rPr lang="ru-RU" i="1" dirty="0" smtClean="0">
                <a:solidFill>
                  <a:schemeClr val="tx1"/>
                </a:solidFill>
              </a:rPr>
              <a:t>быть </a:t>
            </a:r>
            <a:r>
              <a:rPr lang="ru-RU" i="1" dirty="0" smtClean="0">
                <a:solidFill>
                  <a:schemeClr val="tx1"/>
                </a:solidFill>
              </a:rPr>
              <a:t>реализован</a:t>
            </a:r>
            <a:r>
              <a:rPr lang="ru-RU" dirty="0" smtClean="0">
                <a:solidFill>
                  <a:schemeClr val="tx1"/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от </a:t>
            </a:r>
            <a:r>
              <a:rPr lang="ru-RU" dirty="0" smtClean="0">
                <a:solidFill>
                  <a:schemeClr val="tx1"/>
                </a:solidFill>
              </a:rPr>
              <a:t>любого количества интерфейсов.</a:t>
            </a:r>
            <a:endParaRPr lang="ru-RU" dirty="0" smtClean="0"/>
          </a:p>
        </p:txBody>
      </p:sp>
      <p:sp>
        <p:nvSpPr>
          <p:cNvPr id="4" name="Google Shape;438;p74"/>
          <p:cNvSpPr txBox="1"/>
          <p:nvPr/>
        </p:nvSpPr>
        <p:spPr>
          <a:xfrm>
            <a:off x="4946352" y="1461368"/>
            <a:ext cx="3572218" cy="1908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class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 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: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 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classNameParent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</a:t>
            </a:r>
            <a:r>
              <a:rPr lang="ru-RU" dirty="0" smtClean="0">
                <a:solidFill>
                  <a:schemeClr val="accent5">
                    <a:lumMod val="75000"/>
                  </a:schemeClr>
                </a:solidFill>
              </a:rPr>
              <a:t>1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  <a:endParaRPr lang="ru-RU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ru-RU" dirty="0" smtClean="0">
                <a:solidFill>
                  <a:schemeClr val="accent1">
                    <a:lumMod val="75000"/>
                  </a:schemeClr>
                </a:solidFill>
              </a:rPr>
              <a:t>	…</a:t>
            </a:r>
          </a:p>
          <a:p>
            <a:r>
              <a:rPr lang="ru-RU" dirty="0" smtClean="0">
                <a:solidFill>
                  <a:srgbClr val="FF0000"/>
                </a:solidFill>
              </a:rPr>
              <a:t>	</a:t>
            </a:r>
            <a:r>
              <a:rPr lang="en-US" dirty="0" smtClean="0">
                <a:solidFill>
                  <a:srgbClr val="FF0000"/>
                </a:solidFill>
              </a:rPr>
              <a:t>,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{</a:t>
            </a:r>
            <a:r>
              <a:rPr lang="en-US" dirty="0" err="1" smtClean="0">
                <a:solidFill>
                  <a:schemeClr val="accent5">
                    <a:lumMod val="75000"/>
                  </a:schemeClr>
                </a:solidFill>
              </a:rPr>
              <a:t>interfaceNameN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}</a:t>
            </a:r>
          </a:p>
          <a:p>
            <a:r>
              <a:rPr lang="ru-RU" dirty="0" smtClean="0"/>
              <a:t>{</a:t>
            </a:r>
          </a:p>
          <a:p>
            <a:r>
              <a:rPr lang="ru-RU" dirty="0" smtClean="0"/>
              <a:t>    //Реализация интерфейсных методов</a:t>
            </a:r>
          </a:p>
          <a:p>
            <a:r>
              <a:rPr lang="ru-RU" dirty="0" smtClean="0"/>
              <a:t>}</a:t>
            </a:r>
            <a:endParaRPr lang="en-US" dirty="0" smtClean="0"/>
          </a:p>
        </p:txBody>
      </p:sp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Пример синтаксиса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5769010" y="902020"/>
            <a:ext cx="2263740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abstract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интерфейса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IFace2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ru-RU" sz="1200" dirty="0" smtClean="0">
                <a:solidFill>
                  <a:srgbClr val="267F99"/>
                </a:solidFill>
                <a:latin typeface="Consolas"/>
              </a:rPr>
              <a:t>С</a:t>
            </a:r>
            <a:r>
              <a:rPr lang="ru-RU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B</a:t>
            </a:r>
            <a:r>
              <a:rPr lang="en-US" sz="1200" dirty="0" smtClean="0">
                <a:latin typeface="Consolas"/>
              </a:rPr>
              <a:t>,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IFace1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 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код класса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}</a:t>
            </a:r>
            <a:endParaRPr lang="ru-RU" sz="1200" dirty="0">
              <a:latin typeface="Consola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12800" y="1071563"/>
            <a:ext cx="3733800" cy="3457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62879680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Что наследуется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00550" y="1009925"/>
            <a:ext cx="3732468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 C#, при наследовании у родительского (базового) класса наследуются все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публичные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 </a:t>
            </a:r>
            <a:r>
              <a:rPr lang="ru-RU" altLang="ru-RU" b="1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защищенные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(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 члены класса,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включая: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Поля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(если они имеют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Методы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en-US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ru-RU" altLang="ru-RU" b="1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Свойства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(с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protected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или </a:t>
            </a:r>
            <a:r>
              <a:rPr lang="ru-RU" altLang="ru-RU" dirty="0" err="1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public</a:t>
            </a:r>
            <a:r>
              <a:rPr lang="ru-RU" altLang="ru-RU" dirty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модификаторами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1026" name="Picture 2" descr="https://skillbox.ru/upload/setka_images/10060020022023_cae856732bd4226855875d839121e46dd85999a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868" y="1009925"/>
            <a:ext cx="4166370" cy="317888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093448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pic>
        <p:nvPicPr>
          <p:cNvPr id="2052" name="Picture 4" descr="ООП (объектно-ориентированное программирование) - что это простыми словами:  принципы и суть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651" y="1009925"/>
            <a:ext cx="4650097" cy="316368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413217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открытого урока</a:t>
            </a:r>
            <a:endParaRPr sz="1700" dirty="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18498323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Почему в </a:t>
            </a:r>
            <a:r>
              <a:rPr lang="en-US" dirty="0" smtClean="0"/>
              <a:t>C# </a:t>
            </a:r>
            <a:r>
              <a:rPr lang="ru-RU" dirty="0" smtClean="0"/>
              <a:t>множественное наследование запрещено</a:t>
            </a:r>
            <a:endParaRPr lang="ru-RU" dirty="0"/>
          </a:p>
        </p:txBody>
      </p:sp>
      <p:sp>
        <p:nvSpPr>
          <p:cNvPr id="4" name="Google Shape;438;p74"/>
          <p:cNvSpPr txBox="1"/>
          <p:nvPr/>
        </p:nvSpPr>
        <p:spPr>
          <a:xfrm>
            <a:off x="722997" y="4215181"/>
            <a:ext cx="8052015" cy="61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Реализация какого класса метода </a:t>
            </a:r>
            <a:r>
              <a:rPr lang="en-US" b="1" dirty="0" err="1" smtClean="0">
                <a:latin typeface="Consolas" pitchFamily="49" charset="0"/>
                <a:ea typeface="Roboto"/>
                <a:cs typeface="Roboto"/>
                <a:sym typeface="Roboto"/>
              </a:rPr>
              <a:t>SomeMethod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достанется классу </a:t>
            </a:r>
            <a:r>
              <a:rPr lang="en-US" b="1" dirty="0" smtClean="0">
                <a:latin typeface="Consolas" pitchFamily="49" charset="0"/>
                <a:ea typeface="Roboto"/>
                <a:cs typeface="Roboto"/>
                <a:sym typeface="Roboto"/>
              </a:rPr>
              <a:t>Child?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19247" y="1354137"/>
            <a:ext cx="6259513" cy="31670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7784315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Транзитивное наследование</a:t>
            </a:r>
            <a:endParaRPr lang="ru-RU" dirty="0"/>
          </a:p>
        </p:txBody>
      </p:sp>
      <p:pic>
        <p:nvPicPr>
          <p:cNvPr id="2050" name="Picture 2" descr="Типы наследования в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700" y="1045238"/>
            <a:ext cx="2305050" cy="31242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633709" y="1045238"/>
            <a:ext cx="315001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ru-RU" altLang="ru-RU" dirty="0">
                <a:solidFill>
                  <a:srgbClr val="161616"/>
                </a:solidFill>
                <a:latin typeface="+mn-lt"/>
                <a:cs typeface="Segoe UI" panose="020B0502040204020203" pitchFamily="34" charset="0"/>
              </a:rPr>
              <a:t>Т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ранзитивное наследование</a:t>
            </a:r>
            <a:r>
              <a:rPr kumimoji="0" lang="ru-RU" altLang="ru-RU" b="0" i="0" u="none" strike="noStrike" cap="none" normalizeH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 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позволяет определить иерархию наследования для набора типов. Другими словами, тип 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С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может наследовать возможности типа </a:t>
            </a:r>
            <a:r>
              <a:rPr lang="en-US" altLang="ru-RU" b="1" dirty="0">
                <a:solidFill>
                  <a:srgbClr val="161616"/>
                </a:solidFill>
                <a:latin typeface="+mn-lt"/>
              </a:rPr>
              <a:t>B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, который в свою очередь наследует от типа </a:t>
            </a:r>
            <a:r>
              <a:rPr lang="en-US" altLang="ru-RU" b="1" dirty="0" smtClean="0">
                <a:solidFill>
                  <a:srgbClr val="161616"/>
                </a:solidFill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 Благодаря транзитивности наследования члены типа </a:t>
            </a:r>
            <a:r>
              <a:rPr kumimoji="0" lang="ru-RU" altLang="ru-RU" b="1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</a:rPr>
              <a:t>A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 будут доступны для типа </a:t>
            </a:r>
            <a:r>
              <a:rPr lang="en-US" altLang="ru-RU" b="1" dirty="0">
                <a:solidFill>
                  <a:srgbClr val="161616"/>
                </a:solidFill>
                <a:latin typeface="+mn-lt"/>
              </a:rPr>
              <a:t>C</a:t>
            </a:r>
            <a:r>
              <a:rPr kumimoji="0" lang="ru-RU" altLang="ru-RU" b="0" i="0" u="none" strike="noStrike" cap="none" normalizeH="0" baseline="0" dirty="0" smtClean="0">
                <a:ln>
                  <a:noFill/>
                </a:ln>
                <a:solidFill>
                  <a:srgbClr val="161616"/>
                </a:solidFill>
                <a:effectLst/>
                <a:latin typeface="+mn-lt"/>
                <a:cs typeface="Segoe UI" panose="020B0502040204020203" pitchFamily="34" charset="0"/>
              </a:rPr>
              <a:t>.</a:t>
            </a:r>
            <a:r>
              <a:rPr kumimoji="0" lang="ru-RU" altLang="ru-RU" sz="7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8125466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Ключевое слово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b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ase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Google Shape;438;p74"/>
          <p:cNvSpPr txBox="1"/>
          <p:nvPr/>
        </p:nvSpPr>
        <p:spPr>
          <a:xfrm>
            <a:off x="500551" y="1060033"/>
            <a:ext cx="3807562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/>
              <a:t>Ключевое </a:t>
            </a:r>
            <a:r>
              <a:rPr lang="ru-RU" dirty="0" smtClean="0"/>
              <a:t>слово </a:t>
            </a:r>
            <a:r>
              <a:rPr lang="en-US" dirty="0" smtClean="0">
                <a:hlinkClick r:id="rId3"/>
              </a:rPr>
              <a:t>base</a:t>
            </a:r>
            <a:r>
              <a:rPr lang="ru-RU" dirty="0" smtClean="0"/>
              <a:t> </a:t>
            </a:r>
            <a:r>
              <a:rPr lang="ru-RU" dirty="0"/>
              <a:t>используется для доступа к членам базового класса из производного класса. </a:t>
            </a:r>
            <a:endParaRPr lang="en-US" dirty="0" smtClean="0"/>
          </a:p>
          <a:p>
            <a:r>
              <a:rPr lang="ru-RU" dirty="0" smtClean="0"/>
              <a:t>Используйте </a:t>
            </a:r>
            <a:r>
              <a:rPr lang="ru-RU" dirty="0"/>
              <a:t>его, если вы хотите</a:t>
            </a:r>
            <a:r>
              <a:rPr lang="ru-RU" dirty="0" smtClean="0"/>
              <a:t>: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ru-RU" dirty="0" smtClean="0"/>
              <a:t>Вызвать метод базового класса.</a:t>
            </a:r>
          </a:p>
          <a:p>
            <a:pPr marL="342900" indent="-342900">
              <a:buAutoNum type="arabicPeriod"/>
            </a:pPr>
            <a:r>
              <a:rPr lang="ru-RU" dirty="0" smtClean="0"/>
              <a:t>Определить конструктор </a:t>
            </a:r>
            <a:r>
              <a:rPr lang="ru-RU" dirty="0"/>
              <a:t>базового класса, который должен вызываться при создании экземпляров производного класса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5" name="Google Shape;438;p74"/>
          <p:cNvSpPr txBox="1"/>
          <p:nvPr/>
        </p:nvSpPr>
        <p:spPr>
          <a:xfrm>
            <a:off x="4455399" y="1095841"/>
            <a:ext cx="4397054" cy="313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BaseClass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GetInfo</a:t>
            </a:r>
            <a:r>
              <a:rPr lang="en-US" sz="1200" dirty="0" smtClean="0">
                <a:latin typeface="Consolas"/>
              </a:rPr>
              <a:t>() { }</a:t>
            </a: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BaseClass</a:t>
            </a:r>
            <a:r>
              <a:rPr lang="en-US" sz="1200" dirty="0" smtClean="0">
                <a:latin typeface="Consolas"/>
              </a:rPr>
              <a:t>() {  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DerivedClass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err="1" smtClean="0">
                <a:solidFill>
                  <a:srgbClr val="267F99"/>
                </a:solidFill>
                <a:latin typeface="Consolas"/>
              </a:rPr>
              <a:t>BaseClass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SomeMethod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{ 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         </a:t>
            </a:r>
            <a:r>
              <a:rPr lang="en-US" sz="1200" dirty="0" err="1" smtClean="0">
                <a:solidFill>
                  <a:srgbClr val="FF0000"/>
                </a:solidFill>
                <a:latin typeface="Consolas"/>
              </a:rPr>
              <a:t>base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GetInfo</a:t>
            </a:r>
            <a:r>
              <a:rPr lang="en-US" sz="1200" dirty="0" smtClean="0">
                <a:latin typeface="Consolas"/>
              </a:rPr>
              <a:t>(); </a:t>
            </a:r>
          </a:p>
          <a:p>
            <a:r>
              <a:rPr lang="en-US" sz="1200" dirty="0" smtClean="0">
                <a:latin typeface="Consolas"/>
              </a:rPr>
              <a:t>  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DerivedClass</a:t>
            </a:r>
            <a:r>
              <a:rPr lang="en-US" sz="1200" dirty="0" smtClean="0">
                <a:latin typeface="Consolas"/>
              </a:rPr>
              <a:t>() :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base</a:t>
            </a:r>
            <a:r>
              <a:rPr lang="en-US" sz="1200" dirty="0" smtClean="0">
                <a:latin typeface="Consolas"/>
              </a:rPr>
              <a:t>() { 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9045160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virtual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139687"/>
            <a:ext cx="3797025" cy="207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virtual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может применяться для: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Методов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Свойств</a:t>
            </a:r>
          </a:p>
          <a:p>
            <a:pPr lvl="0" indent="-342900">
              <a:lnSpc>
                <a:spcPct val="115000"/>
              </a:lnSpc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Событий</a:t>
            </a:r>
          </a:p>
          <a:p>
            <a:pPr lvl="0" indent="-342900">
              <a:lnSpc>
                <a:spcPct val="115000"/>
              </a:lnSpc>
            </a:pPr>
            <a:r>
              <a:rPr lang="en-US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dirty="0" smtClean="0">
                <a:latin typeface="Consolas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иметь реализацию в методе по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умолчанию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 переопределять ее в дочерних классах. 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216059" y="1096064"/>
            <a:ext cx="492794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"Animal"</a:t>
            </a:r>
            <a:r>
              <a:rPr lang="en-US" sz="1200" dirty="0" smtClean="0">
                <a:latin typeface="Consolas"/>
              </a:rPr>
              <a:t>;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virtual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    {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 { </a:t>
            </a:r>
            <a:r>
              <a:rPr lang="en-US" sz="1200" dirty="0" smtClean="0">
                <a:solidFill>
                  <a:srgbClr val="AF00DB"/>
                </a:solidFill>
                <a:latin typeface="Consolas"/>
              </a:rPr>
              <a:t>return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; }  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        set</a:t>
            </a:r>
            <a:r>
              <a:rPr lang="en-US" sz="1200" dirty="0" smtClean="0">
                <a:latin typeface="Consolas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this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value</a:t>
            </a:r>
            <a:r>
              <a:rPr lang="en-US" sz="1200" dirty="0" smtClean="0">
                <a:latin typeface="Consolas"/>
              </a:rPr>
              <a:t>; }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virtual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 makes a sound"</a:t>
            </a:r>
            <a:r>
              <a:rPr lang="en-US" sz="1200" dirty="0" smtClean="0">
                <a:latin typeface="Consolas"/>
              </a:rPr>
              <a:t>);  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 {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get</a:t>
            </a:r>
            <a:r>
              <a:rPr lang="en-US" sz="1200" dirty="0" smtClean="0">
                <a:latin typeface="Consolas"/>
              </a:rPr>
              <a:t>;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set</a:t>
            </a:r>
            <a:r>
              <a:rPr lang="en-US" sz="1200" dirty="0" smtClean="0">
                <a:latin typeface="Consolas"/>
              </a:rPr>
              <a:t>; 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  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"Dog barks"</a:t>
            </a:r>
            <a:r>
              <a:rPr lang="en-US" sz="1200" dirty="0" smtClean="0">
                <a:latin typeface="Consolas"/>
              </a:rPr>
              <a:t>); 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override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7045" y="1139687"/>
            <a:ext cx="4071288" cy="2006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Ключевое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слово 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override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в C# используется для переопределения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виртуальных методов и свойств объявленных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базовом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классе.</a:t>
            </a:r>
            <a:endParaRPr lang="en-US" dirty="0" smtClean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en-US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Оно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позволяет изменить поведение базового члена в производном классе, сохраняя полиморфизм.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85374" y="1169707"/>
            <a:ext cx="4664054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Выведет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Dog.Speak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();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 makes a sound"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override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</a:t>
            </a:r>
          </a:p>
          <a:p>
            <a:r>
              <a:rPr lang="en-US" sz="1200" dirty="0" smtClean="0">
                <a:latin typeface="Consolas"/>
              </a:rPr>
              <a:t>    {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"Dog barks"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    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new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570733" y="1296697"/>
            <a:ext cx="4163853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smtClean="0">
                <a:solidFill>
                  <a:srgbClr val="0000FF"/>
                </a:solidFill>
                <a:latin typeface="Consolas"/>
                <a:hlinkClick r:id="rId3"/>
              </a:rPr>
              <a:t>new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не переопределяет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, а </a:t>
            </a:r>
            <a:r>
              <a:rPr kumimoji="0" lang="ru-RU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скрывает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 метод базового класса в производном классе. 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Поведение определяется </a:t>
            </a:r>
            <a:r>
              <a:rPr lang="ru-RU" b="1" dirty="0" smtClean="0"/>
              <a:t>типом переменной(ссылки)</a:t>
            </a:r>
            <a:r>
              <a:rPr lang="ru-RU" dirty="0" smtClean="0"/>
              <a:t>, а </a:t>
            </a:r>
            <a:r>
              <a:rPr lang="ru-RU" b="1" dirty="0" smtClean="0"/>
              <a:t>не типом объекта </a:t>
            </a:r>
            <a:r>
              <a:rPr lang="en-US" dirty="0" smtClean="0"/>
              <a:t>(</a:t>
            </a:r>
            <a:r>
              <a:rPr lang="ru-RU" dirty="0" smtClean="0"/>
              <a:t>нарушается </a:t>
            </a:r>
            <a:r>
              <a:rPr lang="ru-RU" dirty="0" err="1" smtClean="0"/>
              <a:t>полифморфизм</a:t>
            </a:r>
            <a:r>
              <a:rPr lang="en-US" dirty="0" smtClean="0"/>
              <a:t>).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Зачем нужен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dirty="0" smtClean="0"/>
              <a:t>?</a:t>
            </a:r>
            <a:endParaRPr lang="ru-RU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Чтобы </a:t>
            </a:r>
            <a:r>
              <a:rPr lang="ru-RU" b="1" dirty="0" smtClean="0"/>
              <a:t>явно указать</a:t>
            </a:r>
            <a:r>
              <a:rPr lang="ru-RU" dirty="0" smtClean="0"/>
              <a:t>, что </a:t>
            </a:r>
            <a:r>
              <a:rPr lang="ru-RU" b="1" dirty="0" smtClean="0"/>
              <a:t>намеренно</a:t>
            </a:r>
            <a:r>
              <a:rPr lang="ru-RU" dirty="0" smtClean="0"/>
              <a:t> скрывается член базового класса</a:t>
            </a:r>
            <a:r>
              <a:rPr lang="en-US" dirty="0" smtClean="0"/>
              <a:t>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dirty="0" smtClean="0"/>
          </a:p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dirty="0" smtClean="0"/>
              <a:t>В большинстве случаев скрытие может привести к неожиданным последствиям, поэтому к нему нужно </a:t>
            </a:r>
            <a:r>
              <a:rPr lang="ru-RU" b="1" i="1" dirty="0" smtClean="0"/>
              <a:t>относиться с осторожностью</a:t>
            </a:r>
            <a:r>
              <a:rPr lang="ru-RU" dirty="0" smtClean="0"/>
              <a:t>. </a:t>
            </a:r>
            <a:endParaRPr lang="en-US" dirty="0" smtClean="0"/>
          </a:p>
        </p:txBody>
      </p:sp>
      <p:sp>
        <p:nvSpPr>
          <p:cNvPr id="9" name="Прямоугольник 8"/>
          <p:cNvSpPr/>
          <p:nvPr/>
        </p:nvSpPr>
        <p:spPr>
          <a:xfrm>
            <a:off x="6170667" y="2337429"/>
            <a:ext cx="2807637" cy="60016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Метод из базового класса вызывается, если переменная объявлена как </a:t>
            </a:r>
            <a:r>
              <a:rPr lang="ru-RU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Base</a:t>
            </a: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lang="en-US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ru-RU" sz="11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даже если объект фактически </a:t>
            </a:r>
            <a:r>
              <a:rPr lang="ru-RU" sz="11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Derived</a:t>
            </a:r>
            <a:endParaRPr lang="ru-RU" sz="1100" dirty="0" smtClean="0">
              <a:solidFill>
                <a:schemeClr val="tx1">
                  <a:lumMod val="75000"/>
                  <a:lumOff val="2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906462" y="1314142"/>
            <a:ext cx="39859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animal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Выведет: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Animal.Speak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()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animal2</a:t>
            </a:r>
            <a:r>
              <a:rPr lang="en-US" sz="1200" dirty="0" smtClean="0">
                <a:latin typeface="Consolas"/>
              </a:rPr>
              <a:t> =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();</a:t>
            </a:r>
          </a:p>
          <a:p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animal2</a:t>
            </a:r>
            <a:r>
              <a:rPr lang="en-US" sz="1200" dirty="0" smtClean="0">
                <a:latin typeface="Consolas"/>
              </a:rPr>
              <a:t>.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(); 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200" dirty="0" smtClean="0">
                <a:solidFill>
                  <a:srgbClr val="008000"/>
                </a:solidFill>
                <a:latin typeface="Consolas"/>
              </a:rPr>
              <a:t>Выведет: </a:t>
            </a:r>
            <a:r>
              <a:rPr lang="en-US" sz="1200" dirty="0" err="1" smtClean="0">
                <a:solidFill>
                  <a:srgbClr val="008000"/>
                </a:solidFill>
                <a:latin typeface="Consolas"/>
              </a:rPr>
              <a:t>Dog.Speak</a:t>
            </a:r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()    </a:t>
            </a:r>
            <a:endParaRPr lang="en-US" sz="1200" dirty="0" smtClean="0">
              <a:latin typeface="Consolas"/>
            </a:endParaRPr>
          </a:p>
          <a:p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 =&gt;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"Animal speaks"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latin typeface="Consolas"/>
              </a:rPr>
              <a:t/>
            </a:r>
            <a:br>
              <a:rPr lang="en-US" sz="1200" dirty="0" smtClean="0">
                <a:latin typeface="Consolas"/>
              </a:rPr>
            </a:b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latin typeface="Consolas"/>
              </a:rPr>
              <a:t>new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200" dirty="0" smtClean="0">
                <a:latin typeface="Consolas"/>
              </a:rPr>
              <a:t>() =&gt;</a:t>
            </a:r>
          </a:p>
          <a:p>
            <a:r>
              <a:rPr lang="en-US" sz="1200" dirty="0" smtClean="0">
                <a:latin typeface="Consolas"/>
              </a:rPr>
              <a:t>        </a:t>
            </a:r>
            <a:r>
              <a:rPr lang="en-US" sz="12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200" dirty="0" err="1" smtClean="0">
                <a:latin typeface="Consolas"/>
              </a:rPr>
              <a:t>.</a:t>
            </a:r>
            <a:r>
              <a:rPr lang="en-US" sz="12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A31515"/>
                </a:solidFill>
                <a:latin typeface="Consolas"/>
              </a:rPr>
              <a:t>"Dog barks"</a:t>
            </a:r>
            <a:r>
              <a:rPr lang="en-US" sz="1200" dirty="0" smtClean="0">
                <a:latin typeface="Consolas"/>
              </a:rPr>
              <a:t>);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en-US" sz="12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096841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 dirty="0" smtClean="0"/>
              <a:t>Подраздел: нюансы наследования</a:t>
            </a:r>
            <a:endParaRPr sz="4000" dirty="0"/>
          </a:p>
        </p:txBody>
      </p:sp>
    </p:spTree>
    <p:extLst>
      <p:ext uri="{BB962C8B-B14F-4D97-AF65-F5344CB8AC3E}">
        <p14:creationId xmlns="" xmlns:p14="http://schemas.microsoft.com/office/powerpoint/2010/main" val="68247683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Некоторые нюансы наследования</a:t>
            </a:r>
            <a:endParaRPr lang="ru-RU" dirty="0"/>
          </a:p>
        </p:txBody>
      </p:sp>
      <p:sp>
        <p:nvSpPr>
          <p:cNvPr id="438" name="Google Shape;438;p74"/>
          <p:cNvSpPr txBox="1"/>
          <p:nvPr/>
        </p:nvSpPr>
        <p:spPr>
          <a:xfrm>
            <a:off x="598600" y="1009925"/>
            <a:ext cx="8092200" cy="341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В рамках .</a:t>
            </a:r>
            <a:r>
              <a:rPr lang="en-US" dirty="0" smtClean="0"/>
              <a:t>Net </a:t>
            </a:r>
            <a:r>
              <a:rPr lang="ru-RU" dirty="0" smtClean="0"/>
              <a:t>классами </a:t>
            </a:r>
            <a:r>
              <a:rPr lang="ru-RU" b="1" dirty="0" smtClean="0"/>
              <a:t>не наследуются</a:t>
            </a:r>
            <a:r>
              <a:rPr lang="ru-RU" dirty="0" smtClean="0"/>
              <a:t>:</a:t>
            </a:r>
          </a:p>
          <a:p>
            <a:r>
              <a:rPr lang="ru-RU" b="1" dirty="0" smtClean="0"/>
              <a:t>Классы и методы, помеченные ключевым словом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sealed</a:t>
            </a:r>
            <a:r>
              <a:rPr lang="en-US" b="1" dirty="0" smtClean="0"/>
              <a:t>(</a:t>
            </a:r>
            <a:r>
              <a:rPr lang="ru-RU" b="1" dirty="0" smtClean="0"/>
              <a:t>запечатанный</a:t>
            </a:r>
            <a:r>
              <a:rPr lang="en-US" b="1" dirty="0" smtClean="0"/>
              <a:t>)</a:t>
            </a:r>
            <a:r>
              <a:rPr lang="ru-RU" b="1" dirty="0" smtClean="0"/>
              <a:t>.</a:t>
            </a:r>
          </a:p>
          <a:p>
            <a:endParaRPr lang="ru-RU" b="1" dirty="0"/>
          </a:p>
          <a:p>
            <a:r>
              <a:rPr lang="ru-RU" dirty="0" smtClean="0"/>
              <a:t>Также есть нюансы, о которых не стоит забывать</a:t>
            </a:r>
            <a:br>
              <a:rPr lang="ru-RU" dirty="0" smtClean="0"/>
            </a:b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Конструкторы</a:t>
            </a:r>
            <a:r>
              <a:rPr lang="ru-RU" dirty="0" smtClean="0"/>
              <a:t>.</a:t>
            </a:r>
            <a:r>
              <a:rPr lang="ru-RU" b="1" dirty="0" smtClean="0"/>
              <a:t> </a:t>
            </a:r>
            <a:r>
              <a:rPr lang="ru-RU" dirty="0" smtClean="0"/>
              <a:t>Код конструктора класса-потомка будет воспроизводить код класса-предка. При этом сначала будет выполняться код класса-предка, потом – класса-потомка.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автоматически.</a:t>
            </a:r>
            <a:r>
              <a:rPr lang="en-US" dirty="0" smtClean="0"/>
              <a:t> </a:t>
            </a:r>
            <a:r>
              <a:rPr lang="ru-RU" dirty="0" smtClean="0"/>
              <a:t>Конструктору нужно задать явное наследование конструктора от базового класс через</a:t>
            </a:r>
            <a:r>
              <a:rPr lang="en-US" dirty="0" smtClean="0"/>
              <a:t> </a:t>
            </a:r>
            <a:r>
              <a:rPr lang="ru-RU" dirty="0" smtClean="0"/>
              <a:t>ключевое слово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base</a:t>
            </a:r>
            <a:r>
              <a:rPr lang="en-US" dirty="0" smtClean="0"/>
              <a:t>.</a:t>
            </a:r>
            <a:endParaRPr lang="ru-RU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Статичные члены 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static</a:t>
            </a:r>
            <a:r>
              <a:rPr lang="ru-RU" b="1" dirty="0" smtClean="0"/>
              <a:t>).</a:t>
            </a:r>
            <a:r>
              <a:rPr lang="ru-RU" b="1" dirty="0"/>
              <a:t> </a:t>
            </a:r>
            <a:r>
              <a:rPr lang="ru-RU" dirty="0" smtClean="0"/>
              <a:t>Статичные члены класса будут наследовать поведение класса-предка.</a:t>
            </a:r>
            <a:endParaRPr lang="ru-RU" b="1" dirty="0" smtClean="0"/>
          </a:p>
          <a:p>
            <a:pPr marL="342900" indent="-342900">
              <a:buAutoNum type="arabicPeriod"/>
            </a:pPr>
            <a:r>
              <a:rPr lang="ru-RU" b="1" dirty="0" smtClean="0"/>
              <a:t>Закрытые </a:t>
            </a:r>
            <a:r>
              <a:rPr lang="ru-RU" b="1" dirty="0"/>
              <a:t>члены (</a:t>
            </a:r>
            <a:r>
              <a:rPr lang="ru-RU" dirty="0" err="1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private</a:t>
            </a:r>
            <a:r>
              <a:rPr lang="ru-RU" b="1" dirty="0" smtClean="0"/>
              <a:t>)</a:t>
            </a:r>
            <a:r>
              <a:rPr lang="ru-RU" dirty="0" smtClean="0"/>
              <a:t>. К приватным полям и методам класса напряму</a:t>
            </a:r>
            <a:r>
              <a:rPr lang="ru-RU" dirty="0"/>
              <a:t>ю</a:t>
            </a:r>
            <a:r>
              <a:rPr lang="ru-RU" dirty="0" smtClean="0"/>
              <a:t> обращаться нельзя. При этом допустимо использовать методы для работы с данными членами.</a:t>
            </a: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Запечатанные(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ru-RU" dirty="0" smtClean="0">
                <a:solidFill>
                  <a:schemeClr val="tx1"/>
                </a:solidFill>
              </a:rPr>
              <a:t>) классы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13088" y="3277359"/>
            <a:ext cx="6278274" cy="10611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Прямоугольник 4"/>
          <p:cNvSpPr/>
          <p:nvPr/>
        </p:nvSpPr>
        <p:spPr>
          <a:xfrm>
            <a:off x="4771449" y="1502159"/>
            <a:ext cx="336609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sealed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267F99"/>
                </a:solidFill>
                <a:latin typeface="Consolas"/>
              </a:rPr>
              <a:t>ParentSealed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267F99"/>
                </a:solidFill>
                <a:latin typeface="Consolas"/>
              </a:rPr>
              <a:t>ChildSealed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err="1" smtClean="0">
                <a:solidFill>
                  <a:srgbClr val="267F99"/>
                </a:solidFill>
                <a:latin typeface="Consolas"/>
              </a:rPr>
              <a:t>ParentSealed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 }</a:t>
            </a:r>
            <a:endParaRPr lang="en-US" sz="1100" dirty="0">
              <a:latin typeface="Consolas"/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709205" y="1507014"/>
            <a:ext cx="3856658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От запечатанного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(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sealed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)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 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класса наследование запрещено.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Будет выдана ошибка компиляции.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ru-RU" dirty="0" smtClean="0">
                <a:solidFill>
                  <a:schemeClr val="tx1"/>
                </a:solidFill>
              </a:rPr>
              <a:t>Запечатанные(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sealed</a:t>
            </a:r>
            <a:r>
              <a:rPr lang="ru-RU" dirty="0" smtClean="0">
                <a:solidFill>
                  <a:schemeClr val="tx1"/>
                </a:solidFill>
              </a:rPr>
              <a:t>) методы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17869" y="1035754"/>
            <a:ext cx="476838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virtual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 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//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Метод переопределен и запечатан (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sealed)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sealed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Попытка переопределения метода приведет к ошибке</a:t>
            </a:r>
            <a:endParaRPr lang="ru-RU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Bulldog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Dog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// </a:t>
            </a:r>
            <a:r>
              <a:rPr lang="ru-RU" sz="1100" dirty="0" smtClean="0">
                <a:solidFill>
                  <a:srgbClr val="FF0000"/>
                </a:solidFill>
                <a:latin typeface="Consolas"/>
              </a:rPr>
              <a:t>Ошибка компиляции!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Speak </a:t>
            </a:r>
            <a:r>
              <a:rPr lang="ru-RU" sz="1100" dirty="0" smtClean="0">
                <a:solidFill>
                  <a:srgbClr val="FF0000"/>
                </a:solidFill>
                <a:latin typeface="Consolas"/>
              </a:rPr>
              <a:t>запечатан в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Dog.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override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795E26"/>
                </a:solidFill>
                <a:latin typeface="Consolas"/>
              </a:rPr>
              <a:t>Speak</a:t>
            </a:r>
            <a:r>
              <a:rPr lang="en-US" sz="1100" dirty="0" smtClean="0">
                <a:latin typeface="Consolas"/>
              </a:rPr>
              <a:t>() {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35562" y="1132662"/>
            <a:ext cx="334115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Переопределить </a:t>
            </a:r>
            <a:r>
              <a:rPr lang="en-US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sealed-</a:t>
            </a: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метод нельзя.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ru-RU" altLang="ru-RU" dirty="0" smtClean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ru-RU" dirty="0" smtClean="0">
                <a:solidFill>
                  <a:schemeClr val="tx1"/>
                </a:solidFill>
                <a:latin typeface="Roboto" panose="020B0604020202020204" charset="0"/>
                <a:ea typeface="Roboto" panose="020B0604020202020204" charset="0"/>
              </a:rPr>
              <a:t>Будет выдана ошибка компиляции.</a:t>
            </a:r>
            <a:endParaRPr lang="ru-RU" altLang="ru-RU" dirty="0">
              <a:solidFill>
                <a:schemeClr val="tx1"/>
              </a:solidFill>
              <a:latin typeface="Roboto" panose="020B0604020202020204" charset="0"/>
              <a:ea typeface="Roboto" panose="020B060402020202020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8753" y="3957335"/>
            <a:ext cx="5975754" cy="8884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4"/>
          <p:cNvSpPr/>
          <p:nvPr/>
        </p:nvSpPr>
        <p:spPr>
          <a:xfrm>
            <a:off x="624575" y="2652575"/>
            <a:ext cx="1499100" cy="18150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p34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ООП</a:t>
            </a:r>
            <a:endParaRPr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i="1" dirty="0"/>
          </a:p>
        </p:txBody>
      </p:sp>
      <p:pic>
        <p:nvPicPr>
          <p:cNvPr id="155" name="Google Shape;155;p34"/>
          <p:cNvPicPr preferRelativeResize="0"/>
          <p:nvPr/>
        </p:nvPicPr>
        <p:blipFill rotWithShape="1">
          <a:blip r:embed="rId3">
            <a:alphaModFix/>
          </a:blip>
          <a:srcRect t="941" b="941"/>
          <a:stretch/>
        </p:blipFill>
        <p:spPr>
          <a:xfrm>
            <a:off x="1033167" y="2867584"/>
            <a:ext cx="1383000" cy="1365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34"/>
          <p:cNvSpPr txBox="1"/>
          <p:nvPr/>
        </p:nvSpPr>
        <p:spPr>
          <a:xfrm>
            <a:off x="500550" y="503025"/>
            <a:ext cx="7796700" cy="47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 dirty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Тема </a:t>
            </a:r>
            <a:r>
              <a:rPr lang="ru" sz="1700" dirty="0" smtClean="0">
                <a:solidFill>
                  <a:srgbClr val="FF7700"/>
                </a:solidFill>
                <a:latin typeface="Roboto"/>
                <a:ea typeface="Roboto"/>
                <a:cs typeface="Roboto"/>
                <a:sym typeface="Roboto"/>
              </a:rPr>
              <a:t>урока</a:t>
            </a:r>
            <a:endParaRPr sz="1700">
              <a:solidFill>
                <a:srgbClr val="FF77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34"/>
          <p:cNvSpPr txBox="1"/>
          <p:nvPr/>
        </p:nvSpPr>
        <p:spPr>
          <a:xfrm>
            <a:off x="3248849" y="2988499"/>
            <a:ext cx="5308673" cy="1364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Clr>
                <a:schemeClr val="dk1"/>
              </a:buClr>
              <a:buSzPct val="84615"/>
            </a:pPr>
            <a:r>
              <a:rPr lang="ru-RU" sz="1600" b="1" i="1" dirty="0">
                <a:solidFill>
                  <a:schemeClr val="dk1"/>
                </a:solidFill>
              </a:rPr>
              <a:t>Нилов Павел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ru" sz="1300" i="1" dirty="0" smtClean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Преподаватель </a:t>
            </a: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курса C# </a:t>
            </a:r>
            <a:r>
              <a:rPr lang="ru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Professional, </a:t>
            </a:r>
            <a:r>
              <a:rPr lang="en-US" sz="1300" i="1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C# Basic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 i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Контакты:t.me/@NilovPavel</a:t>
            </a: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i="1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3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89346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Конструкторы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617151" y="1016061"/>
            <a:ext cx="8126382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ru-RU" dirty="0" smtClean="0"/>
              <a:t>Конструкторы </a:t>
            </a:r>
            <a:r>
              <a:rPr lang="ru-RU" b="1" dirty="0" smtClean="0"/>
              <a:t>не унаследованы</a:t>
            </a:r>
            <a:r>
              <a:rPr lang="ru-RU" dirty="0" smtClean="0"/>
              <a:t> — они </a:t>
            </a:r>
            <a:r>
              <a:rPr lang="ru-RU" b="1" dirty="0" smtClean="0"/>
              <a:t>не становятся доступными</a:t>
            </a:r>
            <a:r>
              <a:rPr lang="ru-RU" dirty="0" smtClean="0"/>
              <a:t> в потомке автоматически. Однако конструктор ОБЯЗАН вызвать конструктор базового класса.</a:t>
            </a:r>
          </a:p>
          <a:p>
            <a:r>
              <a:rPr lang="ru-RU" dirty="0" smtClean="0"/>
              <a:t>Сначала выполняется код конструктора родителя, а затем код конструктора потомка.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611247" y="2306154"/>
            <a:ext cx="4672633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Если в базовом классе нет конструктора без параметров — обязателен </a:t>
            </a:r>
            <a:r>
              <a:rPr lang="en-US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ru-RU" dirty="0" smtClean="0"/>
              <a:t>. </a:t>
            </a:r>
            <a:endParaRPr lang="en-US" dirty="0" smtClean="0"/>
          </a:p>
          <a:p>
            <a:endParaRPr lang="ru-RU" dirty="0" smtClean="0"/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  <a:endParaRPr lang="ru-RU" sz="1200" dirty="0" smtClean="0">
              <a:latin typeface="Consolas"/>
            </a:endParaRPr>
          </a:p>
          <a:p>
            <a:r>
              <a:rPr lang="ru-RU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{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solidFill>
                  <a:srgbClr val="008000"/>
                </a:solidFill>
                <a:latin typeface="Consolas"/>
              </a:rPr>
              <a:t>   </a:t>
            </a:r>
            <a:r>
              <a:rPr lang="ru-RU" sz="1200" dirty="0" smtClean="0">
                <a:latin typeface="Consolas"/>
              </a:rPr>
              <a:t> 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Dog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string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: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base</a:t>
            </a:r>
            <a:r>
              <a:rPr lang="en-US" sz="1200" dirty="0" smtClean="0">
                <a:latin typeface="Consolas"/>
              </a:rPr>
              <a:t>(</a:t>
            </a:r>
            <a:r>
              <a:rPr lang="en-US" sz="1200" dirty="0" smtClean="0">
                <a:solidFill>
                  <a:srgbClr val="001080"/>
                </a:solidFill>
                <a:latin typeface="Consolas"/>
              </a:rPr>
              <a:t>name</a:t>
            </a:r>
            <a:r>
              <a:rPr lang="en-US" sz="1200" dirty="0" smtClean="0">
                <a:latin typeface="Consolas"/>
              </a:rPr>
              <a:t>) { }</a:t>
            </a:r>
          </a:p>
          <a:p>
            <a:r>
              <a:rPr lang="en-US" sz="1200" dirty="0" smtClean="0">
                <a:latin typeface="Consolas"/>
              </a:rPr>
              <a:t>}</a:t>
            </a:r>
            <a:endParaRPr lang="ru-RU" sz="1200" dirty="0" smtClean="0"/>
          </a:p>
        </p:txBody>
      </p:sp>
      <p:sp>
        <p:nvSpPr>
          <p:cNvPr id="11" name="Прямоугольник 10"/>
          <p:cNvSpPr/>
          <p:nvPr/>
        </p:nvSpPr>
        <p:spPr>
          <a:xfrm>
            <a:off x="5406509" y="2288817"/>
            <a:ext cx="3136074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Исключением являются конструкторы без параметров.</a:t>
            </a:r>
          </a:p>
          <a:p>
            <a:endParaRPr lang="en-US" sz="12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Animal</a:t>
            </a:r>
            <a:r>
              <a:rPr lang="en-US" sz="1200" dirty="0" smtClean="0">
                <a:latin typeface="Consolas"/>
              </a:rPr>
              <a:t>() {}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  <a:p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Cat</a:t>
            </a:r>
            <a:r>
              <a:rPr lang="en-US" sz="1200" dirty="0" smtClean="0">
                <a:latin typeface="Consolas"/>
              </a:rPr>
              <a:t> : </a:t>
            </a:r>
            <a:r>
              <a:rPr lang="en-US" sz="1200" dirty="0" smtClean="0">
                <a:solidFill>
                  <a:srgbClr val="267F99"/>
                </a:solidFill>
                <a:latin typeface="Consolas"/>
              </a:rPr>
              <a:t>Animal</a:t>
            </a:r>
            <a:endParaRPr lang="en-US" sz="1200" dirty="0" smtClean="0">
              <a:latin typeface="Consolas"/>
            </a:endParaRPr>
          </a:p>
          <a:p>
            <a:r>
              <a:rPr lang="en-US" sz="1200" dirty="0" smtClean="0">
                <a:latin typeface="Consolas"/>
              </a:rPr>
              <a:t>{</a:t>
            </a:r>
          </a:p>
          <a:p>
            <a:r>
              <a:rPr lang="en-US" sz="1200" dirty="0" smtClean="0">
                <a:latin typeface="Consolas"/>
              </a:rPr>
              <a:t>    </a:t>
            </a:r>
            <a:r>
              <a:rPr lang="en-US" sz="12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200" dirty="0" smtClean="0">
                <a:latin typeface="Consolas"/>
              </a:rPr>
              <a:t> </a:t>
            </a:r>
            <a:r>
              <a:rPr lang="en-US" sz="1200" dirty="0" smtClean="0">
                <a:solidFill>
                  <a:srgbClr val="795E26"/>
                </a:solidFill>
                <a:latin typeface="Consolas"/>
              </a:rPr>
              <a:t>Cat</a:t>
            </a:r>
            <a:r>
              <a:rPr lang="en-US" sz="1200" dirty="0" smtClean="0">
                <a:latin typeface="Consolas"/>
              </a:rPr>
              <a:t>() { }</a:t>
            </a:r>
          </a:p>
          <a:p>
            <a:r>
              <a:rPr lang="en-US" sz="1200" dirty="0" smtClean="0"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Статические члены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6" name="Google Shape;438;p74"/>
          <p:cNvSpPr txBox="1"/>
          <p:nvPr/>
        </p:nvSpPr>
        <p:spPr>
          <a:xfrm>
            <a:off x="580330" y="1206306"/>
            <a:ext cx="3506854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ru-RU" dirty="0" smtClean="0"/>
              <a:t>Статические члены доступны в производном классе.</a:t>
            </a:r>
          </a:p>
          <a:p>
            <a:pPr marL="342900" indent="-342900">
              <a:buAutoNum type="arabicPeriod"/>
            </a:pPr>
            <a:r>
              <a:rPr lang="ru-RU" dirty="0" smtClean="0"/>
              <a:t>Их поведение привязано к типу, а не к объекту.</a:t>
            </a:r>
          </a:p>
          <a:p>
            <a:pPr marL="342900" indent="-342900">
              <a:buAutoNum type="arabicPeriod"/>
            </a:pPr>
            <a:r>
              <a:rPr lang="ru-RU" dirty="0" smtClean="0"/>
              <a:t>Не переопределяются.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384825" y="1255514"/>
            <a:ext cx="4004335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Derived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();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Hello from Derived</a:t>
            </a:r>
            <a:endParaRPr lang="en-US" sz="1100" dirty="0" smtClean="0">
              <a:latin typeface="Consolas"/>
            </a:endParaRPr>
          </a:p>
          <a:p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Base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();    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Hello from 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"Hello from Base"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Derived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Base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static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SayHello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"Hello from Derived"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>
                <a:solidFill>
                  <a:schemeClr val="tx1"/>
                </a:solidFill>
              </a:rPr>
              <a:t>Приватные члены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6295" y="1041238"/>
            <a:ext cx="80853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/>
              <a:t>Приватные члены в C# </a:t>
            </a:r>
            <a:r>
              <a:rPr lang="ru-RU" sz="1200" b="1" dirty="0" smtClean="0"/>
              <a:t>не наследуются в прямом смысле</a:t>
            </a:r>
            <a:r>
              <a:rPr lang="ru-RU" sz="1200" dirty="0" smtClean="0"/>
              <a:t> — они </a:t>
            </a:r>
            <a:r>
              <a:rPr lang="ru-RU" sz="1200" b="1" dirty="0" smtClean="0"/>
              <a:t>не доступны в производном классе</a:t>
            </a:r>
            <a:r>
              <a:rPr lang="ru-RU" sz="1200" dirty="0" smtClean="0"/>
              <a:t>, даже если находятся в иерархии.</a:t>
            </a:r>
          </a:p>
          <a:p>
            <a:r>
              <a:rPr lang="ru-RU" sz="1200" dirty="0" smtClean="0"/>
              <a:t>Но! Они </a:t>
            </a:r>
            <a:r>
              <a:rPr lang="ru-RU" sz="1200" b="1" dirty="0" smtClean="0"/>
              <a:t>существуют в объекте</a:t>
            </a:r>
            <a:r>
              <a:rPr lang="ru-RU" sz="1200" dirty="0" smtClean="0"/>
              <a:t> потомка (то есть память выделена), и к ним можно </a:t>
            </a:r>
            <a:r>
              <a:rPr lang="ru-RU" sz="1200" b="1" dirty="0" err="1" smtClean="0"/>
              <a:t>доступаться</a:t>
            </a:r>
            <a:r>
              <a:rPr lang="ru-RU" sz="1200" b="1" dirty="0" smtClean="0"/>
              <a:t> косвенно</a:t>
            </a:r>
            <a:r>
              <a:rPr lang="ru-RU" sz="1200" dirty="0" smtClean="0"/>
              <a:t> через защищённые или публичные методы/свойства базового класса.</a:t>
            </a:r>
            <a:endParaRPr lang="ru-RU" sz="1200" dirty="0"/>
          </a:p>
        </p:txBody>
      </p:sp>
      <p:sp>
        <p:nvSpPr>
          <p:cNvPr id="8" name="Прямоугольник 7"/>
          <p:cNvSpPr/>
          <p:nvPr/>
        </p:nvSpPr>
        <p:spPr>
          <a:xfrm>
            <a:off x="524706" y="2047881"/>
            <a:ext cx="3335412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FF0000"/>
                </a:solidFill>
              </a:rPr>
              <a:t>❌</a:t>
            </a:r>
            <a:r>
              <a:rPr lang="en-US" sz="1100" dirty="0" smtClean="0"/>
              <a:t> </a:t>
            </a:r>
            <a:r>
              <a:rPr lang="ru-RU" sz="1100" dirty="0" smtClean="0"/>
              <a:t>Прямой доступ — невозможен</a:t>
            </a:r>
          </a:p>
          <a:p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dirty="0" smtClean="0">
                <a:latin typeface="Consolas"/>
              </a:rPr>
              <a:t> = </a:t>
            </a:r>
            <a:r>
              <a:rPr lang="en-US" sz="1100" dirty="0" smtClean="0">
                <a:solidFill>
                  <a:srgbClr val="098658"/>
                </a:solidFill>
                <a:latin typeface="Consolas"/>
              </a:rPr>
              <a:t>42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Child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ShowSecret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  <a:endParaRPr lang="ru-RU" sz="1100" dirty="0" smtClean="0">
              <a:latin typeface="Consolas"/>
            </a:endParaRPr>
          </a:p>
          <a:p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    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// 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❌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Ошибка компиляции: </a:t>
            </a:r>
          </a:p>
          <a:p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    // '</a:t>
            </a:r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secret'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недоступен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solidFill>
                  <a:srgbClr val="008000"/>
                </a:solidFill>
                <a:latin typeface="Consolas"/>
              </a:rPr>
              <a:t>    </a:t>
            </a:r>
            <a:r>
              <a:rPr lang="ru-RU" sz="1100" dirty="0" smtClean="0">
                <a:solidFill>
                  <a:srgbClr val="008000"/>
                </a:solidFill>
                <a:latin typeface="Consolas"/>
              </a:rPr>
              <a:t>   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r>
              <a:rPr lang="en-US" sz="1100" dirty="0" smtClean="0">
                <a:solidFill>
                  <a:srgbClr val="FF0000"/>
                </a:solidFill>
                <a:latin typeface="Consolas"/>
              </a:rPr>
              <a:t>secret</a:t>
            </a:r>
            <a:r>
              <a:rPr lang="en-US" sz="1100" dirty="0" smtClean="0">
                <a:latin typeface="Consolas"/>
              </a:rPr>
              <a:t>);</a:t>
            </a:r>
            <a:endParaRPr lang="ru-RU" sz="1100" dirty="0" smtClean="0">
              <a:solidFill>
                <a:srgbClr val="FF0000"/>
              </a:solidFill>
              <a:latin typeface="Consolas"/>
            </a:endParaRPr>
          </a:p>
          <a:p>
            <a:r>
              <a:rPr lang="ru-RU" sz="1100" dirty="0" smtClean="0">
                <a:latin typeface="Consolas"/>
              </a:rPr>
              <a:t>    }</a:t>
            </a:r>
          </a:p>
          <a:p>
            <a:r>
              <a:rPr lang="ru-RU" sz="1100" dirty="0" smtClean="0">
                <a:latin typeface="Consolas"/>
              </a:rPr>
              <a:t>}</a:t>
            </a:r>
            <a:endParaRPr lang="ru-RU" sz="1100" dirty="0">
              <a:latin typeface="Consolas"/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4473810" y="2002127"/>
            <a:ext cx="406263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rgbClr val="00B050"/>
                </a:solidFill>
              </a:rPr>
              <a:t>✅</a:t>
            </a:r>
            <a:r>
              <a:rPr lang="en-US" sz="1100" dirty="0" smtClean="0"/>
              <a:t> </a:t>
            </a:r>
            <a:r>
              <a:rPr lang="ru-RU" sz="1100" dirty="0" smtClean="0"/>
              <a:t>Косвенный доступ через </a:t>
            </a:r>
            <a:r>
              <a:rPr lang="en-US" sz="1100" dirty="0" smtClean="0"/>
              <a:t>protected-</a:t>
            </a:r>
            <a:r>
              <a:rPr lang="ru-RU" sz="1100" dirty="0" smtClean="0"/>
              <a:t>метод</a:t>
            </a:r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endParaRPr lang="ru-RU" sz="1100" dirty="0" smtClean="0">
              <a:solidFill>
                <a:srgbClr val="0000FF"/>
              </a:solidFill>
              <a:latin typeface="Consolas"/>
            </a:endParaRPr>
          </a:p>
          <a:p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private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dirty="0" smtClean="0">
                <a:latin typeface="Consolas"/>
              </a:rPr>
              <a:t> = </a:t>
            </a:r>
            <a:r>
              <a:rPr lang="en-US" sz="1100" dirty="0" smtClean="0">
                <a:solidFill>
                  <a:srgbClr val="098658"/>
                </a:solidFill>
                <a:latin typeface="Consolas"/>
              </a:rPr>
              <a:t>42</a:t>
            </a:r>
            <a:r>
              <a:rPr lang="en-US" sz="1100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protected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0000FF"/>
                </a:solidFill>
                <a:latin typeface="Consolas"/>
              </a:rPr>
              <a:t>int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GetSecret</a:t>
            </a:r>
            <a:r>
              <a:rPr lang="en-US" sz="1100" dirty="0" smtClean="0">
                <a:latin typeface="Consolas"/>
              </a:rPr>
              <a:t>() =&gt;</a:t>
            </a:r>
            <a:r>
              <a:rPr lang="en-US" sz="1100" b="1" dirty="0" smtClean="0">
                <a:latin typeface="Consolas"/>
              </a:rPr>
              <a:t> </a:t>
            </a:r>
            <a:r>
              <a:rPr lang="en-US" sz="1200" b="1" dirty="0" smtClean="0">
                <a:solidFill>
                  <a:srgbClr val="001080"/>
                </a:solidFill>
                <a:latin typeface="Consolas"/>
              </a:rPr>
              <a:t>secret</a:t>
            </a:r>
            <a:r>
              <a:rPr lang="en-US" sz="1100" b="1" dirty="0" smtClean="0">
                <a:latin typeface="Consolas"/>
              </a:rPr>
              <a:t>;</a:t>
            </a:r>
          </a:p>
          <a:p>
            <a:r>
              <a:rPr lang="en-US" sz="1100" dirty="0" smtClean="0">
                <a:latin typeface="Consolas"/>
              </a:rPr>
              <a:t>}</a:t>
            </a:r>
          </a:p>
          <a:p>
            <a:r>
              <a:rPr lang="en-US" sz="1100" dirty="0" smtClean="0">
                <a:latin typeface="Consolas"/>
              </a:rPr>
              <a:t/>
            </a:r>
            <a:br>
              <a:rPr lang="en-US" sz="1100" dirty="0" smtClean="0">
                <a:latin typeface="Consolas"/>
              </a:rPr>
            </a:b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class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Child</a:t>
            </a:r>
            <a:r>
              <a:rPr lang="en-US" sz="1100" dirty="0" smtClean="0">
                <a:latin typeface="Consolas"/>
              </a:rPr>
              <a:t> : </a:t>
            </a:r>
            <a:r>
              <a:rPr lang="en-US" sz="1100" dirty="0" smtClean="0">
                <a:solidFill>
                  <a:srgbClr val="267F99"/>
                </a:solidFill>
                <a:latin typeface="Consolas"/>
              </a:rPr>
              <a:t>Parent</a:t>
            </a:r>
            <a:endParaRPr lang="en-US" sz="1100" dirty="0" smtClean="0">
              <a:latin typeface="Consolas"/>
            </a:endParaRPr>
          </a:p>
          <a:p>
            <a:r>
              <a:rPr lang="en-US" sz="1100" dirty="0" smtClean="0">
                <a:latin typeface="Consolas"/>
              </a:rPr>
              <a:t>{</a:t>
            </a:r>
          </a:p>
          <a:p>
            <a:r>
              <a:rPr lang="en-US" sz="1100" dirty="0" smtClean="0">
                <a:latin typeface="Consolas"/>
              </a:rPr>
              <a:t>   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public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smtClean="0">
                <a:solidFill>
                  <a:srgbClr val="0000FF"/>
                </a:solidFill>
                <a:latin typeface="Consolas"/>
              </a:rPr>
              <a:t>void</a:t>
            </a:r>
            <a:r>
              <a:rPr lang="en-US" sz="1100" dirty="0" smtClean="0">
                <a:latin typeface="Consolas"/>
              </a:rPr>
              <a:t> 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RevealSecret</a:t>
            </a:r>
            <a:r>
              <a:rPr lang="en-US" sz="1100" dirty="0" smtClean="0">
                <a:latin typeface="Consolas"/>
              </a:rPr>
              <a:t>()</a:t>
            </a:r>
          </a:p>
          <a:p>
            <a:r>
              <a:rPr lang="en-US" sz="1100" dirty="0" smtClean="0">
                <a:latin typeface="Consolas"/>
              </a:rPr>
              <a:t>    {</a:t>
            </a:r>
          </a:p>
          <a:p>
            <a:r>
              <a:rPr lang="en-US" sz="1100" dirty="0" smtClean="0">
                <a:latin typeface="Consolas"/>
              </a:rPr>
              <a:t>        </a:t>
            </a:r>
            <a:r>
              <a:rPr lang="en-US" sz="1100" dirty="0" err="1" smtClean="0">
                <a:solidFill>
                  <a:srgbClr val="001080"/>
                </a:solidFill>
                <a:latin typeface="Consolas"/>
              </a:rPr>
              <a:t>Console</a:t>
            </a:r>
            <a:r>
              <a:rPr lang="en-US" sz="1100" dirty="0" err="1" smtClean="0">
                <a:latin typeface="Consolas"/>
              </a:rPr>
              <a:t>.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WriteLine</a:t>
            </a:r>
            <a:r>
              <a:rPr lang="en-US" sz="1100" dirty="0" smtClean="0">
                <a:latin typeface="Consolas"/>
              </a:rPr>
              <a:t>(</a:t>
            </a:r>
            <a:endParaRPr lang="ru-RU" sz="1100" dirty="0" smtClean="0">
              <a:latin typeface="Consolas"/>
            </a:endParaRPr>
          </a:p>
          <a:p>
            <a:r>
              <a:rPr lang="ru-RU" sz="1100" dirty="0" smtClean="0">
                <a:solidFill>
                  <a:srgbClr val="A31515"/>
                </a:solidFill>
                <a:latin typeface="Consolas"/>
              </a:rPr>
              <a:t>	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$"Inherited secret: {</a:t>
            </a:r>
            <a:r>
              <a:rPr lang="en-US" sz="1100" dirty="0" err="1" smtClean="0">
                <a:solidFill>
                  <a:srgbClr val="795E26"/>
                </a:solidFill>
                <a:latin typeface="Consolas"/>
              </a:rPr>
              <a:t>GetSecret</a:t>
            </a:r>
            <a:r>
              <a:rPr lang="en-US" sz="1100" dirty="0" smtClean="0">
                <a:solidFill>
                  <a:srgbClr val="A31515"/>
                </a:solidFill>
                <a:latin typeface="Consolas"/>
              </a:rPr>
              <a:t>()}"</a:t>
            </a:r>
            <a:r>
              <a:rPr lang="en-US" sz="1100" dirty="0" smtClean="0">
                <a:latin typeface="Consolas"/>
              </a:rPr>
              <a:t>);</a:t>
            </a:r>
          </a:p>
          <a:p>
            <a:r>
              <a:rPr lang="en-US" sz="1100" dirty="0" smtClean="0">
                <a:latin typeface="Consolas"/>
              </a:rPr>
              <a:t>    }</a:t>
            </a:r>
          </a:p>
          <a:p>
            <a:r>
              <a:rPr lang="en-US" sz="1100" dirty="0" smtClean="0">
                <a:latin typeface="Consolas"/>
              </a:rPr>
              <a:t>}</a:t>
            </a:r>
            <a:endParaRPr lang="en-US" sz="1100" dirty="0">
              <a:latin typeface="Consola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8312084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Вопросы, на которые отвечает наследование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6320" y="1528090"/>
            <a:ext cx="7822839" cy="1230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Bef>
                <a:spcPts val="1400"/>
              </a:spcBef>
            </a:pPr>
            <a:r>
              <a:rPr lang="ru-RU" sz="1600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Итого: </a:t>
            </a:r>
          </a:p>
          <a:p>
            <a:pPr marL="342900" lvl="0" indent="-342900">
              <a:lnSpc>
                <a:spcPct val="115000"/>
              </a:lnSpc>
              <a:spcBef>
                <a:spcPts val="1400"/>
              </a:spcBef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Какими свойствами должен обладать объект, созданный из класса-наследника.</a:t>
            </a:r>
          </a:p>
          <a:p>
            <a:pPr marL="342900" indent="-342900">
              <a:lnSpc>
                <a:spcPct val="115000"/>
              </a:lnSpc>
              <a:spcBef>
                <a:spcPts val="1400"/>
              </a:spcBef>
              <a:buFont typeface="Arial"/>
              <a:buAutoNum type="arabicPeriod"/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Какое поведение будет реализовывать объект, созданный из класса наследника. </a:t>
            </a:r>
          </a:p>
        </p:txBody>
      </p:sp>
    </p:spTree>
    <p:extLst>
      <p:ext uri="{BB962C8B-B14F-4D97-AF65-F5344CB8AC3E}">
        <p14:creationId xmlns="" xmlns:p14="http://schemas.microsoft.com/office/powerpoint/2010/main" val="315518538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0" y="1009925"/>
            <a:ext cx="8239853" cy="356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 Описать класса-родителя и класс наследника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Person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1.1.1 Персона содержит поле "имя".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1.1.2 Персона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не переопределяемый метод, который возвращает значение поля.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1.1.3 Персона содержит 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(virtual)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1.1.4 Персона содержит конструктор, который принимает 1 параметр - имя.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 Описать класс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1.2.1 Работник содержит поле "Компания".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1.2.2 Работник содержит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().</a:t>
            </a: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1.2.3 Работник переопределяет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сообщает свое имя и говорит на каком предприятии работает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1.2.4 Работник содержит конструктор, который принимает имя и название компании как параметры. (использовать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dirty="0" smtClean="0"/>
              <a:t>Решение задач</a:t>
            </a:r>
            <a:endParaRPr lang="ru-R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0551" y="1009925"/>
            <a:ext cx="3414800" cy="3313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Описать класс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Coder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1.3.1 Программист содержит конструктор, переопределяемый 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Employee c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теми же параметрами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(base)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1.3.2 Программист пишет код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в методе </a:t>
            </a:r>
            <a:r>
              <a:rPr lang="en-US" dirty="0" err="1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DoWork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 (override)</a:t>
            </a:r>
            <a:endParaRPr lang="ru-RU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342900" lvl="0" indent="-342900">
              <a:lnSpc>
                <a:spcPct val="115000"/>
              </a:lnSpc>
            </a:pP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1.3.3 Программист содержит 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переопределяемый метод </a:t>
            </a:r>
            <a:r>
              <a:rPr lang="ru-RU" dirty="0" err="1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SayAboutYourSelf</a:t>
            </a:r>
            <a:r>
              <a:rPr lang="ru-RU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(), в котором 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сообщает то же, что и работник + говорит на каком языке пишет.(</a:t>
            </a:r>
            <a:r>
              <a:rPr lang="en-US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override + base</a:t>
            </a:r>
            <a:r>
              <a:rPr lang="ru-RU" dirty="0" smtClean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73976" y="609600"/>
            <a:ext cx="4517599" cy="402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4941865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81"/>
          <p:cNvSpPr txBox="1">
            <a:spLocks noGrp="1"/>
          </p:cNvSpPr>
          <p:nvPr>
            <p:ph type="title"/>
          </p:nvPr>
        </p:nvSpPr>
        <p:spPr>
          <a:xfrm>
            <a:off x="956225" y="11064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/>
              <a:t>Вопросы?</a:t>
            </a:r>
            <a:endParaRPr/>
          </a:p>
        </p:txBody>
      </p:sp>
      <p:pic>
        <p:nvPicPr>
          <p:cNvPr id="477" name="Google Shape;477;p8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750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78" name="Google Shape;478;p81"/>
          <p:cNvSpPr txBox="1"/>
          <p:nvPr/>
        </p:nvSpPr>
        <p:spPr>
          <a:xfrm>
            <a:off x="1750800" y="2887700"/>
            <a:ext cx="16356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Задаем вопросы в чат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79" name="Google Shape;479;p8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15725" y="2962492"/>
            <a:ext cx="496901" cy="496901"/>
          </a:xfrm>
          <a:prstGeom prst="rect">
            <a:avLst/>
          </a:prstGeom>
          <a:noFill/>
          <a:ln>
            <a:noFill/>
          </a:ln>
        </p:spPr>
      </p:pic>
      <p:sp>
        <p:nvSpPr>
          <p:cNvPr id="480" name="Google Shape;480;p81"/>
          <p:cNvSpPr txBox="1"/>
          <p:nvPr/>
        </p:nvSpPr>
        <p:spPr>
          <a:xfrm>
            <a:off x="5119475" y="289230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Ставим “–”,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если вопросов нет</a:t>
            </a:r>
            <a:endParaRPr sz="15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5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/>
              <a:t>Правила вебинара</a:t>
            </a:r>
            <a:endParaRPr b="1"/>
          </a:p>
        </p:txBody>
      </p:sp>
      <p:pic>
        <p:nvPicPr>
          <p:cNvPr id="164" name="Google Shape;164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50" y="3494081"/>
            <a:ext cx="692621" cy="692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50" y="1510213"/>
            <a:ext cx="692621" cy="69262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5"/>
          <p:cNvSpPr txBox="1"/>
          <p:nvPr/>
        </p:nvSpPr>
        <p:spPr>
          <a:xfrm>
            <a:off x="1654525" y="1480850"/>
            <a:ext cx="24753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Активно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участвуем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35"/>
          <p:cNvSpPr txBox="1"/>
          <p:nvPr/>
        </p:nvSpPr>
        <p:spPr>
          <a:xfrm>
            <a:off x="1654525" y="3517859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Вопросы вижу в чате,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могу ответить не сразу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8" name="Google Shape;168;p3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7651" y="2514043"/>
            <a:ext cx="692621" cy="692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5"/>
          <p:cNvSpPr txBox="1"/>
          <p:nvPr/>
        </p:nvSpPr>
        <p:spPr>
          <a:xfrm>
            <a:off x="1654525" y="2519056"/>
            <a:ext cx="3231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Задаем вопрос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>
                <a:latin typeface="Roboto"/>
                <a:ea typeface="Roboto"/>
                <a:cs typeface="Roboto"/>
                <a:sym typeface="Roboto"/>
              </a:rPr>
              <a:t>в чат</a:t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6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Маршрут вебинара</a:t>
            </a:r>
            <a:endParaRPr/>
          </a:p>
        </p:txBody>
      </p:sp>
      <p:sp>
        <p:nvSpPr>
          <p:cNvPr id="175" name="Google Shape;175;p36"/>
          <p:cNvSpPr/>
          <p:nvPr/>
        </p:nvSpPr>
        <p:spPr>
          <a:xfrm>
            <a:off x="2635950" y="1521150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Кратко об ООП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36"/>
          <p:cNvSpPr/>
          <p:nvPr/>
        </p:nvSpPr>
        <p:spPr>
          <a:xfrm>
            <a:off x="2635950" y="2186734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2.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Инкапсуляция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36"/>
          <p:cNvSpPr/>
          <p:nvPr/>
        </p:nvSpPr>
        <p:spPr>
          <a:xfrm>
            <a:off x="2635950" y="2852327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5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3. 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Наследование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36"/>
          <p:cNvSpPr/>
          <p:nvPr/>
        </p:nvSpPr>
        <p:spPr>
          <a:xfrm>
            <a:off x="2635950" y="3517925"/>
            <a:ext cx="3384900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4. </a:t>
            </a:r>
            <a:r>
              <a:rPr lang="ru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Решение задач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82;p36"/>
          <p:cNvSpPr/>
          <p:nvPr/>
        </p:nvSpPr>
        <p:spPr>
          <a:xfrm>
            <a:off x="2647949" y="4167231"/>
            <a:ext cx="3365501" cy="4263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270000" tIns="91425" rIns="270000" bIns="91425" anchor="ctr" anchorCtr="0">
            <a:noAutofit/>
          </a:bodyPr>
          <a:lstStyle/>
          <a:p>
            <a:pPr lvl="0"/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r>
              <a:rPr lang="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. </a:t>
            </a:r>
            <a:r>
              <a:rPr lang="ru-RU" sz="1500" dirty="0" smtClean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Ответы на вопросы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3"/>
          <p:cNvSpPr txBox="1">
            <a:spLocks noGrp="1"/>
          </p:cNvSpPr>
          <p:nvPr>
            <p:ph type="title"/>
          </p:nvPr>
        </p:nvSpPr>
        <p:spPr>
          <a:xfrm>
            <a:off x="500550" y="330736"/>
            <a:ext cx="8520600" cy="97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/>
              <a:t>Цели вебинара</a:t>
            </a:r>
            <a:endParaRPr dirty="0"/>
          </a:p>
        </p:txBody>
      </p:sp>
      <p:graphicFrame>
        <p:nvGraphicFramePr>
          <p:cNvPr id="242" name="Google Shape;242;p43"/>
          <p:cNvGraphicFramePr/>
          <p:nvPr>
            <p:extLst>
              <p:ext uri="{D42A27DB-BD31-4B8C-83A1-F6EECF244321}">
                <p14:modId xmlns="" xmlns:p14="http://schemas.microsoft.com/office/powerpoint/2010/main" val="4121394419"/>
              </p:ext>
            </p:extLst>
          </p:nvPr>
        </p:nvGraphicFramePr>
        <p:xfrm>
          <a:off x="952500" y="1544194"/>
          <a:ext cx="7239000" cy="1147542"/>
        </p:xfrm>
        <a:graphic>
          <a:graphicData uri="http://schemas.openxmlformats.org/drawingml/2006/table">
            <a:tbl>
              <a:tblPr>
                <a:noFill/>
                <a:tableStyleId>{94049BB3-00C0-4E36-B14F-18F9014FF099}</a:tableStyleId>
              </a:tblPr>
              <a:tblGrid>
                <a:gridCol w="48942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674957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Узнать, что такое ООП. </a:t>
                      </a:r>
                      <a:endParaRPr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 dirty="0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Основные</a:t>
                      </a:r>
                      <a:r>
                        <a:rPr lang="ru-RU" baseline="0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механизмы</a:t>
                      </a: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ООП.</a:t>
                      </a:r>
                      <a:endParaRPr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b="1">
                          <a:solidFill>
                            <a:srgbClr val="FF77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b="1">
                        <a:solidFill>
                          <a:srgbClr val="FF77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dirty="0" smtClean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Особенности синтаксиса ООП.</a:t>
                      </a:r>
                      <a:endParaRPr lang="en-US" dirty="0" smtClean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43" name="Google Shape;24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7621" y="258179"/>
            <a:ext cx="652375" cy="65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72"/>
          <p:cNvSpPr txBox="1">
            <a:spLocks noGrp="1"/>
          </p:cNvSpPr>
          <p:nvPr>
            <p:ph type="title"/>
          </p:nvPr>
        </p:nvSpPr>
        <p:spPr>
          <a:xfrm>
            <a:off x="956225" y="396400"/>
            <a:ext cx="6931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Кратко об ООП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4"/>
          <p:cNvSpPr txBox="1">
            <a:spLocks noGrp="1"/>
          </p:cNvSpPr>
          <p:nvPr>
            <p:ph type="title"/>
          </p:nvPr>
        </p:nvSpPr>
        <p:spPr>
          <a:xfrm>
            <a:off x="500550" y="330725"/>
            <a:ext cx="8190300" cy="6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800" dirty="0" smtClean="0"/>
              <a:t>Функциональное программирование</a:t>
            </a:r>
            <a:endParaRPr sz="2800" dirty="0"/>
          </a:p>
        </p:txBody>
      </p:sp>
      <p:sp>
        <p:nvSpPr>
          <p:cNvPr id="2050" name="AutoShape 2" descr="Принципы ООП, инкапсуляция, абстракция, наследование, полиморфизм, Unity, C#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96523" y="2553696"/>
            <a:ext cx="217722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  <a:latin typeface="+mj-lt"/>
              </a:rPr>
              <a:t>Код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C:</a:t>
            </a:r>
            <a:endParaRPr lang="ru-RU" sz="1200" dirty="0" smtClean="0">
              <a:solidFill>
                <a:schemeClr val="tx1"/>
              </a:solidFill>
              <a:latin typeface="+mj-lt"/>
            </a:endParaRPr>
          </a:p>
          <a:p>
            <a:r>
              <a:rPr lang="en-US" sz="12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1200" dirty="0">
                <a:latin typeface="Consolas" panose="020B0609020204030204" pitchFamily="49" charset="0"/>
              </a:rPr>
              <a:t>() </a:t>
            </a:r>
            <a:r>
              <a:rPr lang="en-US" sz="1200" dirty="0" smtClean="0">
                <a:latin typeface="Consolas" panose="020B0609020204030204" pitchFamily="49" charset="0"/>
              </a:rPr>
              <a:t>{</a:t>
            </a:r>
            <a:r>
              <a:rPr lang="en-US" sz="1200" dirty="0">
                <a:latin typeface="Consolas" panose="020B0609020204030204" pitchFamily="49" charset="0"/>
              </a:rPr>
              <a:t/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a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b =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sum = a + b;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    </a:t>
            </a:r>
            <a:r>
              <a:rPr lang="en-US" sz="1200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35349" y="2667206"/>
            <a:ext cx="433078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tx1"/>
                </a:solidFill>
              </a:rPr>
              <a:t>Код ассемблера:</a:t>
            </a:r>
          </a:p>
          <a:p>
            <a:r>
              <a:rPr lang="ru-RU" sz="1200" dirty="0" err="1" smtClean="0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x6h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заносим в 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число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0x</a:t>
            </a:r>
            <a:r>
              <a:rPr lang="ru-RU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8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заносим в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А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число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8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mov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cx</a:t>
            </a:r>
            <a:r>
              <a:rPr lang="en-US" sz="1200" dirty="0" smtClean="0">
                <a:latin typeface="Consolas" panose="020B0609020204030204" pitchFamily="49" charset="0"/>
              </a:rPr>
              <a:t>	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копируем 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CX 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в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>
                <a:solidFill>
                  <a:srgbClr val="7030A0"/>
                </a:solidFill>
                <a:latin typeface="Consolas" panose="020B0609020204030204" pitchFamily="49" charset="0"/>
              </a:rPr>
              <a:t>,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DX</a:t>
            </a:r>
            <a:r>
              <a:rPr lang="ru-RU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 = 6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ru-RU" sz="1200" dirty="0" err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add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dx</a:t>
            </a:r>
            <a:r>
              <a:rPr lang="ru-RU" sz="1200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ru-RU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ax</a:t>
            </a:r>
            <a:r>
              <a:rPr lang="ru-RU" sz="12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	</a:t>
            </a:r>
            <a:r>
              <a:rPr lang="en-US" sz="1200" dirty="0" smtClean="0">
                <a:solidFill>
                  <a:srgbClr val="7030A0"/>
                </a:solidFill>
                <a:latin typeface="Consolas" panose="020B0609020204030204" pitchFamily="49" charset="0"/>
              </a:rPr>
              <a:t>; DX = DX + AX</a:t>
            </a:r>
            <a:endParaRPr lang="ru-RU" sz="1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00550" y="1099901"/>
            <a:ext cx="711337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До ООП в разработке использовался другой подход — процедурный. Программа представляется в нем как набор процедур и функций — подпрограмм, которые выполняют определенный блок кода с нужными входящими данными. </a:t>
            </a:r>
          </a:p>
        </p:txBody>
      </p:sp>
      <p:pic>
        <p:nvPicPr>
          <p:cNvPr id="79876" name="Picture 4" descr="https://lh7-rt.googleusercontent.com/slidesz/AGV_vUfBAh14117XBEAqtSepoNSzBb2WeAq3IYHfQYLk6IoQ1o1vvU24b-7zJNJFqAAilsQEtQR7HI4xu6_uk4mcbhWhpHKpnq54h3tqNQBPQRNVcGhMEODGGwcJGaIyzlfCJri1NgsM6IO2aO0vpzRqlpazILP4ueo=s2048?key=j_orzxdcFzmLafYJrIFlz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226199" y="2951855"/>
            <a:ext cx="619381" cy="6193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07123608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6329</TotalTime>
  <Words>1679</Words>
  <Application>Microsoft Office PowerPoint</Application>
  <PresentationFormat>Экран (16:9)</PresentationFormat>
  <Paragraphs>437</Paragraphs>
  <Slides>46</Slides>
  <Notes>46</Notes>
  <HiddenSlides>2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46</vt:i4>
      </vt:variant>
    </vt:vector>
  </HeadingPairs>
  <TitlesOfParts>
    <vt:vector size="55" baseType="lpstr">
      <vt:lpstr>Arial</vt:lpstr>
      <vt:lpstr>Roboto</vt:lpstr>
      <vt:lpstr>Consolas</vt:lpstr>
      <vt:lpstr>HeliosExtC</vt:lpstr>
      <vt:lpstr>Calibri</vt:lpstr>
      <vt:lpstr>Arial Unicode MS</vt:lpstr>
      <vt:lpstr>Segoe UI</vt:lpstr>
      <vt:lpstr>Courier New</vt:lpstr>
      <vt:lpstr>Светлая тема</vt:lpstr>
      <vt:lpstr>ООП</vt:lpstr>
      <vt:lpstr>Слайд 2</vt:lpstr>
      <vt:lpstr>ООП </vt:lpstr>
      <vt:lpstr>ООП </vt:lpstr>
      <vt:lpstr>Правила вебинара</vt:lpstr>
      <vt:lpstr>Маршрут вебинара</vt:lpstr>
      <vt:lpstr>Цели вебинара</vt:lpstr>
      <vt:lpstr>Кратко об ООП</vt:lpstr>
      <vt:lpstr>Функциональное программирование</vt:lpstr>
      <vt:lpstr>Функциональное программирование</vt:lpstr>
      <vt:lpstr>Что такое ООП?</vt:lpstr>
      <vt:lpstr>Что из перечисленного ниже НЕ является принципом ООП?</vt:lpstr>
      <vt:lpstr>Принципы ООП</vt:lpstr>
      <vt:lpstr>Шуточная иллюстрация основных принципов</vt:lpstr>
      <vt:lpstr>Инкапсуляция</vt:lpstr>
      <vt:lpstr>Что такое инкапсуляция?</vt:lpstr>
      <vt:lpstr>Содержимое класса</vt:lpstr>
      <vt:lpstr>Права доступа</vt:lpstr>
      <vt:lpstr>Модификаторы доступа на бытовых примерах</vt:lpstr>
      <vt:lpstr>Модификаторы доступа на бытовых примерах</vt:lpstr>
      <vt:lpstr>Модификаторы доступа на бытовых примерах</vt:lpstr>
      <vt:lpstr>Инкапсуляция дает следующую информацию</vt:lpstr>
      <vt:lpstr>Решение задач</vt:lpstr>
      <vt:lpstr>Наследование</vt:lpstr>
      <vt:lpstr>Что такое наследование?</vt:lpstr>
      <vt:lpstr>Синтаксис наследования</vt:lpstr>
      <vt:lpstr>Пример синтаксиса</vt:lpstr>
      <vt:lpstr>Что наследуется</vt:lpstr>
      <vt:lpstr>Множественное наследование запрещено</vt:lpstr>
      <vt:lpstr>Почему в C# множественное наследование запрещено</vt:lpstr>
      <vt:lpstr>Транзитивное наследование</vt:lpstr>
      <vt:lpstr>Ключевое слово base</vt:lpstr>
      <vt:lpstr>Ключевое слово virtual</vt:lpstr>
      <vt:lpstr>Ключевое слово override</vt:lpstr>
      <vt:lpstr>Ключевое слово new</vt:lpstr>
      <vt:lpstr>Подраздел: нюансы наследования</vt:lpstr>
      <vt:lpstr>Некоторые нюансы наследования</vt:lpstr>
      <vt:lpstr> Запечатанные(sealed) классы</vt:lpstr>
      <vt:lpstr> Запечатанные(sealed) методы</vt:lpstr>
      <vt:lpstr>Конструкторы</vt:lpstr>
      <vt:lpstr>Статические члены</vt:lpstr>
      <vt:lpstr>Приватные члены</vt:lpstr>
      <vt:lpstr>Вопросы, на которые отвечает наследование</vt:lpstr>
      <vt:lpstr>Решение задач</vt:lpstr>
      <vt:lpstr>Решение задач</vt:lpstr>
      <vt:lpstr>Вопросы?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Linq-запросы</dc:title>
  <dc:creator>pavel</dc:creator>
  <cp:lastModifiedBy>pavel</cp:lastModifiedBy>
  <cp:revision>575</cp:revision>
  <dcterms:modified xsi:type="dcterms:W3CDTF">2025-07-08T17:42:57Z</dcterms:modified>
</cp:coreProperties>
</file>